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1273" autoAdjust="0"/>
  </p:normalViewPr>
  <p:slideViewPr>
    <p:cSldViewPr snapToGrid="0" snapToObjects="1">
      <p:cViewPr varScale="1">
        <p:scale>
          <a:sx n="67" d="100"/>
          <a:sy n="67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753F-AEB0-F042-8100-ECBB76CD29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DC55-CD5C-EE4F-8496-62D0D618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Lecturers</a:t>
            </a:r>
            <a:r>
              <a:rPr lang="en-US" baseline="0" dirty="0" smtClean="0"/>
              <a:t> just explains briefly the related components in SOA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DC55-CD5C-EE4F-8496-62D0D618B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DC55-CD5C-EE4F-8496-62D0D618B9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DC55-CD5C-EE4F-8496-62D0D618B9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0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AE6C83-9E8C-234A-8712-4C76F7909E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A2E402-B7DC-044A-B824-E4491311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virtualization-a-complete-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Technological drivers of Cloud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resources like </a:t>
            </a:r>
            <a:r>
              <a:rPr lang="en-US" b="1" dirty="0"/>
              <a:t>memory</a:t>
            </a:r>
            <a:r>
              <a:rPr lang="en-US" dirty="0"/>
              <a:t>, </a:t>
            </a:r>
            <a:r>
              <a:rPr lang="en-US" b="1" dirty="0"/>
              <a:t>processors</a:t>
            </a:r>
            <a:r>
              <a:rPr lang="en-US" dirty="0"/>
              <a:t>, </a:t>
            </a:r>
            <a:r>
              <a:rPr lang="en-US" b="1" dirty="0"/>
              <a:t>storage</a:t>
            </a:r>
            <a:r>
              <a:rPr lang="en-US" dirty="0"/>
              <a:t>, and </a:t>
            </a:r>
            <a:r>
              <a:rPr lang="en-US" b="1" dirty="0"/>
              <a:t>network</a:t>
            </a:r>
            <a:r>
              <a:rPr lang="en-US" dirty="0"/>
              <a:t> can be virtualized using proper virtualization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111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5647"/>
            <a:ext cx="10821571" cy="747905"/>
          </a:xfrm>
        </p:spPr>
        <p:txBody>
          <a:bodyPr/>
          <a:lstStyle/>
          <a:p>
            <a:r>
              <a:rPr lang="en-US" dirty="0"/>
              <a:t>Processor </a:t>
            </a:r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019" y="1357505"/>
            <a:ext cx="6551324" cy="51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623455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Virtualization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333" y="1458686"/>
            <a:ext cx="6116781" cy="49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8545"/>
            <a:ext cx="10821571" cy="942109"/>
          </a:xfrm>
        </p:spPr>
        <p:txBody>
          <a:bodyPr/>
          <a:lstStyle/>
          <a:p>
            <a:r>
              <a:rPr lang="en-US" dirty="0"/>
              <a:t>Storage virtualization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227" y="1415143"/>
            <a:ext cx="6253973" cy="49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6255"/>
            <a:ext cx="10821571" cy="1108364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380" y="1458686"/>
            <a:ext cx="6724175" cy="47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10" y="206828"/>
            <a:ext cx="10821571" cy="80554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899" y="1415143"/>
            <a:ext cx="6936481" cy="45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255" y="2141538"/>
            <a:ext cx="5337078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multicore technology, two or more CPUs are working together on the same chip. </a:t>
            </a:r>
            <a:endParaRPr lang="en-US" dirty="0" smtClean="0"/>
          </a:p>
          <a:p>
            <a:r>
              <a:rPr lang="en-US" dirty="0"/>
              <a:t>These processors are packaged into a single integrated circuit (IC). These single ICs are called a die </a:t>
            </a:r>
            <a:endParaRPr lang="en-US" dirty="0" smtClean="0"/>
          </a:p>
          <a:p>
            <a:r>
              <a:rPr lang="en-US" dirty="0"/>
              <a:t>Multicore technology can also refer to multiple dies packaged together </a:t>
            </a:r>
            <a:endParaRPr lang="en-US" dirty="0" smtClean="0"/>
          </a:p>
          <a:p>
            <a:r>
              <a:rPr lang="en-US" dirty="0"/>
              <a:t>It also helps in reducing the power consumption and achieving more efficient, simultaneous processing of multiple tasks. </a:t>
            </a:r>
            <a:endParaRPr lang="en-US" dirty="0" smtClean="0"/>
          </a:p>
          <a:p>
            <a:r>
              <a:rPr lang="en-US"/>
              <a:t>Multicore architecture has become the recent trend of high-performance processors </a:t>
            </a:r>
          </a:p>
        </p:txBody>
      </p:sp>
    </p:spTree>
    <p:extLst>
      <p:ext uri="{BB962C8B-B14F-4D97-AF65-F5344CB8AC3E}">
        <p14:creationId xmlns:p14="http://schemas.microsoft.com/office/powerpoint/2010/main" val="14135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storage has to deal with various kinds of data such as medical images, MP3, photos, 3D high-definition imaging, video streaming, surveillance camera captures, and film animations</a:t>
            </a:r>
          </a:p>
        </p:txBody>
      </p:sp>
    </p:spTree>
    <p:extLst>
      <p:ext uri="{BB962C8B-B14F-4D97-AF65-F5344CB8AC3E}">
        <p14:creationId xmlns:p14="http://schemas.microsoft.com/office/powerpoint/2010/main" val="16815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</a:t>
            </a:r>
            <a:endParaRPr lang="en-US" dirty="0" smtClean="0"/>
          </a:p>
          <a:p>
            <a:r>
              <a:rPr lang="en-US" dirty="0"/>
              <a:t>High availability </a:t>
            </a:r>
            <a:endParaRPr lang="en-US" dirty="0" smtClean="0"/>
          </a:p>
          <a:p>
            <a:r>
              <a:rPr lang="en-US" dirty="0"/>
              <a:t>High bandwidth </a:t>
            </a:r>
            <a:endParaRPr lang="en-US" dirty="0" smtClean="0"/>
          </a:p>
          <a:p>
            <a:r>
              <a:rPr lang="en-US" dirty="0"/>
              <a:t>Constant performance </a:t>
            </a:r>
            <a:endParaRPr lang="en-US" dirty="0" smtClean="0"/>
          </a:p>
          <a:p>
            <a:r>
              <a:rPr lang="en-US" dirty="0"/>
              <a:t>Load balancing </a:t>
            </a:r>
          </a:p>
        </p:txBody>
      </p:sp>
    </p:spTree>
    <p:extLst>
      <p:ext uri="{BB962C8B-B14F-4D97-AF65-F5344CB8AC3E}">
        <p14:creationId xmlns:p14="http://schemas.microsoft.com/office/powerpoint/2010/main" val="19692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Multicore, memory storage technology</a:t>
            </a:r>
          </a:p>
          <a:p>
            <a:r>
              <a:rPr lang="en-US" dirty="0" smtClean="0"/>
              <a:t>Web 2.0 and 3.0</a:t>
            </a:r>
          </a:p>
          <a:p>
            <a:r>
              <a:rPr lang="en-US" dirty="0"/>
              <a:t>Pervasive computing</a:t>
            </a:r>
          </a:p>
        </p:txBody>
      </p:sp>
    </p:spTree>
    <p:extLst>
      <p:ext uri="{BB962C8B-B14F-4D97-AF65-F5344CB8AC3E}">
        <p14:creationId xmlns:p14="http://schemas.microsoft.com/office/powerpoint/2010/main" val="13700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5527"/>
            <a:ext cx="10821571" cy="1456267"/>
          </a:xfrm>
        </p:spPr>
        <p:txBody>
          <a:bodyPr/>
          <a:lstStyle/>
          <a:p>
            <a:r>
              <a:rPr lang="en-US" dirty="0"/>
              <a:t>Network Requirements for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workloads and provide Infrastructure as a Service (</a:t>
            </a:r>
            <a:r>
              <a:rPr lang="en-US" dirty="0" err="1"/>
              <a:t>IaaS</a:t>
            </a:r>
            <a:r>
              <a:rPr lang="en-US" dirty="0"/>
              <a:t>) to various </a:t>
            </a:r>
            <a:r>
              <a:rPr lang="en-US" dirty="0" smtClean="0"/>
              <a:t>tenants</a:t>
            </a:r>
            <a:endParaRPr lang="en-US" dirty="0"/>
          </a:p>
          <a:p>
            <a:r>
              <a:rPr lang="en-US" dirty="0"/>
              <a:t>Provide VM connectivity to physical and virtual networks </a:t>
            </a:r>
            <a:endParaRPr lang="en-US" dirty="0" smtClean="0"/>
          </a:p>
          <a:p>
            <a:r>
              <a:rPr lang="en-US" dirty="0"/>
              <a:t>Ensure connectivity and manage network bandwidth </a:t>
            </a:r>
            <a:endParaRPr lang="en-US" dirty="0" smtClean="0"/>
          </a:p>
          <a:p>
            <a:r>
              <a:rPr lang="en-US" dirty="0"/>
              <a:t>Speed application and server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498599"/>
            <a:ext cx="6667500" cy="4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 popular term given to the advanced Internet technology and applications that include blogs, wikis, really simple syndication (RSS), and social bookmarking </a:t>
            </a:r>
            <a:endParaRPr lang="en-US" dirty="0" smtClean="0"/>
          </a:p>
          <a:p>
            <a:r>
              <a:rPr lang="en-US" dirty="0"/>
              <a:t>Web 2.0 facilitates greater collaboration and information sharing among Internet users, content providers, and enterprises. Hence, in that sense, this can be considered as a migration from the </a:t>
            </a:r>
            <a:r>
              <a:rPr lang="en-US" i="1" dirty="0"/>
              <a:t>read-only web </a:t>
            </a:r>
            <a:r>
              <a:rPr lang="en-US" dirty="0"/>
              <a:t>to a </a:t>
            </a:r>
            <a:r>
              <a:rPr lang="en-US" i="1" dirty="0"/>
              <a:t>read/write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BookFinder4U allow the users to upload book reviews to the site and also help the users find rare and out-of-print books at a reasonable price </a:t>
            </a:r>
            <a:endParaRPr lang="en-US" dirty="0" smtClean="0"/>
          </a:p>
          <a:p>
            <a:r>
              <a:rPr lang="en-US" dirty="0"/>
              <a:t>Wikipedia permit users not only to read the stored information but also to create and edit the contents of the information database in multiple languages </a:t>
            </a:r>
          </a:p>
        </p:txBody>
      </p:sp>
    </p:spTree>
    <p:extLst>
      <p:ext uri="{BB962C8B-B14F-4D97-AF65-F5344CB8AC3E}">
        <p14:creationId xmlns:p14="http://schemas.microsoft.com/office/powerpoint/2010/main" val="7762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Web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refers to the third generation of Internet-based services that is collectively called </a:t>
            </a:r>
            <a:r>
              <a:rPr lang="en-US" i="1" dirty="0"/>
              <a:t>the intelligent web </a:t>
            </a:r>
            <a:endParaRPr lang="en-US" i="1" dirty="0" smtClean="0"/>
          </a:p>
          <a:p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services on the Internet that use technologies such as semantic web, natural language search, machine learning, recommendation agents, and artificial intelligence to achieve machine-facilitated understanding of information in order to provide a more productive and intuitive experience to the web users</a:t>
            </a:r>
          </a:p>
        </p:txBody>
      </p:sp>
    </p:spTree>
    <p:extLst>
      <p:ext uri="{BB962C8B-B14F-4D97-AF65-F5344CB8AC3E}">
        <p14:creationId xmlns:p14="http://schemas.microsoft.com/office/powerpoint/2010/main" val="1652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Facebook Open Graph is a great example for the scalability feature offered by Web 3.0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/>
              <a:t>Like </a:t>
            </a:r>
            <a:r>
              <a:rPr lang="en-US" dirty="0"/>
              <a:t>button provided by Facebook could be considered as a simple manifestation of all these because a single click can offer the analysts an invaluable amount of information that could later be used for further communication with friends and also to make recommendations and discoveries</a:t>
            </a:r>
            <a:r>
              <a:rPr lang="en-US" dirty="0" smtClean="0"/>
              <a:t>.</a:t>
            </a:r>
          </a:p>
          <a:p>
            <a:r>
              <a:rPr lang="en-US" dirty="0"/>
              <a:t>Search Optimization and Web Commerce: Best Buy</a:t>
            </a:r>
          </a:p>
        </p:txBody>
      </p:sp>
    </p:spTree>
    <p:extLst>
      <p:ext uri="{BB962C8B-B14F-4D97-AF65-F5344CB8AC3E}">
        <p14:creationId xmlns:p14="http://schemas.microsoft.com/office/powerpoint/2010/main" val="1293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Models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programming models that are used for solving various compute- or data-intensive problems in cloud </a:t>
            </a:r>
            <a:endParaRPr lang="en-US" dirty="0" smtClean="0"/>
          </a:p>
          <a:p>
            <a:r>
              <a:rPr lang="en-US" dirty="0"/>
              <a:t>The model to be selected depends on the nature of the problem and also on the </a:t>
            </a:r>
            <a:r>
              <a:rPr lang="en-US" dirty="0" err="1"/>
              <a:t>QoS</a:t>
            </a:r>
            <a:r>
              <a:rPr lang="en-US" dirty="0"/>
              <a:t> expected from the cloud environment </a:t>
            </a:r>
          </a:p>
        </p:txBody>
      </p:sp>
    </p:spTree>
    <p:extLst>
      <p:ext uri="{BB962C8B-B14F-4D97-AF65-F5344CB8AC3E}">
        <p14:creationId xmlns:p14="http://schemas.microsoft.com/office/powerpoint/2010/main" val="1906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models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ulk </a:t>
            </a:r>
            <a:r>
              <a:rPr lang="en-US" dirty="0"/>
              <a:t>synchronous parallel (BSP) model has been widely applied in parallel databases, search engines, and scientific computing </a:t>
            </a:r>
            <a:endParaRPr lang="en-US" dirty="0" smtClean="0"/>
          </a:p>
          <a:p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Model is </a:t>
            </a:r>
            <a:r>
              <a:rPr lang="en-US" dirty="0"/>
              <a:t>able to support convenient access to the large-scale data for performing computations while hiding all low-level details of physical environments </a:t>
            </a:r>
            <a:endParaRPr lang="en-US" dirty="0" smtClean="0"/>
          </a:p>
          <a:p>
            <a:r>
              <a:rPr lang="en-US" dirty="0"/>
              <a:t>SAGA is a high-level programming interface that provides the ability to create distributed applications in an infrastructure-independent way </a:t>
            </a:r>
            <a:endParaRPr lang="en-US" dirty="0" smtClean="0"/>
          </a:p>
          <a:p>
            <a:r>
              <a:rPr lang="en-US" dirty="0" smtClean="0"/>
              <a:t>Transformer: </a:t>
            </a:r>
            <a:r>
              <a:rPr lang="en-US" dirty="0"/>
              <a:t>various models such as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Dryad, and All-Pairs </a:t>
            </a:r>
            <a:r>
              <a:rPr lang="en-US" dirty="0" smtClean="0"/>
              <a:t> </a:t>
            </a:r>
            <a:r>
              <a:rPr lang="en-US" dirty="0"/>
              <a:t>can be built </a:t>
            </a:r>
            <a:endParaRPr lang="en-US" dirty="0" smtClean="0"/>
          </a:p>
          <a:p>
            <a:r>
              <a:rPr lang="en-US" dirty="0"/>
              <a:t>Grid Batch </a:t>
            </a:r>
            <a:r>
              <a:rPr lang="en-US" dirty="0" smtClean="0"/>
              <a:t>Framework: </a:t>
            </a:r>
            <a:r>
              <a:rPr lang="en-US" dirty="0"/>
              <a:t>an alternative to parallel computational models </a:t>
            </a:r>
          </a:p>
        </p:txBody>
      </p:sp>
    </p:spTree>
    <p:extLst>
      <p:ext uri="{BB962C8B-B14F-4D97-AF65-F5344CB8AC3E}">
        <p14:creationId xmlns:p14="http://schemas.microsoft.com/office/powerpoint/2010/main" val="20609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Pervasive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combination of technologies, such as Internet capabilities, voice recognition, networking, artificial intelligence, and wireless computing, used to make computing anywhere possible </a:t>
            </a:r>
            <a:endParaRPr lang="en-US" dirty="0" smtClean="0"/>
          </a:p>
          <a:p>
            <a:r>
              <a:rPr lang="en-US" dirty="0"/>
              <a:t>Pervasive computing is also called ubiquitous computing </a:t>
            </a:r>
            <a:endParaRPr lang="en-US" dirty="0" smtClean="0"/>
          </a:p>
          <a:p>
            <a:r>
              <a:rPr lang="en-US" dirty="0"/>
              <a:t>The words pervasive and ubiquitous mean </a:t>
            </a:r>
            <a:r>
              <a:rPr lang="en-US" i="1" dirty="0"/>
              <a:t>existing everywhere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5528"/>
            <a:ext cx="10821571" cy="1456267"/>
          </a:xfrm>
        </p:spPr>
        <p:txBody>
          <a:bodyPr/>
          <a:lstStyle/>
          <a:p>
            <a:r>
              <a:rPr lang="en-US" dirty="0"/>
              <a:t>Pervasive computing </a:t>
            </a:r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743" y="1371600"/>
            <a:ext cx="4601857" cy="51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Multicore, memory storage technology</a:t>
            </a:r>
          </a:p>
          <a:p>
            <a:r>
              <a:rPr lang="en-US" dirty="0"/>
              <a:t>Web 2.0 and 3.0</a:t>
            </a:r>
          </a:p>
          <a:p>
            <a:r>
              <a:rPr lang="en-US" dirty="0"/>
              <a:t>Pervasive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More: </a:t>
            </a:r>
            <a:r>
              <a:rPr lang="en-US" dirty="0">
                <a:hlinkClick r:id="rId2"/>
              </a:rPr>
              <a:t>https://www.ibm.com/cloud/learn/virtualization-a-complete-guide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783"/>
            <a:ext cx="10821571" cy="1456267"/>
          </a:xfrm>
        </p:spPr>
        <p:txBody>
          <a:bodyPr/>
          <a:lstStyle/>
          <a:p>
            <a:r>
              <a:rPr lang="en-US" dirty="0" smtClean="0"/>
              <a:t>Service-oriented architecture(SOA)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enables mutual data exchange between programs of different vendors without the need for additional programming or changes to the services. </a:t>
            </a:r>
            <a:endParaRPr lang="en-US" dirty="0" smtClean="0"/>
          </a:p>
          <a:p>
            <a:r>
              <a:rPr lang="en-US" dirty="0" smtClean="0"/>
              <a:t>A service </a:t>
            </a:r>
            <a:r>
              <a:rPr lang="en-US" dirty="0"/>
              <a:t>need not have prior knowledge of the calling application, and the application does not need to have knowledge about how the tasks are performed by a service </a:t>
            </a:r>
          </a:p>
        </p:txBody>
      </p:sp>
    </p:spTree>
    <p:extLst>
      <p:ext uri="{BB962C8B-B14F-4D97-AF65-F5344CB8AC3E}">
        <p14:creationId xmlns:p14="http://schemas.microsoft.com/office/powerpoint/2010/main" val="16011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Reuse of </a:t>
            </a:r>
            <a:r>
              <a:rPr lang="en-US" i="1" dirty="0" smtClean="0"/>
              <a:t>services: </a:t>
            </a:r>
            <a:r>
              <a:rPr lang="en-US" dirty="0"/>
              <a:t>Various services can be reused by different applications </a:t>
            </a:r>
            <a:r>
              <a:rPr lang="en-US" dirty="0" smtClean="0"/>
              <a:t>on different platforms</a:t>
            </a:r>
          </a:p>
          <a:p>
            <a:r>
              <a:rPr lang="en-US" i="1" dirty="0"/>
              <a:t>Agility</a:t>
            </a:r>
            <a:r>
              <a:rPr lang="en-US" dirty="0"/>
              <a:t>: SOA can bring the architectural agility in an enterprise through the wide use of standards such as web services. </a:t>
            </a:r>
            <a:endParaRPr lang="en-US" dirty="0" smtClean="0"/>
          </a:p>
          <a:p>
            <a:r>
              <a:rPr lang="en-US" i="1" dirty="0"/>
              <a:t>Monitoring</a:t>
            </a:r>
            <a:r>
              <a:rPr lang="en-US" dirty="0"/>
              <a:t>: It helps to monitor the performance of various services to make the required changes. </a:t>
            </a:r>
            <a:endParaRPr lang="en-US" dirty="0" smtClean="0"/>
          </a:p>
          <a:p>
            <a:r>
              <a:rPr lang="en-US" i="1" dirty="0"/>
              <a:t>Extended reach</a:t>
            </a:r>
            <a:r>
              <a:rPr lang="en-US" dirty="0"/>
              <a:t>: In the collaboration between enterprises or in the case of shared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architectural model of </a:t>
            </a:r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5499" y="2419475"/>
            <a:ext cx="5377447" cy="26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Virtualization is a technology that enables the single physical infrastructure to function as a multiple logical infrastructure or resources </a:t>
            </a:r>
            <a:endParaRPr lang="en-US" dirty="0" smtClean="0"/>
          </a:p>
          <a:p>
            <a:r>
              <a:rPr lang="en-US" dirty="0"/>
              <a:t>Virtualization is not only limited to the hardware, it can take many forms such as memory, processor, I/O, network, OS, data, and application </a:t>
            </a:r>
            <a:endParaRPr lang="en-US" dirty="0" smtClean="0"/>
          </a:p>
          <a:p>
            <a:r>
              <a:rPr lang="en-US" dirty="0"/>
              <a:t>It helps to improve scalability and resource utilization of the underlying infrastructure. </a:t>
            </a:r>
            <a:endParaRPr lang="en-US" dirty="0" smtClean="0"/>
          </a:p>
          <a:p>
            <a:r>
              <a:rPr lang="en-US" dirty="0"/>
              <a:t>It also enables the IT personnel to perform the administration task easier </a:t>
            </a:r>
          </a:p>
        </p:txBody>
      </p:sp>
    </p:spTree>
    <p:extLst>
      <p:ext uri="{BB962C8B-B14F-4D97-AF65-F5344CB8AC3E}">
        <p14:creationId xmlns:p14="http://schemas.microsoft.com/office/powerpoint/2010/main" val="18127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821571" cy="1456267"/>
          </a:xfrm>
        </p:spPr>
        <p:txBody>
          <a:bodyPr/>
          <a:lstStyle/>
          <a:p>
            <a:r>
              <a:rPr lang="en-US" dirty="0"/>
              <a:t>OSs and applications </a:t>
            </a:r>
            <a:r>
              <a:rPr lang="en-US" dirty="0" smtClean="0"/>
              <a:t>before and after virtualization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211" y="1967948"/>
            <a:ext cx="7777577" cy="362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30" y="1690688"/>
            <a:ext cx="7146338" cy="4783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0795" y="2329543"/>
            <a:ext cx="117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Before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80794" y="2329543"/>
            <a:ext cx="117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/>
              <a:t>resource utilization</a:t>
            </a:r>
          </a:p>
          <a:p>
            <a:r>
              <a:rPr lang="en-US" dirty="0"/>
              <a:t>Increases ROI</a:t>
            </a:r>
          </a:p>
          <a:p>
            <a:r>
              <a:rPr lang="en-US" dirty="0"/>
              <a:t>Dynamic data center</a:t>
            </a:r>
          </a:p>
          <a:p>
            <a:r>
              <a:rPr lang="en-US" dirty="0"/>
              <a:t>Supports green IT</a:t>
            </a:r>
          </a:p>
          <a:p>
            <a:r>
              <a:rPr lang="en-US" dirty="0"/>
              <a:t>Eases administration</a:t>
            </a:r>
          </a:p>
          <a:p>
            <a:r>
              <a:rPr lang="en-US" dirty="0"/>
              <a:t>Improves disaster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point of failure</a:t>
            </a:r>
          </a:p>
          <a:p>
            <a:r>
              <a:rPr lang="en-US" dirty="0"/>
              <a:t>Demands high-end and powerful infrastructure</a:t>
            </a:r>
          </a:p>
          <a:p>
            <a:r>
              <a:rPr lang="en-US" dirty="0"/>
              <a:t>May lead to lower performance</a:t>
            </a:r>
          </a:p>
          <a:p>
            <a:r>
              <a:rPr lang="en-US" dirty="0"/>
              <a:t>Requires specialized skill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390</TotalTime>
  <Words>945</Words>
  <Application>Microsoft Office PowerPoint</Application>
  <PresentationFormat>Widescreen</PresentationFormat>
  <Paragraphs>102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Celestial</vt:lpstr>
      <vt:lpstr>Session 8</vt:lpstr>
      <vt:lpstr>Objectives</vt:lpstr>
      <vt:lpstr>Service-oriented architecture(SOA)</vt:lpstr>
      <vt:lpstr>Benefits of SOA</vt:lpstr>
      <vt:lpstr>Services architectural model of SOA</vt:lpstr>
      <vt:lpstr>Virtualization</vt:lpstr>
      <vt:lpstr>OSs and applications before and after virtualization</vt:lpstr>
      <vt:lpstr>Benefits of Virtualization</vt:lpstr>
      <vt:lpstr>Drawback of Virtualization</vt:lpstr>
      <vt:lpstr>Virtualization Opportunities</vt:lpstr>
      <vt:lpstr>Processor virtualization</vt:lpstr>
      <vt:lpstr>Memory Virtualization</vt:lpstr>
      <vt:lpstr>Storage virtualization</vt:lpstr>
      <vt:lpstr>Network virtualization</vt:lpstr>
      <vt:lpstr>Data virtualization</vt:lpstr>
      <vt:lpstr>Application virtualization</vt:lpstr>
      <vt:lpstr>Multicore Technology</vt:lpstr>
      <vt:lpstr>Memory and Storage Technologies</vt:lpstr>
      <vt:lpstr>Cloud Storage Requirements</vt:lpstr>
      <vt:lpstr>Network Requirements for Cloud</vt:lpstr>
      <vt:lpstr>Web 2.0</vt:lpstr>
      <vt:lpstr>Web 2.0 examples</vt:lpstr>
      <vt:lpstr>Web 3.0</vt:lpstr>
      <vt:lpstr>Web 3.0 examples</vt:lpstr>
      <vt:lpstr>Programming Models in Cloud</vt:lpstr>
      <vt:lpstr>Programming models example</vt:lpstr>
      <vt:lpstr>Pervasive Computing</vt:lpstr>
      <vt:lpstr>Pervasive computing stack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doquocbinh@gmail.com</dc:creator>
  <cp:lastModifiedBy>Thuan Le Van  (FU HN)</cp:lastModifiedBy>
  <cp:revision>34</cp:revision>
  <dcterms:created xsi:type="dcterms:W3CDTF">2018-06-19T03:13:39Z</dcterms:created>
  <dcterms:modified xsi:type="dcterms:W3CDTF">2020-02-24T05:29:46Z</dcterms:modified>
</cp:coreProperties>
</file>