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76" r:id="rId5"/>
    <p:sldId id="259" r:id="rId6"/>
    <p:sldId id="260" r:id="rId7"/>
    <p:sldId id="277" r:id="rId8"/>
    <p:sldId id="278" r:id="rId9"/>
    <p:sldId id="280"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2" d="100"/>
          <a:sy n="72" d="100"/>
        </p:scale>
        <p:origin x="45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435E5D-B962-4597-9A6F-974CA1B33B06}"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22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35E5D-B962-4597-9A6F-974CA1B33B06}"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5231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35E5D-B962-4597-9A6F-974CA1B33B06}"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2947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35E5D-B962-4597-9A6F-974CA1B33B06}"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9623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93415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35E5D-B962-4597-9A6F-974CA1B33B06}"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5916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35E5D-B962-4597-9A6F-974CA1B33B06}"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0475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35E5D-B962-4597-9A6F-974CA1B33B06}"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91974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35E5D-B962-4597-9A6F-974CA1B33B06}"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1339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37322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0999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35E5D-B962-4597-9A6F-974CA1B33B06}" type="datetimeFigureOut">
              <a:rPr lang="en-US" smtClean="0"/>
              <a:t>11/12/2019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29047-C2A7-4FB4-82B9-C79CC96A30F9}" type="slidenum">
              <a:rPr lang="en-US" smtClean="0"/>
              <a:t>‹#›</a:t>
            </a:fld>
            <a:endParaRPr lang="en-US"/>
          </a:p>
        </p:txBody>
      </p:sp>
    </p:spTree>
    <p:extLst>
      <p:ext uri="{BB962C8B-B14F-4D97-AF65-F5344CB8AC3E}">
        <p14:creationId xmlns:p14="http://schemas.microsoft.com/office/powerpoint/2010/main" val="259717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253613"/>
          </a:xfrm>
        </p:spPr>
        <p:txBody>
          <a:bodyPr/>
          <a:lstStyle/>
          <a:p>
            <a:r>
              <a:rPr lang="vi-VN" b="1" dirty="0">
                <a:solidFill>
                  <a:srgbClr val="FF0000"/>
                </a:solidFill>
              </a:rPr>
              <a:t>MÔ TẢ ĐỀ TÀI</a:t>
            </a:r>
            <a:endParaRPr lang="en-US" b="1" dirty="0">
              <a:solidFill>
                <a:srgbClr val="FF0000"/>
              </a:solidFill>
            </a:endParaRPr>
          </a:p>
        </p:txBody>
      </p:sp>
      <p:sp>
        <p:nvSpPr>
          <p:cNvPr id="5" name="Subtitle 2">
            <a:extLst>
              <a:ext uri="{FF2B5EF4-FFF2-40B4-BE49-F238E27FC236}">
                <a16:creationId xmlns:a16="http://schemas.microsoft.com/office/drawing/2014/main" id="{2E24BC1E-DC78-4BAD-B137-2ECE4FE4CAD1}"/>
              </a:ext>
            </a:extLst>
          </p:cNvPr>
          <p:cNvSpPr txBox="1">
            <a:spLocks/>
          </p:cNvSpPr>
          <p:nvPr/>
        </p:nvSpPr>
        <p:spPr>
          <a:xfrm>
            <a:off x="335280" y="1253613"/>
            <a:ext cx="11521440" cy="56540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6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F0BDA337-F583-42F7-9C0E-121955144739}"/>
              </a:ext>
            </a:extLst>
          </p:cNvPr>
          <p:cNvSpPr>
            <a:spLocks noGrp="1"/>
          </p:cNvSpPr>
          <p:nvPr>
            <p:ph type="subTitle" idx="1"/>
          </p:nvPr>
        </p:nvSpPr>
        <p:spPr>
          <a:xfrm>
            <a:off x="335280" y="1496171"/>
            <a:ext cx="11521440" cy="5654040"/>
          </a:xfrm>
        </p:spPr>
        <p:txBody>
          <a:bodyPr>
            <a:normAutofit/>
          </a:bodyPr>
          <a:lstStyle/>
          <a:p>
            <a:pPr algn="just"/>
            <a:r>
              <a:rPr lang="vi-VN" dirty="0"/>
              <a:t>Viết chương trình theo mô hình Client-Server sử dụng Socket ở chế độ có nối kết (tuần tự và song song). Trong đó: </a:t>
            </a:r>
            <a:endParaRPr lang="en-US" dirty="0"/>
          </a:p>
          <a:p>
            <a:pPr algn="just"/>
            <a:r>
              <a:rPr lang="en-US" dirty="0"/>
              <a:t>	</a:t>
            </a:r>
            <a:r>
              <a:rPr lang="vi-VN" dirty="0"/>
              <a:t>+ Server sẽ nhận các yêu cầu là một chuỗi có khuôn dạng như sau: "OP Operant1 Operant2\n" </a:t>
            </a:r>
            <a:endParaRPr lang="en-US" dirty="0"/>
          </a:p>
          <a:p>
            <a:pPr algn="just"/>
            <a:r>
              <a:rPr lang="en-US" dirty="0"/>
              <a:t>	</a:t>
            </a:r>
            <a:r>
              <a:rPr lang="vi-VN" dirty="0"/>
              <a:t>Trong đó: - OP là một ký tự chỉ phép toán muốn thực hiện: '+','-', '*', '/'. - Operant1, Operant2 là đối số của phép toán. - Các thành phần trên cách nhau bởi 1 ký tự trắng ' ‘. </a:t>
            </a:r>
            <a:endParaRPr lang="en-US" dirty="0"/>
          </a:p>
          <a:p>
            <a:pPr algn="just"/>
            <a:r>
              <a:rPr lang="en-US" dirty="0"/>
              <a:t>	</a:t>
            </a:r>
            <a:r>
              <a:rPr lang="vi-VN" dirty="0"/>
              <a:t>- Kết thúc yêu cầu bằng ký tự xuống dòng '\n'. Mỗi khi server nhận được một thông điệp nó sẽ thực hiện phép toán: Operant1 OP Operant2 để cho ra kết quả, sau đó đổi kết quá thành chuỗi và gởi về Client.</a:t>
            </a:r>
            <a:endParaRPr lang="en-US" dirty="0"/>
          </a:p>
          <a:p>
            <a:pPr algn="just"/>
            <a:r>
              <a:rPr lang="en-US" dirty="0"/>
              <a:t>	</a:t>
            </a:r>
            <a:r>
              <a:rPr lang="vi-VN" dirty="0"/>
              <a:t> + Client cho phép người dùng nhập các phép toán muốn tính theo cách thức thông thường. Ví dụ: 100+200 hoặc 100 + 200. Client tạo ra thông điệp yêu cầu theo đúng dạng do Server qui định, mô tả về phép toán muốn Server thực thi, rồi gởi sang Server, chờ nhận kết quả trả về và in ra màn hình.</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49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0"/>
            <a:ext cx="11475720" cy="1356360"/>
          </a:xfrm>
        </p:spPr>
        <p:txBody>
          <a:bodyPr>
            <a:normAutofit/>
          </a:bodyPr>
          <a:lstStyle/>
          <a:p>
            <a:r>
              <a:rPr lang="vi-VN" sz="4000" b="1">
                <a:solidFill>
                  <a:srgbClr val="FF0000"/>
                </a:solidFill>
              </a:rPr>
              <a:t>CÁCH THỰC HIỆN</a:t>
            </a:r>
            <a:r>
              <a:rPr lang="en-US" sz="4000" b="1">
                <a:solidFill>
                  <a:srgbClr val="FF0000"/>
                </a:solidFill>
              </a:rPr>
              <a:t> </a:t>
            </a:r>
            <a:r>
              <a:rPr lang="vi-VN" sz="4000" b="1">
                <a:solidFill>
                  <a:srgbClr val="FF0000"/>
                </a:solidFill>
              </a:rPr>
              <a:t>CÁC CHỨC NĂNG </a:t>
            </a:r>
            <a:br>
              <a:rPr lang="en-US" sz="4000" b="1">
                <a:solidFill>
                  <a:srgbClr val="FF0000"/>
                </a:solidFill>
              </a:rPr>
            </a:br>
            <a:r>
              <a:rPr lang="vi-VN" sz="4000" b="1">
                <a:solidFill>
                  <a:srgbClr val="FF0000"/>
                </a:solidFill>
              </a:rPr>
              <a:t>TRONG ĐỀ TÀI</a:t>
            </a:r>
            <a:endParaRPr lang="en-US" sz="4000" b="1">
              <a:solidFill>
                <a:srgbClr val="FF0000"/>
              </a:solidFill>
            </a:endParaRPr>
          </a:p>
        </p:txBody>
      </p:sp>
      <p:sp>
        <p:nvSpPr>
          <p:cNvPr id="3" name="Subtitle 2"/>
          <p:cNvSpPr>
            <a:spLocks noGrp="1"/>
          </p:cNvSpPr>
          <p:nvPr>
            <p:ph type="subTitle" idx="1"/>
          </p:nvPr>
        </p:nvSpPr>
        <p:spPr>
          <a:xfrm>
            <a:off x="213360" y="1559878"/>
            <a:ext cx="11765280" cy="5069522"/>
          </a:xfrm>
        </p:spPr>
        <p:txBody>
          <a:bodyPr>
            <a:normAutofit/>
          </a:bodyPr>
          <a:lstStyle/>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server </a:t>
            </a:r>
            <a:r>
              <a:rPr lang="en-US" sz="4000" dirty="0" err="1">
                <a:latin typeface="Times New Roman" panose="02020603050405020304" pitchFamily="18" charset="0"/>
                <a:cs typeface="Times New Roman" panose="02020603050405020304" pitchFamily="18" charset="0"/>
              </a:rPr>
              <a:t>đầu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tiên</a:t>
            </a:r>
            <a:r>
              <a:rPr lang="en-US" sz="4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nhiều</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Nhập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vào</a:t>
            </a:r>
            <a:r>
              <a:rPr lang="en-US" sz="4000" dirty="0">
                <a:latin typeface="Times New Roman" panose="02020603050405020304" pitchFamily="18" charset="0"/>
                <a:cs typeface="Times New Roman" panose="02020603050405020304" pitchFamily="18" charset="0"/>
              </a:rPr>
              <a:t> Console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những</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màn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ở Console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70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11582400" cy="822960"/>
          </a:xfrm>
        </p:spPr>
        <p:txBody>
          <a:bodyPr>
            <a:normAutofit/>
          </a:bodyPr>
          <a:lstStyle/>
          <a:p>
            <a:r>
              <a:rPr lang="vi-VN" sz="4000" b="1" dirty="0">
                <a:solidFill>
                  <a:srgbClr val="FF0000"/>
                </a:solidFill>
              </a:rPr>
              <a:t>KẾT QUẢ THỰC HIỆN</a:t>
            </a:r>
            <a:endParaRPr lang="en-US" sz="4000" b="1" dirty="0">
              <a:solidFill>
                <a:srgbClr val="FF0000"/>
              </a:solidFill>
            </a:endParaRPr>
          </a:p>
        </p:txBody>
      </p:sp>
      <p:pic>
        <p:nvPicPr>
          <p:cNvPr id="4" name="Picture 3">
            <a:extLst>
              <a:ext uri="{FF2B5EF4-FFF2-40B4-BE49-F238E27FC236}">
                <a16:creationId xmlns:a16="http://schemas.microsoft.com/office/drawing/2014/main" id="{A0481D20-83B1-45DA-B026-4598566F153A}"/>
              </a:ext>
            </a:extLst>
          </p:cNvPr>
          <p:cNvPicPr>
            <a:picLocks noChangeAspect="1"/>
          </p:cNvPicPr>
          <p:nvPr/>
        </p:nvPicPr>
        <p:blipFill>
          <a:blip r:embed="rId2"/>
          <a:stretch>
            <a:fillRect/>
          </a:stretch>
        </p:blipFill>
        <p:spPr>
          <a:xfrm>
            <a:off x="1030977" y="1292500"/>
            <a:ext cx="4151806" cy="1291673"/>
          </a:xfrm>
          <a:prstGeom prst="rect">
            <a:avLst/>
          </a:prstGeom>
        </p:spPr>
      </p:pic>
      <p:pic>
        <p:nvPicPr>
          <p:cNvPr id="5" name="Picture 4">
            <a:extLst>
              <a:ext uri="{FF2B5EF4-FFF2-40B4-BE49-F238E27FC236}">
                <a16:creationId xmlns:a16="http://schemas.microsoft.com/office/drawing/2014/main" id="{A7C54187-1833-4BD1-9B3F-6A7952D3151E}"/>
              </a:ext>
            </a:extLst>
          </p:cNvPr>
          <p:cNvPicPr>
            <a:picLocks noChangeAspect="1"/>
          </p:cNvPicPr>
          <p:nvPr/>
        </p:nvPicPr>
        <p:blipFill>
          <a:blip r:embed="rId3"/>
          <a:stretch>
            <a:fillRect/>
          </a:stretch>
        </p:blipFill>
        <p:spPr>
          <a:xfrm>
            <a:off x="1838326" y="2584173"/>
            <a:ext cx="2838450" cy="1143000"/>
          </a:xfrm>
          <a:prstGeom prst="rect">
            <a:avLst/>
          </a:prstGeom>
        </p:spPr>
      </p:pic>
      <p:pic>
        <p:nvPicPr>
          <p:cNvPr id="6" name="Picture 5">
            <a:extLst>
              <a:ext uri="{FF2B5EF4-FFF2-40B4-BE49-F238E27FC236}">
                <a16:creationId xmlns:a16="http://schemas.microsoft.com/office/drawing/2014/main" id="{02DBE5A3-1440-46AC-B7D5-7B8A45C98BFB}"/>
              </a:ext>
            </a:extLst>
          </p:cNvPr>
          <p:cNvPicPr>
            <a:picLocks noChangeAspect="1"/>
          </p:cNvPicPr>
          <p:nvPr/>
        </p:nvPicPr>
        <p:blipFill>
          <a:blip r:embed="rId4"/>
          <a:stretch>
            <a:fillRect/>
          </a:stretch>
        </p:blipFill>
        <p:spPr>
          <a:xfrm>
            <a:off x="4372037" y="3210339"/>
            <a:ext cx="3879631" cy="1560442"/>
          </a:xfrm>
          <a:prstGeom prst="rect">
            <a:avLst/>
          </a:prstGeom>
        </p:spPr>
      </p:pic>
      <p:pic>
        <p:nvPicPr>
          <p:cNvPr id="7" name="Picture 6">
            <a:extLst>
              <a:ext uri="{FF2B5EF4-FFF2-40B4-BE49-F238E27FC236}">
                <a16:creationId xmlns:a16="http://schemas.microsoft.com/office/drawing/2014/main" id="{14FFFB02-73D9-4059-9CC5-A4180F170203}"/>
              </a:ext>
            </a:extLst>
          </p:cNvPr>
          <p:cNvPicPr>
            <a:picLocks noChangeAspect="1"/>
          </p:cNvPicPr>
          <p:nvPr/>
        </p:nvPicPr>
        <p:blipFill>
          <a:blip r:embed="rId5"/>
          <a:stretch>
            <a:fillRect/>
          </a:stretch>
        </p:blipFill>
        <p:spPr>
          <a:xfrm>
            <a:off x="8042179" y="4706384"/>
            <a:ext cx="3391782" cy="1707668"/>
          </a:xfrm>
          <a:prstGeom prst="rect">
            <a:avLst/>
          </a:prstGeom>
        </p:spPr>
      </p:pic>
    </p:spTree>
    <p:extLst>
      <p:ext uri="{BB962C8B-B14F-4D97-AF65-F5344CB8AC3E}">
        <p14:creationId xmlns:p14="http://schemas.microsoft.com/office/powerpoint/2010/main" val="98135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Tuần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Client – Cho Ng</a:t>
            </a:r>
            <a:r>
              <a:rPr lang="vi-VN" sz="3600" dirty="0">
                <a:latin typeface="Times New Roman" panose="02020603050405020304" pitchFamily="18" charset="0"/>
                <a:cs typeface="Times New Roman" panose="02020603050405020304" pitchFamily="18" charset="0"/>
              </a:rPr>
              <a:t>ư</a:t>
            </a:r>
            <a:r>
              <a:rPr lang="en-US" sz="3600" dirty="0" err="1">
                <a:latin typeface="Times New Roman" panose="02020603050405020304" pitchFamily="18" charset="0"/>
                <a:cs typeface="Times New Roman" panose="02020603050405020304" pitchFamily="18" charset="0"/>
              </a:rPr>
              <a:t>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Vào</a:t>
            </a:r>
            <a:r>
              <a:rPr lang="en-US" sz="3600" dirty="0">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r>
              <a:rPr lang="en-US" sz="3600" dirty="0">
                <a:latin typeface="Times New Roman" panose="02020603050405020304" pitchFamily="18" charset="0"/>
                <a:cs typeface="Times New Roman" panose="02020603050405020304" pitchFamily="18" charset="0"/>
              </a:rPr>
              <a:t>.</a:t>
            </a:r>
          </a:p>
          <a:p>
            <a:pPr algn="just"/>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1BBE03-92AD-4CB4-88A3-62047005395C}"/>
              </a:ext>
            </a:extLst>
          </p:cNvPr>
          <p:cNvPicPr>
            <a:picLocks noChangeAspect="1"/>
          </p:cNvPicPr>
          <p:nvPr/>
        </p:nvPicPr>
        <p:blipFill>
          <a:blip r:embed="rId2"/>
          <a:stretch>
            <a:fillRect/>
          </a:stretch>
        </p:blipFill>
        <p:spPr>
          <a:xfrm>
            <a:off x="645214" y="2427219"/>
            <a:ext cx="10354089" cy="4224214"/>
          </a:xfrm>
          <a:prstGeom prst="rect">
            <a:avLst/>
          </a:prstGeom>
        </p:spPr>
      </p:pic>
    </p:spTree>
    <p:extLst>
      <p:ext uri="{BB962C8B-B14F-4D97-AF65-F5344CB8AC3E}">
        <p14:creationId xmlns:p14="http://schemas.microsoft.com/office/powerpoint/2010/main" val="281577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Tuần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2.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Server </a:t>
            </a:r>
          </a:p>
          <a:p>
            <a:pPr algn="just"/>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7284FD-46D0-4A4D-9D1F-0656516A20F2}"/>
              </a:ext>
            </a:extLst>
          </p:cNvPr>
          <p:cNvPicPr>
            <a:picLocks noChangeAspect="1"/>
          </p:cNvPicPr>
          <p:nvPr/>
        </p:nvPicPr>
        <p:blipFill>
          <a:blip r:embed="rId2"/>
          <a:stretch>
            <a:fillRect/>
          </a:stretch>
        </p:blipFill>
        <p:spPr>
          <a:xfrm>
            <a:off x="497577" y="2393260"/>
            <a:ext cx="10700509" cy="4104734"/>
          </a:xfrm>
          <a:prstGeom prst="rect">
            <a:avLst/>
          </a:prstGeom>
        </p:spPr>
      </p:pic>
    </p:spTree>
    <p:extLst>
      <p:ext uri="{BB962C8B-B14F-4D97-AF65-F5344CB8AC3E}">
        <p14:creationId xmlns:p14="http://schemas.microsoft.com/office/powerpoint/2010/main" val="168817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Tuần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2.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Server –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Lý</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21F473-85A9-4DE4-AA9F-C054F84F7174}"/>
              </a:ext>
            </a:extLst>
          </p:cNvPr>
          <p:cNvPicPr>
            <a:picLocks noChangeAspect="1"/>
          </p:cNvPicPr>
          <p:nvPr/>
        </p:nvPicPr>
        <p:blipFill>
          <a:blip r:embed="rId2"/>
          <a:stretch>
            <a:fillRect/>
          </a:stretch>
        </p:blipFill>
        <p:spPr>
          <a:xfrm>
            <a:off x="695325" y="2461259"/>
            <a:ext cx="9707632" cy="3886531"/>
          </a:xfrm>
          <a:prstGeom prst="rect">
            <a:avLst/>
          </a:prstGeom>
        </p:spPr>
      </p:pic>
    </p:spTree>
    <p:extLst>
      <p:ext uri="{BB962C8B-B14F-4D97-AF65-F5344CB8AC3E}">
        <p14:creationId xmlns:p14="http://schemas.microsoft.com/office/powerpoint/2010/main" val="14770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0"/>
            <a:ext cx="11475720" cy="1356360"/>
          </a:xfrm>
        </p:spPr>
        <p:txBody>
          <a:bodyPr>
            <a:normAutofit/>
          </a:bodyPr>
          <a:lstStyle/>
          <a:p>
            <a:r>
              <a:rPr lang="vi-VN" sz="4000" b="1">
                <a:solidFill>
                  <a:srgbClr val="FF0000"/>
                </a:solidFill>
              </a:rPr>
              <a:t>CÁCH THỰC HIỆN</a:t>
            </a:r>
            <a:r>
              <a:rPr lang="en-US" sz="4000" b="1">
                <a:solidFill>
                  <a:srgbClr val="FF0000"/>
                </a:solidFill>
              </a:rPr>
              <a:t> </a:t>
            </a:r>
            <a:r>
              <a:rPr lang="vi-VN" sz="4000" b="1">
                <a:solidFill>
                  <a:srgbClr val="FF0000"/>
                </a:solidFill>
              </a:rPr>
              <a:t>CÁC CHỨC NĂNG </a:t>
            </a:r>
            <a:br>
              <a:rPr lang="en-US" sz="4000" b="1">
                <a:solidFill>
                  <a:srgbClr val="FF0000"/>
                </a:solidFill>
              </a:rPr>
            </a:br>
            <a:r>
              <a:rPr lang="vi-VN" sz="4000" b="1">
                <a:solidFill>
                  <a:srgbClr val="FF0000"/>
                </a:solidFill>
              </a:rPr>
              <a:t>TRONG ĐỀ TÀI</a:t>
            </a:r>
            <a:endParaRPr lang="en-US" sz="4000" b="1">
              <a:solidFill>
                <a:srgbClr val="FF0000"/>
              </a:solidFill>
            </a:endParaRPr>
          </a:p>
        </p:txBody>
      </p:sp>
      <p:sp>
        <p:nvSpPr>
          <p:cNvPr id="3" name="Subtitle 2"/>
          <p:cNvSpPr>
            <a:spLocks noGrp="1"/>
          </p:cNvSpPr>
          <p:nvPr>
            <p:ph type="subTitle" idx="1"/>
          </p:nvPr>
        </p:nvSpPr>
        <p:spPr>
          <a:xfrm>
            <a:off x="213360" y="1559878"/>
            <a:ext cx="11765280" cy="5069522"/>
          </a:xfrm>
        </p:spPr>
        <p:txBody>
          <a:bodyPr>
            <a:normAutofit/>
          </a:bodyPr>
          <a:lstStyle/>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server </a:t>
            </a:r>
            <a:r>
              <a:rPr lang="en-US" sz="4000" dirty="0" err="1">
                <a:latin typeface="Times New Roman" panose="02020603050405020304" pitchFamily="18" charset="0"/>
                <a:cs typeface="Times New Roman" panose="02020603050405020304" pitchFamily="18" charset="0"/>
              </a:rPr>
              <a:t>đầu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tiên</a:t>
            </a:r>
            <a:r>
              <a:rPr lang="en-US" sz="4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Nhập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vào</a:t>
            </a:r>
            <a:r>
              <a:rPr lang="en-US" sz="4000" dirty="0">
                <a:latin typeface="Times New Roman" panose="02020603050405020304" pitchFamily="18" charset="0"/>
                <a:cs typeface="Times New Roman" panose="02020603050405020304" pitchFamily="18" charset="0"/>
              </a:rPr>
              <a:t> Console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màn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ở Console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Client.</a:t>
            </a:r>
          </a:p>
          <a:p>
            <a:pPr marL="342900" indent="-342900" algn="just">
              <a:buFont typeface="Wingdings" panose="05000000000000000000" pitchFamily="2" charset="2"/>
              <a:buChar char="ü"/>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2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11582400" cy="822960"/>
          </a:xfrm>
        </p:spPr>
        <p:txBody>
          <a:bodyPr>
            <a:normAutofit/>
          </a:bodyPr>
          <a:lstStyle/>
          <a:p>
            <a:r>
              <a:rPr lang="vi-VN" sz="4000" b="1" dirty="0">
                <a:solidFill>
                  <a:srgbClr val="FF0000"/>
                </a:solidFill>
              </a:rPr>
              <a:t>KẾT QUẢ THỰC HIỆN</a:t>
            </a:r>
            <a:endParaRPr lang="en-US" sz="4000" b="1" dirty="0">
              <a:solidFill>
                <a:srgbClr val="FF0000"/>
              </a:solidFill>
            </a:endParaRPr>
          </a:p>
        </p:txBody>
      </p:sp>
      <p:pic>
        <p:nvPicPr>
          <p:cNvPr id="3" name="Picture 2">
            <a:extLst>
              <a:ext uri="{FF2B5EF4-FFF2-40B4-BE49-F238E27FC236}">
                <a16:creationId xmlns:a16="http://schemas.microsoft.com/office/drawing/2014/main" id="{701BC2B9-AC2C-4B25-87E7-729DE793BE1B}"/>
              </a:ext>
            </a:extLst>
          </p:cNvPr>
          <p:cNvPicPr>
            <a:picLocks noChangeAspect="1"/>
          </p:cNvPicPr>
          <p:nvPr/>
        </p:nvPicPr>
        <p:blipFill>
          <a:blip r:embed="rId2"/>
          <a:stretch>
            <a:fillRect/>
          </a:stretch>
        </p:blipFill>
        <p:spPr>
          <a:xfrm>
            <a:off x="304800" y="2049738"/>
            <a:ext cx="11105322" cy="4046262"/>
          </a:xfrm>
          <a:prstGeom prst="rect">
            <a:avLst/>
          </a:prstGeom>
        </p:spPr>
      </p:pic>
    </p:spTree>
    <p:extLst>
      <p:ext uri="{BB962C8B-B14F-4D97-AF65-F5344CB8AC3E}">
        <p14:creationId xmlns:p14="http://schemas.microsoft.com/office/powerpoint/2010/main" val="278919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Song Song)</a:t>
            </a:r>
          </a:p>
          <a:p>
            <a:pPr algn="just"/>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Client – Cho Ng</a:t>
            </a:r>
            <a:r>
              <a:rPr lang="vi-VN" sz="3600" dirty="0">
                <a:latin typeface="Times New Roman" panose="02020603050405020304" pitchFamily="18" charset="0"/>
                <a:cs typeface="Times New Roman" panose="02020603050405020304" pitchFamily="18" charset="0"/>
              </a:rPr>
              <a:t>ư</a:t>
            </a:r>
            <a:r>
              <a:rPr lang="en-US" sz="3600" dirty="0" err="1">
                <a:latin typeface="Times New Roman" panose="02020603050405020304" pitchFamily="18" charset="0"/>
                <a:cs typeface="Times New Roman" panose="02020603050405020304" pitchFamily="18" charset="0"/>
              </a:rPr>
              <a:t>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Vào</a:t>
            </a:r>
            <a:r>
              <a:rPr lang="en-US" sz="3600" dirty="0">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r>
              <a:rPr lang="en-US" sz="3600" dirty="0">
                <a:latin typeface="Times New Roman" panose="02020603050405020304" pitchFamily="18" charset="0"/>
                <a:cs typeface="Times New Roman" panose="02020603050405020304" pitchFamily="18" charset="0"/>
              </a:rPr>
              <a:t>.</a:t>
            </a:r>
          </a:p>
          <a:p>
            <a:pPr algn="just"/>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1BBE03-92AD-4CB4-88A3-62047005395C}"/>
              </a:ext>
            </a:extLst>
          </p:cNvPr>
          <p:cNvPicPr>
            <a:picLocks noChangeAspect="1"/>
          </p:cNvPicPr>
          <p:nvPr/>
        </p:nvPicPr>
        <p:blipFill>
          <a:blip r:embed="rId2"/>
          <a:stretch>
            <a:fillRect/>
          </a:stretch>
        </p:blipFill>
        <p:spPr>
          <a:xfrm>
            <a:off x="645214" y="2427219"/>
            <a:ext cx="10354089" cy="4224214"/>
          </a:xfrm>
          <a:prstGeom prst="rect">
            <a:avLst/>
          </a:prstGeom>
        </p:spPr>
      </p:pic>
    </p:spTree>
    <p:extLst>
      <p:ext uri="{BB962C8B-B14F-4D97-AF65-F5344CB8AC3E}">
        <p14:creationId xmlns:p14="http://schemas.microsoft.com/office/powerpoint/2010/main" val="177262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Song Song)</a:t>
            </a:r>
          </a:p>
          <a:p>
            <a:pPr algn="just"/>
            <a:r>
              <a:rPr lang="en-US" sz="3600" dirty="0">
                <a:latin typeface="Times New Roman" panose="02020603050405020304" pitchFamily="18" charset="0"/>
                <a:cs typeface="Times New Roman" panose="02020603050405020304" pitchFamily="18" charset="0"/>
              </a:rPr>
              <a:t>2.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Server </a:t>
            </a:r>
          </a:p>
          <a:p>
            <a:pPr algn="just"/>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9E191B-B795-44F1-9B38-1B0B1107E514}"/>
              </a:ext>
            </a:extLst>
          </p:cNvPr>
          <p:cNvPicPr>
            <a:picLocks noChangeAspect="1"/>
          </p:cNvPicPr>
          <p:nvPr/>
        </p:nvPicPr>
        <p:blipFill>
          <a:blip r:embed="rId2"/>
          <a:stretch>
            <a:fillRect/>
          </a:stretch>
        </p:blipFill>
        <p:spPr>
          <a:xfrm>
            <a:off x="571499" y="2386012"/>
            <a:ext cx="10745857" cy="4057487"/>
          </a:xfrm>
          <a:prstGeom prst="rect">
            <a:avLst/>
          </a:prstGeom>
        </p:spPr>
      </p:pic>
    </p:spTree>
    <p:extLst>
      <p:ext uri="{BB962C8B-B14F-4D97-AF65-F5344CB8AC3E}">
        <p14:creationId xmlns:p14="http://schemas.microsoft.com/office/powerpoint/2010/main" val="315969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just"/>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Kiểu</a:t>
            </a:r>
            <a:r>
              <a:rPr lang="en-US" sz="3600" dirty="0">
                <a:latin typeface="Times New Roman" panose="02020603050405020304" pitchFamily="18" charset="0"/>
                <a:cs typeface="Times New Roman" panose="02020603050405020304" pitchFamily="18" charset="0"/>
              </a:rPr>
              <a:t> Song Song)</a:t>
            </a:r>
          </a:p>
          <a:p>
            <a:pPr algn="just"/>
            <a:r>
              <a:rPr lang="en-US" sz="3600" dirty="0">
                <a:latin typeface="Times New Roman" panose="02020603050405020304" pitchFamily="18" charset="0"/>
                <a:cs typeface="Times New Roman" panose="02020603050405020304" pitchFamily="18" charset="0"/>
              </a:rPr>
              <a:t>3.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Class </a:t>
            </a:r>
            <a:r>
              <a:rPr lang="en-US" sz="3600" dirty="0" err="1">
                <a:latin typeface="Times New Roman" panose="02020603050405020304" pitchFamily="18" charset="0"/>
                <a:cs typeface="Times New Roman" panose="02020603050405020304" pitchFamily="18" charset="0"/>
              </a:rPr>
              <a:t>RequestProcessing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thừa</a:t>
            </a:r>
            <a:r>
              <a:rPr lang="en-US" sz="3600" dirty="0">
                <a:latin typeface="Times New Roman" panose="02020603050405020304" pitchFamily="18" charset="0"/>
                <a:cs typeface="Times New Roman" panose="02020603050405020304" pitchFamily="18" charset="0"/>
              </a:rPr>
              <a:t> Thread </a:t>
            </a:r>
            <a:r>
              <a:rPr lang="en-US" sz="3600" dirty="0" err="1">
                <a:latin typeface="Times New Roman" panose="02020603050405020304" pitchFamily="18" charset="0"/>
                <a:cs typeface="Times New Roman" panose="02020603050405020304" pitchFamily="18" charset="0"/>
              </a:rPr>
              <a:t>Xử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Lý</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F03B2-A05A-46FD-B157-815656A51849}"/>
              </a:ext>
            </a:extLst>
          </p:cNvPr>
          <p:cNvPicPr>
            <a:picLocks noChangeAspect="1"/>
          </p:cNvPicPr>
          <p:nvPr/>
        </p:nvPicPr>
        <p:blipFill>
          <a:blip r:embed="rId2"/>
          <a:stretch>
            <a:fillRect/>
          </a:stretch>
        </p:blipFill>
        <p:spPr>
          <a:xfrm>
            <a:off x="1388166" y="2618132"/>
            <a:ext cx="8975035" cy="3869500"/>
          </a:xfrm>
          <a:prstGeom prst="rect">
            <a:avLst/>
          </a:prstGeom>
        </p:spPr>
      </p:pic>
    </p:spTree>
    <p:extLst>
      <p:ext uri="{BB962C8B-B14F-4D97-AF65-F5344CB8AC3E}">
        <p14:creationId xmlns:p14="http://schemas.microsoft.com/office/powerpoint/2010/main" val="104496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463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MÔ TẢ ĐỀ TÀI</vt:lpstr>
      <vt:lpstr>PHÂN TÍCH CÁCH GIẢI QUYẾT ĐỀ TÀI</vt:lpstr>
      <vt:lpstr>PHÂN TÍCH CÁCH GIẢI QUYẾT ĐỀ TÀI</vt:lpstr>
      <vt:lpstr>PHÂN TÍCH CÁCH GIẢI QUYẾT ĐỀ TÀI</vt:lpstr>
      <vt:lpstr>CÁCH THỰC HIỆN CÁC CHỨC NĂNG  TRONG ĐỀ TÀI</vt:lpstr>
      <vt:lpstr>KẾT QUẢ THỰC HIỆN</vt:lpstr>
      <vt:lpstr>PHÂN TÍCH CÁCH GIẢI QUYẾT ĐỀ TÀI</vt:lpstr>
      <vt:lpstr>PHÂN TÍCH CÁCH GIẢI QUYẾT ĐỀ TÀI</vt:lpstr>
      <vt:lpstr>PHÂN TÍCH CÁCH GIẢI QUYẾT ĐỀ TÀI</vt:lpstr>
      <vt:lpstr>CÁCH THỰC HIỆN CÁC CHỨC NĂNG  TRONG ĐỀ TÀI</vt:lpstr>
      <vt:lpstr>KẾT QUẢ THỰC 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Le Van My</dc:creator>
  <cp:lastModifiedBy>vivobook</cp:lastModifiedBy>
  <cp:revision>25</cp:revision>
  <dcterms:created xsi:type="dcterms:W3CDTF">2017-10-06T09:21:03Z</dcterms:created>
  <dcterms:modified xsi:type="dcterms:W3CDTF">2019-11-12T01:20:42Z</dcterms:modified>
</cp:coreProperties>
</file>