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7" r:id="rId2"/>
    <p:sldId id="279" r:id="rId3"/>
    <p:sldId id="280" r:id="rId4"/>
    <p:sldId id="281" r:id="rId5"/>
    <p:sldId id="284" r:id="rId6"/>
    <p:sldId id="288" r:id="rId7"/>
    <p:sldId id="286" r:id="rId8"/>
    <p:sldId id="289" r:id="rId9"/>
    <p:sldId id="285" r:id="rId10"/>
    <p:sldId id="283"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21553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00927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469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21549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006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634092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043583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9202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88210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95583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35E5D-B962-4597-9A6F-974CA1B33B0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2791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35E5D-B962-4597-9A6F-974CA1B33B06}"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28342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35E5D-B962-4597-9A6F-974CA1B33B06}"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67028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35E5D-B962-4597-9A6F-974CA1B33B06}"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80931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6871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99040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35E5D-B962-4597-9A6F-974CA1B33B06}" type="datetimeFigureOut">
              <a:rPr lang="en-US" smtClean="0"/>
              <a:t>12/3/2019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029047-C2A7-4FB4-82B9-C79CC96A30F9}" type="slidenum">
              <a:rPr lang="en-US" smtClean="0"/>
              <a:t>‹#›</a:t>
            </a:fld>
            <a:endParaRPr lang="en-US"/>
          </a:p>
        </p:txBody>
      </p:sp>
    </p:spTree>
    <p:extLst>
      <p:ext uri="{BB962C8B-B14F-4D97-AF65-F5344CB8AC3E}">
        <p14:creationId xmlns:p14="http://schemas.microsoft.com/office/powerpoint/2010/main" val="41856603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52" y="111095"/>
            <a:ext cx="9144000" cy="1253613"/>
          </a:xfrm>
        </p:spPr>
        <p:txBody>
          <a:bodyPr/>
          <a:lstStyle/>
          <a:p>
            <a:r>
              <a:rPr lang="vi-VN" sz="4800" b="1" dirty="0">
                <a:solidFill>
                  <a:srgbClr val="FF0000"/>
                </a:solidFill>
                <a:latin typeface="Times New Roman" panose="02020603050405020304" pitchFamily="18" charset="0"/>
                <a:cs typeface="Times New Roman" panose="02020603050405020304" pitchFamily="18" charset="0"/>
              </a:rPr>
              <a:t>MÔ TẢ </a:t>
            </a:r>
            <a:r>
              <a:rPr lang="en-US" sz="4800" b="1" dirty="0">
                <a:solidFill>
                  <a:srgbClr val="FF0000"/>
                </a:solidFill>
                <a:latin typeface="Times New Roman" panose="02020603050405020304" pitchFamily="18" charset="0"/>
                <a:cs typeface="Times New Roman" panose="02020603050405020304" pitchFamily="18" charset="0"/>
              </a:rPr>
              <a:t>CH</a:t>
            </a:r>
            <a:r>
              <a:rPr lang="vi-VN" sz="4800" b="1" dirty="0">
                <a:solidFill>
                  <a:srgbClr val="FF0000"/>
                </a:solidFill>
                <a:latin typeface="Times New Roman" panose="02020603050405020304" pitchFamily="18" charset="0"/>
                <a:cs typeface="Times New Roman" panose="02020603050405020304" pitchFamily="18" charset="0"/>
              </a:rPr>
              <a:t>Ư</a:t>
            </a:r>
            <a:r>
              <a:rPr lang="en-US" sz="4800" b="1" dirty="0">
                <a:solidFill>
                  <a:srgbClr val="FF0000"/>
                </a:solidFill>
                <a:latin typeface="Times New Roman" panose="02020603050405020304" pitchFamily="18" charset="0"/>
                <a:cs typeface="Times New Roman" panose="02020603050405020304" pitchFamily="18" charset="0"/>
              </a:rPr>
              <a:t>ƠNG TRÌNH</a:t>
            </a:r>
          </a:p>
        </p:txBody>
      </p:sp>
      <p:sp>
        <p:nvSpPr>
          <p:cNvPr id="3" name="Subtitle 2"/>
          <p:cNvSpPr>
            <a:spLocks noGrp="1"/>
          </p:cNvSpPr>
          <p:nvPr>
            <p:ph type="subTitle" idx="1"/>
          </p:nvPr>
        </p:nvSpPr>
        <p:spPr>
          <a:xfrm>
            <a:off x="1059680" y="1364708"/>
            <a:ext cx="9896030" cy="5181600"/>
          </a:xfrm>
        </p:spPr>
        <p:txBody>
          <a:bodyPr>
            <a:normAutofit/>
          </a:bodyPr>
          <a:lstStyle/>
          <a:p>
            <a:pPr marL="342900" lvl="0" indent="-342900" algn="l">
              <a:lnSpc>
                <a:spcPct val="150000"/>
              </a:lnSpc>
              <a:buClr>
                <a:schemeClr val="tx1"/>
              </a:buClr>
              <a:buFont typeface="Wingdings" panose="05000000000000000000" pitchFamily="2" charset="2"/>
              <a:buChar char="v"/>
            </a:pPr>
            <a:endParaRPr lang="en-US" sz="2400" dirty="0">
              <a:solidFill>
                <a:schemeClr val="tx1"/>
              </a:solidFill>
              <a:latin typeface="Times New Roman" panose="02020603050405020304" pitchFamily="18" charset="0"/>
              <a:cs typeface="Times New Roman" panose="02020603050405020304" pitchFamily="18" charset="0"/>
            </a:endParaRPr>
          </a:p>
          <a:p>
            <a:pPr lvl="0" algn="l"/>
            <a:r>
              <a:rPr lang="vi-VN" sz="2800" dirty="0">
                <a:solidFill>
                  <a:schemeClr val="tx1"/>
                </a:solidFill>
                <a:latin typeface="Times New Roman" panose="02020603050405020304" pitchFamily="18" charset="0"/>
                <a:cs typeface="Times New Roman" panose="02020603050405020304" pitchFamily="18" charset="0"/>
              </a:rPr>
              <a:t>Xây dựng một hệ thống phân tán theo yêu cầu sau: Một máy có 3 phương thức phục vụ cho việc xử lý các chuỗi, các phép toán, tính các giá trị liên quan đến các hình,.... Một máy khác cũng có 3 phương thức phục vụ cho việc xử lý các chuỗi, các phép toán, tính các giá trị liên quan đến các hình,..... Hai máy này cho phép các máy khác có thể truy cập từ xa để sử dụng các phương thức này. Các máy khác thực hiện truy cập từ xa đến các phương thức trên để yêu cầu thực hiện công việc của mình.</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7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E5DD06F-92E2-43D0-803F-F220FDB58833}"/>
              </a:ext>
            </a:extLst>
          </p:cNvPr>
          <p:cNvSpPr txBox="1">
            <a:spLocks/>
          </p:cNvSpPr>
          <p:nvPr/>
        </p:nvSpPr>
        <p:spPr>
          <a:xfrm>
            <a:off x="1454779"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a:solidFill>
                  <a:schemeClr val="tx1"/>
                </a:solidFill>
                <a:latin typeface="Times New Roman" panose="02020603050405020304" pitchFamily="18" charset="0"/>
                <a:cs typeface="Times New Roman" panose="02020603050405020304" pitchFamily="18" charset="0"/>
              </a:rPr>
              <a:t>Thực </a:t>
            </a:r>
            <a:r>
              <a:rPr lang="en-US" sz="2000" b="1" dirty="0" err="1">
                <a:solidFill>
                  <a:schemeClr val="tx1"/>
                </a:solidFill>
                <a:latin typeface="Times New Roman" panose="02020603050405020304" pitchFamily="18" charset="0"/>
                <a:cs typeface="Times New Roman" panose="02020603050405020304" pitchFamily="18" charset="0"/>
              </a:rPr>
              <a:t>hiện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chương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trình</a:t>
            </a:r>
            <a:r>
              <a:rPr lang="en-US" sz="2000" b="1" dirty="0">
                <a:solidFill>
                  <a:schemeClr val="tx1"/>
                </a:solidFill>
                <a:latin typeface="Times New Roman" panose="02020603050405020304" pitchFamily="18" charset="0"/>
                <a:cs typeface="Times New Roman" panose="02020603050405020304" pitchFamily="18" charset="0"/>
              </a:rPr>
              <a:t> Server1.</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a:solidFill>
                  <a:schemeClr val="tx1"/>
                </a:solidFill>
                <a:latin typeface="Times New Roman" panose="02020603050405020304" pitchFamily="18" charset="0"/>
                <a:cs typeface="Times New Roman" panose="02020603050405020304" pitchFamily="18" charset="0"/>
              </a:rPr>
              <a:t>Thực </a:t>
            </a:r>
            <a:r>
              <a:rPr lang="en-US" sz="2000" b="1" dirty="0" err="1">
                <a:solidFill>
                  <a:schemeClr val="tx1"/>
                </a:solidFill>
                <a:latin typeface="Times New Roman" panose="02020603050405020304" pitchFamily="18" charset="0"/>
                <a:cs typeface="Times New Roman" panose="02020603050405020304" pitchFamily="18" charset="0"/>
              </a:rPr>
              <a:t>hiện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chương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trình</a:t>
            </a:r>
            <a:r>
              <a:rPr lang="en-US" sz="2000" b="1" dirty="0">
                <a:solidFill>
                  <a:schemeClr val="tx1"/>
                </a:solidFill>
                <a:latin typeface="Times New Roman" panose="02020603050405020304" pitchFamily="18" charset="0"/>
                <a:cs typeface="Times New Roman" panose="02020603050405020304" pitchFamily="18" charset="0"/>
              </a:rPr>
              <a:t> Server2.</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Hình ảnh 1">
            <a:extLst>
              <a:ext uri="{FF2B5EF4-FFF2-40B4-BE49-F238E27FC236}">
                <a16:creationId xmlns:a16="http://schemas.microsoft.com/office/drawing/2014/main" id="{1289CF7A-7411-41B0-AF87-DB8E5FF44550}"/>
              </a:ext>
            </a:extLst>
          </p:cNvPr>
          <p:cNvPicPr>
            <a:picLocks noChangeAspect="1"/>
          </p:cNvPicPr>
          <p:nvPr/>
        </p:nvPicPr>
        <p:blipFill>
          <a:blip r:embed="rId2"/>
          <a:stretch>
            <a:fillRect/>
          </a:stretch>
        </p:blipFill>
        <p:spPr>
          <a:xfrm>
            <a:off x="1572497" y="1106269"/>
            <a:ext cx="7790444" cy="1052763"/>
          </a:xfrm>
          <a:prstGeom prst="rect">
            <a:avLst/>
          </a:prstGeom>
        </p:spPr>
      </p:pic>
      <p:pic>
        <p:nvPicPr>
          <p:cNvPr id="7" name="Hình ảnh 6">
            <a:extLst>
              <a:ext uri="{FF2B5EF4-FFF2-40B4-BE49-F238E27FC236}">
                <a16:creationId xmlns:a16="http://schemas.microsoft.com/office/drawing/2014/main" id="{35985BA9-AD57-44F6-8E1A-4A0A6DB9463D}"/>
              </a:ext>
            </a:extLst>
          </p:cNvPr>
          <p:cNvPicPr>
            <a:picLocks noChangeAspect="1"/>
          </p:cNvPicPr>
          <p:nvPr/>
        </p:nvPicPr>
        <p:blipFill>
          <a:blip r:embed="rId3"/>
          <a:stretch>
            <a:fillRect/>
          </a:stretch>
        </p:blipFill>
        <p:spPr>
          <a:xfrm>
            <a:off x="1693640" y="3588445"/>
            <a:ext cx="8073779" cy="741612"/>
          </a:xfrm>
          <a:prstGeom prst="rect">
            <a:avLst/>
          </a:prstGeom>
        </p:spPr>
      </p:pic>
    </p:spTree>
    <p:extLst>
      <p:ext uri="{BB962C8B-B14F-4D97-AF65-F5344CB8AC3E}">
        <p14:creationId xmlns:p14="http://schemas.microsoft.com/office/powerpoint/2010/main" val="355643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0019"/>
            <a:ext cx="8596668" cy="5571343"/>
          </a:xfrm>
        </p:spPr>
        <p:txBody>
          <a:bodyPr/>
          <a:lstStyle/>
          <a:p>
            <a:r>
              <a:rPr lang="en-US" sz="2000" b="1">
                <a:solidFill>
                  <a:schemeClr val="tx1"/>
                </a:solidFill>
                <a:latin typeface="Times New Roman" panose="02020603050405020304" pitchFamily="18" charset="0"/>
                <a:cs typeface="Times New Roman" panose="02020603050405020304" pitchFamily="18" charset="0"/>
              </a:rPr>
              <a:t>Thực </a:t>
            </a:r>
            <a:r>
              <a:rPr lang="en-US" sz="2000" b="1" dirty="0" err="1">
                <a:solidFill>
                  <a:schemeClr val="tx1"/>
                </a:solidFill>
                <a:latin typeface="Times New Roman" panose="02020603050405020304" pitchFamily="18" charset="0"/>
                <a:cs typeface="Times New Roman" panose="02020603050405020304" pitchFamily="18" charset="0"/>
              </a:rPr>
              <a:t>hiện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chương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trình</a:t>
            </a:r>
            <a:r>
              <a:rPr lang="en-US" sz="2000" b="1" dirty="0">
                <a:solidFill>
                  <a:schemeClr val="tx1"/>
                </a:solidFill>
                <a:latin typeface="Times New Roman" panose="02020603050405020304" pitchFamily="18" charset="0"/>
                <a:cs typeface="Times New Roman" panose="02020603050405020304" pitchFamily="18" charset="0"/>
              </a:rPr>
              <a:t> Client.</a:t>
            </a:r>
          </a:p>
          <a:p>
            <a:endParaRPr lang="en-US" dirty="0"/>
          </a:p>
        </p:txBody>
      </p:sp>
      <p:sp>
        <p:nvSpPr>
          <p:cNvPr id="4" name="Title 3"/>
          <p:cNvSpPr>
            <a:spLocks noGrp="1"/>
          </p:cNvSpPr>
          <p:nvPr>
            <p:ph type="title"/>
          </p:nvPr>
        </p:nvSpPr>
        <p:spPr>
          <a:xfrm>
            <a:off x="677334" y="5483409"/>
            <a:ext cx="8596668" cy="45719"/>
          </a:xfrm>
        </p:spPr>
        <p:txBody>
          <a:bodyPr>
            <a:normAutofit fontScale="90000"/>
          </a:bodyPr>
          <a:lstStyle/>
          <a:p>
            <a:r>
              <a:rPr lang="en-US" dirty="0"/>
              <a:t> </a:t>
            </a:r>
          </a:p>
        </p:txBody>
      </p:sp>
      <p:pic>
        <p:nvPicPr>
          <p:cNvPr id="2" name="Hình ảnh 1">
            <a:extLst>
              <a:ext uri="{FF2B5EF4-FFF2-40B4-BE49-F238E27FC236}">
                <a16:creationId xmlns:a16="http://schemas.microsoft.com/office/drawing/2014/main" id="{A3EBA7DA-D6A9-4F12-A02F-368A1CE43829}"/>
              </a:ext>
            </a:extLst>
          </p:cNvPr>
          <p:cNvPicPr>
            <a:picLocks noChangeAspect="1"/>
          </p:cNvPicPr>
          <p:nvPr/>
        </p:nvPicPr>
        <p:blipFill>
          <a:blip r:embed="rId2"/>
          <a:stretch>
            <a:fillRect/>
          </a:stretch>
        </p:blipFill>
        <p:spPr>
          <a:xfrm>
            <a:off x="818143" y="1328872"/>
            <a:ext cx="10648769" cy="3887072"/>
          </a:xfrm>
          <a:prstGeom prst="rect">
            <a:avLst/>
          </a:prstGeom>
        </p:spPr>
      </p:pic>
    </p:spTree>
    <p:extLst>
      <p:ext uri="{BB962C8B-B14F-4D97-AF65-F5344CB8AC3E}">
        <p14:creationId xmlns:p14="http://schemas.microsoft.com/office/powerpoint/2010/main" val="54931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402" y="0"/>
            <a:ext cx="11521440" cy="858837"/>
          </a:xfrm>
        </p:spPr>
        <p:txBody>
          <a:bodyPr>
            <a:normAutofit/>
          </a:bodyPr>
          <a:lstStyle/>
          <a:p>
            <a:r>
              <a:rPr lang="vi-VN" sz="4000" b="1" dirty="0">
                <a:solidFill>
                  <a:srgbClr val="FF0000"/>
                </a:solidFill>
              </a:rPr>
              <a:t>PHÂN TÍCH CÁCH GIẢI QUYẾT ĐỀ TÀI</a:t>
            </a:r>
            <a:endParaRPr lang="en-US" sz="4000" b="1" dirty="0">
              <a:solidFill>
                <a:srgbClr val="FF0000"/>
              </a:solidFill>
            </a:endParaRPr>
          </a:p>
        </p:txBody>
      </p:sp>
      <p:sp>
        <p:nvSpPr>
          <p:cNvPr id="3" name="Subtitle 2"/>
          <p:cNvSpPr>
            <a:spLocks noGrp="1"/>
          </p:cNvSpPr>
          <p:nvPr>
            <p:ph type="subTitle" idx="1"/>
          </p:nvPr>
        </p:nvSpPr>
        <p:spPr>
          <a:xfrm>
            <a:off x="1369321" y="1092864"/>
            <a:ext cx="8560891" cy="5654040"/>
          </a:xfrm>
        </p:spPr>
        <p:txBody>
          <a:bodyPr>
            <a:normAutofit/>
          </a:bodyPr>
          <a:lstStyle/>
          <a:p>
            <a:endParaRPr lang="en-US" b="1" dirty="0">
              <a:solidFill>
                <a:schemeClr val="tx1"/>
              </a:solidFill>
              <a:latin typeface="Times New Roman" panose="02020603050405020304" pitchFamily="18" charset="0"/>
              <a:cs typeface="Times New Roman" panose="02020603050405020304" pitchFamily="18" charset="0"/>
            </a:endParaRPr>
          </a:p>
          <a:p>
            <a:pPr algn="l"/>
            <a:r>
              <a:rPr lang="en-US" sz="2800" b="1" dirty="0" err="1">
                <a:solidFill>
                  <a:schemeClr val="tx1"/>
                </a:solidFill>
                <a:latin typeface="Times New Roman" panose="02020603050405020304" pitchFamily="18" charset="0"/>
                <a:cs typeface="Times New Roman" panose="02020603050405020304" pitchFamily="18" charset="0"/>
              </a:rPr>
              <a:t>Để</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giải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quyết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bài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toán</a:t>
            </a:r>
            <a:r>
              <a:rPr lang="en-US" sz="2800" b="1" dirty="0">
                <a:solidFill>
                  <a:schemeClr val="tx1"/>
                </a:solidFill>
                <a:latin typeface="Times New Roman" panose="02020603050405020304" pitchFamily="18" charset="0"/>
                <a:cs typeface="Times New Roman" panose="02020603050405020304" pitchFamily="18" charset="0"/>
              </a:rPr>
              <a:t>, ta </a:t>
            </a:r>
            <a:r>
              <a:rPr lang="en-US" sz="2800" b="1" dirty="0" err="1">
                <a:solidFill>
                  <a:schemeClr val="tx1"/>
                </a:solidFill>
                <a:latin typeface="Times New Roman" panose="02020603050405020304" pitchFamily="18" charset="0"/>
                <a:cs typeface="Times New Roman" panose="02020603050405020304" pitchFamily="18" charset="0"/>
              </a:rPr>
              <a:t>tạo</a:t>
            </a:r>
            <a:r>
              <a:rPr lang="en-US" sz="2800" b="1" dirty="0">
                <a:solidFill>
                  <a:schemeClr val="tx1"/>
                </a:solidFill>
                <a:latin typeface="Times New Roman" panose="02020603050405020304" pitchFamily="18" charset="0"/>
                <a:cs typeface="Times New Roman" panose="02020603050405020304" pitchFamily="18" charset="0"/>
              </a:rPr>
              <a:t> 5 </a:t>
            </a:r>
            <a:r>
              <a:rPr lang="en-US" sz="2800" b="1" dirty="0" err="1">
                <a:solidFill>
                  <a:schemeClr val="tx1"/>
                </a:solidFill>
                <a:latin typeface="Times New Roman" panose="02020603050405020304" pitchFamily="18" charset="0"/>
                <a:cs typeface="Times New Roman" panose="02020603050405020304" pitchFamily="18" charset="0"/>
              </a:rPr>
              <a:t>thành</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phần</a:t>
            </a:r>
            <a:r>
              <a:rPr lang="en-US" sz="2800" b="1" dirty="0">
                <a:solidFill>
                  <a:schemeClr val="tx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 Server: </a:t>
            </a:r>
            <a:r>
              <a:rPr lang="en-US" sz="2800" b="1" dirty="0" err="1">
                <a:solidFill>
                  <a:schemeClr val="tx1"/>
                </a:solidFill>
                <a:latin typeface="Times New Roman" panose="02020603050405020304" pitchFamily="18" charset="0"/>
                <a:cs typeface="Times New Roman" panose="02020603050405020304" pitchFamily="18" charset="0"/>
              </a:rPr>
              <a:t>Xử</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lý</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yêu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cầu</a:t>
            </a:r>
            <a:r>
              <a:rPr lang="en-US" sz="2800" b="1" dirty="0">
                <a:solidFill>
                  <a:schemeClr val="tx1"/>
                </a:solidFill>
                <a:latin typeface="Times New Roman" panose="02020603050405020304" pitchFamily="18" charset="0"/>
                <a:cs typeface="Times New Roman" panose="02020603050405020304" pitchFamily="18" charset="0"/>
              </a:rPr>
              <a:t> đ</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ợc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gửi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đến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từ</a:t>
            </a:r>
            <a:r>
              <a:rPr lang="en-US" sz="2800" b="1" dirty="0">
                <a:solidFill>
                  <a:schemeClr val="tx1"/>
                </a:solidFill>
                <a:latin typeface="Times New Roman" panose="02020603050405020304" pitchFamily="18" charset="0"/>
                <a:cs typeface="Times New Roman" panose="02020603050405020304" pitchFamily="18" charset="0"/>
              </a:rPr>
              <a:t> Client.</a:t>
            </a:r>
          </a:p>
          <a:p>
            <a:pPr algn="l">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Function: </a:t>
            </a:r>
            <a:r>
              <a:rPr lang="en-US" sz="2800" b="1" dirty="0" err="1">
                <a:solidFill>
                  <a:schemeClr val="tx1"/>
                </a:solidFill>
                <a:latin typeface="Times New Roman" panose="02020603050405020304" pitchFamily="18" charset="0"/>
                <a:cs typeface="Times New Roman" panose="02020603050405020304" pitchFamily="18" charset="0"/>
              </a:rPr>
              <a:t>Triển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khai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và</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gọi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các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ph</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ơng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thức</a:t>
            </a:r>
            <a:r>
              <a:rPr lang="en-US" sz="2800" b="1" dirty="0">
                <a:solidFill>
                  <a:schemeClr val="tx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Client: </a:t>
            </a:r>
            <a:r>
              <a:rPr lang="en-US" sz="2800" b="1" dirty="0" err="1">
                <a:solidFill>
                  <a:schemeClr val="tx1"/>
                </a:solidFill>
                <a:latin typeface="Times New Roman" panose="02020603050405020304" pitchFamily="18" charset="0"/>
                <a:cs typeface="Times New Roman" panose="02020603050405020304" pitchFamily="18" charset="0"/>
              </a:rPr>
              <a:t>Chạy</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giao</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diện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chọn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để</a:t>
            </a:r>
            <a:r>
              <a:rPr lang="en-US" sz="2800" b="1" dirty="0">
                <a:solidFill>
                  <a:schemeClr val="tx1"/>
                </a:solidFill>
                <a:latin typeface="Times New Roman" panose="02020603050405020304" pitchFamily="18" charset="0"/>
                <a:cs typeface="Times New Roman" panose="02020603050405020304" pitchFamily="18" charset="0"/>
              </a:rPr>
              <a:t> ng</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ời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dùng</a:t>
            </a:r>
            <a:r>
              <a:rPr lang="en-US" sz="2800" b="1" dirty="0">
                <a:solidFill>
                  <a:schemeClr val="tx1"/>
                </a:solidFill>
                <a:latin typeface="Times New Roman" panose="02020603050405020304" pitchFamily="18" charset="0"/>
                <a:cs typeface="Times New Roman" panose="02020603050405020304" pitchFamily="18" charset="0"/>
              </a:rPr>
              <a:t> t</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ơng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tác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và</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gửi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yêu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cầu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đến</a:t>
            </a:r>
            <a:r>
              <a:rPr lang="en-US" sz="2800" b="1" dirty="0">
                <a:solidFill>
                  <a:schemeClr val="tx1"/>
                </a:solidFill>
                <a:latin typeface="Times New Roman" panose="02020603050405020304" pitchFamily="18" charset="0"/>
                <a:cs typeface="Times New Roman" panose="02020603050405020304" pitchFamily="18" charset="0"/>
              </a:rPr>
              <a:t> Server.</a:t>
            </a:r>
          </a:p>
          <a:p>
            <a:pPr algn="l">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Server 2: </a:t>
            </a:r>
            <a:r>
              <a:rPr lang="en-US" sz="2800" b="1" dirty="0" err="1">
                <a:solidFill>
                  <a:schemeClr val="tx1"/>
                </a:solidFill>
                <a:latin typeface="Times New Roman" panose="02020603050405020304" pitchFamily="18" charset="0"/>
                <a:cs typeface="Times New Roman" panose="02020603050405020304" pitchFamily="18" charset="0"/>
              </a:rPr>
              <a:t>Xử</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lý</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yêu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cầu</a:t>
            </a:r>
            <a:r>
              <a:rPr lang="en-US" sz="2800" b="1" dirty="0">
                <a:solidFill>
                  <a:schemeClr val="tx1"/>
                </a:solidFill>
                <a:latin typeface="Times New Roman" panose="02020603050405020304" pitchFamily="18" charset="0"/>
                <a:cs typeface="Times New Roman" panose="02020603050405020304" pitchFamily="18" charset="0"/>
              </a:rPr>
              <a:t> đ</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ợc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gửi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đến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từ</a:t>
            </a:r>
            <a:r>
              <a:rPr lang="en-US" sz="2800" b="1" dirty="0">
                <a:solidFill>
                  <a:schemeClr val="tx1"/>
                </a:solidFill>
                <a:latin typeface="Times New Roman" panose="02020603050405020304" pitchFamily="18" charset="0"/>
                <a:cs typeface="Times New Roman" panose="02020603050405020304" pitchFamily="18" charset="0"/>
              </a:rPr>
              <a:t> Client.</a:t>
            </a:r>
          </a:p>
          <a:p>
            <a:pPr algn="l">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Function2: </a:t>
            </a:r>
            <a:r>
              <a:rPr lang="en-US" sz="2800" b="1" dirty="0" err="1">
                <a:solidFill>
                  <a:schemeClr val="tx1"/>
                </a:solidFill>
                <a:latin typeface="Times New Roman" panose="02020603050405020304" pitchFamily="18" charset="0"/>
                <a:cs typeface="Times New Roman" panose="02020603050405020304" pitchFamily="18" charset="0"/>
              </a:rPr>
              <a:t>Triển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khai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và</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gọi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các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ph</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err="1">
                <a:solidFill>
                  <a:schemeClr val="tx1"/>
                </a:solidFill>
                <a:latin typeface="Times New Roman" panose="02020603050405020304" pitchFamily="18" charset="0"/>
                <a:cs typeface="Times New Roman" panose="02020603050405020304" pitchFamily="18" charset="0"/>
              </a:rPr>
              <a:t>ơng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thức</a:t>
            </a:r>
            <a:r>
              <a:rPr lang="en-US" sz="2800" b="1"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86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F8BE821-C9EF-4910-93CF-F8EF65F3EB8A}"/>
              </a:ext>
            </a:extLst>
          </p:cNvPr>
          <p:cNvSpPr txBox="1">
            <a:spLocks/>
          </p:cNvSpPr>
          <p:nvPr/>
        </p:nvSpPr>
        <p:spPr>
          <a:xfrm>
            <a:off x="634383"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dirty="0" err="1">
                <a:solidFill>
                  <a:schemeClr val="tx1"/>
                </a:solidFill>
                <a:latin typeface="Times New Roman" panose="02020603050405020304" pitchFamily="18" charset="0"/>
                <a:cs typeface="Times New Roman" panose="02020603050405020304" pitchFamily="18" charset="0"/>
              </a:rPr>
              <a:t>Tạo</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giao</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diện</a:t>
            </a:r>
            <a:r>
              <a:rPr lang="en-US" sz="2800" b="1" dirty="0">
                <a:solidFill>
                  <a:schemeClr val="tx1"/>
                </a:solidFill>
                <a:latin typeface="Times New Roman" panose="02020603050405020304" pitchFamily="18" charset="0"/>
                <a:cs typeface="Times New Roman" panose="02020603050405020304" pitchFamily="18" charset="0"/>
              </a:rPr>
              <a:t> (interface) </a:t>
            </a:r>
            <a:r>
              <a:rPr lang="en-US" sz="2800" b="1" dirty="0" err="1">
                <a:solidFill>
                  <a:schemeClr val="tx1"/>
                </a:solidFill>
                <a:latin typeface="Times New Roman" panose="02020603050405020304" pitchFamily="18" charset="0"/>
                <a:cs typeface="Times New Roman" panose="02020603050405020304" pitchFamily="18" charset="0"/>
              </a:rPr>
              <a:t>khai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báo</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các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phương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thức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được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gọi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từ</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xa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của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đối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tượng</a:t>
            </a:r>
            <a:r>
              <a:rPr lang="en-US" sz="2800" b="1" dirty="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Định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nghĩa</a:t>
            </a:r>
            <a:r>
              <a:rPr lang="en-US" i="1" dirty="0">
                <a:latin typeface="Times New Roman" panose="02020603050405020304" pitchFamily="18" charset="0"/>
                <a:cs typeface="Times New Roman" panose="02020603050405020304" pitchFamily="18" charset="0"/>
              </a:rPr>
              <a:t> remote interface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là</a:t>
            </a:r>
            <a:r>
              <a:rPr lang="en-US" i="1" dirty="0">
                <a:latin typeface="Times New Roman" panose="02020603050405020304" pitchFamily="18" charset="0"/>
                <a:cs typeface="Times New Roman" panose="02020603050405020304" pitchFamily="18" charset="0"/>
              </a:rPr>
              <a:t> Function,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phương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thức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được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gọi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từ</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như</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sau</a:t>
            </a:r>
            <a:r>
              <a:rPr lang="en-US" i="1"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E3E2E6A9-BDF3-4D82-9DB0-1DF51B6F8B1D}"/>
              </a:ext>
            </a:extLst>
          </p:cNvPr>
          <p:cNvPicPr>
            <a:picLocks noChangeAspect="1"/>
          </p:cNvPicPr>
          <p:nvPr/>
        </p:nvPicPr>
        <p:blipFill>
          <a:blip r:embed="rId2"/>
          <a:stretch>
            <a:fillRect/>
          </a:stretch>
        </p:blipFill>
        <p:spPr>
          <a:xfrm>
            <a:off x="742844" y="2296043"/>
            <a:ext cx="8126033" cy="2265913"/>
          </a:xfrm>
          <a:prstGeom prst="rect">
            <a:avLst/>
          </a:prstGeom>
        </p:spPr>
      </p:pic>
    </p:spTree>
    <p:extLst>
      <p:ext uri="{BB962C8B-B14F-4D97-AF65-F5344CB8AC3E}">
        <p14:creationId xmlns:p14="http://schemas.microsoft.com/office/powerpoint/2010/main" val="27891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182DF28-E2D4-4D7C-945B-58B4D9D5FE96}"/>
              </a:ext>
            </a:extLst>
          </p:cNvPr>
          <p:cNvSpPr txBox="1">
            <a:spLocks/>
          </p:cNvSpPr>
          <p:nvPr/>
        </p:nvSpPr>
        <p:spPr>
          <a:xfrm>
            <a:off x="634383"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CLIENT:</a:t>
            </a:r>
          </a:p>
          <a:p>
            <a:pPr marL="0" indent="0">
              <a:buNone/>
            </a:pP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Client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sau</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a:p>
            <a:pPr marL="0" indent="0">
              <a:buNone/>
            </a:pPr>
            <a:r>
              <a:rPr lang="vi-VN" sz="2000" dirty="0">
                <a:solidFill>
                  <a:schemeClr val="tx1"/>
                </a:solidFill>
                <a:latin typeface="Times New Roman" panose="02020603050405020304" pitchFamily="18" charset="0"/>
                <a:cs typeface="Times New Roman" panose="02020603050405020304" pitchFamily="18" charset="0"/>
              </a:rPr>
              <a:t>- Tìm bộ đăng ký trên máy chủ bằng địa chỉ đã được thiết lập trước để kết nối đến server.</a:t>
            </a:r>
          </a:p>
          <a:p>
            <a:pPr marL="0" indent="0">
              <a:buNone/>
            </a:pPr>
            <a:r>
              <a:rPr lang="vi-VN"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lựa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tr</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chọn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theo yêu cầu mà người dùng đã chọn trước đó.</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Tương ứng với các yêu cầu khác nhau mà sẽ gọi đến Interface liên kết với Server để xử lý.</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84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F8BE821-C9EF-4910-93CF-F8EF65F3EB8A}"/>
              </a:ext>
            </a:extLst>
          </p:cNvPr>
          <p:cNvSpPr txBox="1">
            <a:spLocks/>
          </p:cNvSpPr>
          <p:nvPr/>
        </p:nvSpPr>
        <p:spPr>
          <a:xfrm>
            <a:off x="634383"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200" b="1" dirty="0" err="1">
                <a:solidFill>
                  <a:schemeClr val="tx1"/>
                </a:solidFill>
                <a:latin typeface="Times New Roman" panose="02020603050405020304" pitchFamily="18" charset="0"/>
                <a:cs typeface="Times New Roman" panose="02020603050405020304" pitchFamily="18" charset="0"/>
              </a:rPr>
              <a:t>Tạo</a:t>
            </a:r>
            <a:r>
              <a:rPr lang="en-US" sz="3200" b="1" dirty="0">
                <a:solidFill>
                  <a:schemeClr val="tx1"/>
                </a:solidFill>
                <a:latin typeface="Times New Roman" panose="02020603050405020304" pitchFamily="18" charset="0"/>
                <a:cs typeface="Times New Roman" panose="02020603050405020304" pitchFamily="18" charset="0"/>
              </a:rPr>
              <a:t> Server1: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AF9A97A1-4E2D-4761-B120-263D198EE9FD}"/>
              </a:ext>
            </a:extLst>
          </p:cNvPr>
          <p:cNvSpPr/>
          <p:nvPr/>
        </p:nvSpPr>
        <p:spPr>
          <a:xfrm>
            <a:off x="1026016" y="1674674"/>
            <a:ext cx="7293735" cy="403187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Server1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a:t>
            </a:r>
          </a:p>
          <a:p>
            <a:pPr>
              <a:buFontTx/>
              <a:buChar char="-"/>
            </a:pP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Client,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a:t>
            </a:r>
          </a:p>
          <a:p>
            <a:pPr>
              <a:buFontTx/>
              <a:buChar char="-"/>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(Registry)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Server.</a:t>
            </a:r>
          </a:p>
          <a:p>
            <a:pPr>
              <a:buFontTx/>
              <a:buChar char="-"/>
            </a:pP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remote object, client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690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F8BE821-C9EF-4910-93CF-F8EF65F3EB8A}"/>
              </a:ext>
            </a:extLst>
          </p:cNvPr>
          <p:cNvSpPr txBox="1">
            <a:spLocks/>
          </p:cNvSpPr>
          <p:nvPr/>
        </p:nvSpPr>
        <p:spPr>
          <a:xfrm>
            <a:off x="634383"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err="1">
                <a:solidFill>
                  <a:schemeClr val="tx1"/>
                </a:solidFill>
                <a:latin typeface="Times New Roman" panose="02020603050405020304" pitchFamily="18" charset="0"/>
                <a:cs typeface="Times New Roman" panose="02020603050405020304" pitchFamily="18" charset="0"/>
              </a:rPr>
              <a:t>Tạo</a:t>
            </a:r>
            <a:r>
              <a:rPr lang="en-US" sz="4000" b="1" dirty="0">
                <a:solidFill>
                  <a:schemeClr val="tx1"/>
                </a:solidFill>
                <a:latin typeface="Times New Roman" panose="02020603050405020304" pitchFamily="18" charset="0"/>
                <a:cs typeface="Times New Roman" panose="02020603050405020304" pitchFamily="18" charset="0"/>
              </a:rPr>
              <a:t> Server1: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AF9A97A1-4E2D-4761-B120-263D198EE9FD}"/>
              </a:ext>
            </a:extLst>
          </p:cNvPr>
          <p:cNvSpPr/>
          <p:nvPr/>
        </p:nvSpPr>
        <p:spPr>
          <a:xfrm>
            <a:off x="1026016" y="1674674"/>
            <a:ext cx="7293735"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Server1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a:t>
            </a:r>
          </a:p>
          <a:p>
            <a:pPr>
              <a:buFontTx/>
              <a:buChar char="-"/>
            </a:pP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HCN.</a:t>
            </a: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chữ</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tử</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54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22" y="618146"/>
            <a:ext cx="83242" cy="142430"/>
          </a:xfrm>
        </p:spPr>
        <p:txBody>
          <a:bodyPr>
            <a:normAutofit fontScale="90000"/>
          </a:bodyPr>
          <a:lstStyle/>
          <a:p>
            <a:r>
              <a:rPr lang="en-US" dirty="0"/>
              <a:t> </a:t>
            </a:r>
          </a:p>
        </p:txBody>
      </p:sp>
      <p:sp>
        <p:nvSpPr>
          <p:cNvPr id="3" name="Content Placeholder 2"/>
          <p:cNvSpPr>
            <a:spLocks noGrp="1"/>
          </p:cNvSpPr>
          <p:nvPr>
            <p:ph idx="1"/>
          </p:nvPr>
        </p:nvSpPr>
        <p:spPr>
          <a:xfrm>
            <a:off x="497873" y="494159"/>
            <a:ext cx="8560669" cy="6094648"/>
          </a:xfrm>
        </p:spPr>
        <p:txBody>
          <a:bodyPr/>
          <a:lstStyle/>
          <a:p>
            <a:r>
              <a:rPr lang="en-US" sz="4800" b="1" dirty="0" err="1">
                <a:solidFill>
                  <a:schemeClr val="tx1"/>
                </a:solidFill>
                <a:latin typeface="Times New Roman" panose="02020603050405020304" pitchFamily="18" charset="0"/>
                <a:cs typeface="Times New Roman" panose="02020603050405020304" pitchFamily="18" charset="0"/>
              </a:rPr>
              <a:t>Tạo</a:t>
            </a:r>
            <a:r>
              <a:rPr lang="en-US" sz="4800" b="1" dirty="0">
                <a:solidFill>
                  <a:schemeClr val="tx1"/>
                </a:solidFill>
                <a:latin typeface="Times New Roman" panose="02020603050405020304" pitchFamily="18" charset="0"/>
                <a:cs typeface="Times New Roman" panose="02020603050405020304" pitchFamily="18" charset="0"/>
              </a:rPr>
              <a:t> Server2: </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Hình chữ nhật 3">
            <a:extLst>
              <a:ext uri="{FF2B5EF4-FFF2-40B4-BE49-F238E27FC236}">
                <a16:creationId xmlns:a16="http://schemas.microsoft.com/office/drawing/2014/main" id="{92F3BCB7-9836-449C-8097-C6C751DD8BCC}"/>
              </a:ext>
            </a:extLst>
          </p:cNvPr>
          <p:cNvSpPr/>
          <p:nvPr/>
        </p:nvSpPr>
        <p:spPr>
          <a:xfrm>
            <a:off x="1000258" y="1379859"/>
            <a:ext cx="8058283" cy="403187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Server2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a:t>
            </a:r>
          </a:p>
          <a:p>
            <a:pPr>
              <a:buFontTx/>
              <a:buChar char="-"/>
            </a:pP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Client,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a:t>
            </a:r>
          </a:p>
          <a:p>
            <a:pPr>
              <a:buFontTx/>
              <a:buChar char="-"/>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(Registry)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Server.</a:t>
            </a:r>
          </a:p>
          <a:p>
            <a:pPr>
              <a:buFontTx/>
              <a:buChar char="-"/>
            </a:pP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remote object, client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78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22" y="618146"/>
            <a:ext cx="83242" cy="142430"/>
          </a:xfrm>
        </p:spPr>
        <p:txBody>
          <a:bodyPr>
            <a:normAutofit fontScale="90000"/>
          </a:bodyPr>
          <a:lstStyle/>
          <a:p>
            <a:r>
              <a:rPr lang="en-US" dirty="0"/>
              <a:t> </a:t>
            </a:r>
          </a:p>
        </p:txBody>
      </p:sp>
      <p:sp>
        <p:nvSpPr>
          <p:cNvPr id="3" name="Content Placeholder 2"/>
          <p:cNvSpPr>
            <a:spLocks noGrp="1"/>
          </p:cNvSpPr>
          <p:nvPr>
            <p:ph idx="1"/>
          </p:nvPr>
        </p:nvSpPr>
        <p:spPr>
          <a:xfrm>
            <a:off x="497873" y="494159"/>
            <a:ext cx="8560669" cy="6094648"/>
          </a:xfrm>
        </p:spPr>
        <p:txBody>
          <a:bodyPr/>
          <a:lstStyle/>
          <a:p>
            <a:r>
              <a:rPr lang="en-US" sz="4000" b="1" dirty="0" err="1">
                <a:solidFill>
                  <a:schemeClr val="tx1"/>
                </a:solidFill>
                <a:latin typeface="Times New Roman" panose="02020603050405020304" pitchFamily="18" charset="0"/>
                <a:cs typeface="Times New Roman" panose="02020603050405020304" pitchFamily="18" charset="0"/>
              </a:rPr>
              <a:t>Tạo</a:t>
            </a:r>
            <a:r>
              <a:rPr lang="en-US" sz="4000" b="1" dirty="0">
                <a:solidFill>
                  <a:schemeClr val="tx1"/>
                </a:solidFill>
                <a:latin typeface="Times New Roman" panose="02020603050405020304" pitchFamily="18" charset="0"/>
                <a:cs typeface="Times New Roman" panose="02020603050405020304" pitchFamily="18" charset="0"/>
              </a:rPr>
              <a:t> Server2: </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Hình chữ nhật 3">
            <a:extLst>
              <a:ext uri="{FF2B5EF4-FFF2-40B4-BE49-F238E27FC236}">
                <a16:creationId xmlns:a16="http://schemas.microsoft.com/office/drawing/2014/main" id="{92F3BCB7-9836-449C-8097-C6C751DD8BCC}"/>
              </a:ext>
            </a:extLst>
          </p:cNvPr>
          <p:cNvSpPr/>
          <p:nvPr/>
        </p:nvSpPr>
        <p:spPr>
          <a:xfrm>
            <a:off x="1000258" y="1379859"/>
            <a:ext cx="8058283"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Server2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vuông</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chữ</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8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F8BE821-C9EF-4910-93CF-F8EF65F3EB8A}"/>
              </a:ext>
            </a:extLst>
          </p:cNvPr>
          <p:cNvSpPr txBox="1">
            <a:spLocks/>
          </p:cNvSpPr>
          <p:nvPr/>
        </p:nvSpPr>
        <p:spPr>
          <a:xfrm>
            <a:off x="634383" y="601980"/>
            <a:ext cx="8560891" cy="5654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a:latin typeface="Times New Roman" panose="02020603050405020304" pitchFamily="18" charset="0"/>
                <a:cs typeface="Times New Roman" panose="02020603050405020304" pitchFamily="18" charset="0"/>
              </a:rPr>
              <a:t>Tạo Client:</a:t>
            </a:r>
          </a:p>
          <a:p>
            <a:pPr marL="0" indent="0">
              <a:buNone/>
            </a:pPr>
            <a:r>
              <a:rPr lang="en-US" sz="24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a:solidFill>
                <a:schemeClr val="tx1"/>
              </a:solidFill>
              <a:latin typeface="Times New Roman" panose="02020603050405020304" pitchFamily="18" charset="0"/>
              <a:cs typeface="Times New Roman" panose="02020603050405020304" pitchFamily="18" charset="0"/>
            </a:endParaRP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24BE8DBF-B1A7-4BBF-AD20-B74CDA7C02A0}"/>
              </a:ext>
            </a:extLst>
          </p:cNvPr>
          <p:cNvSpPr/>
          <p:nvPr/>
        </p:nvSpPr>
        <p:spPr>
          <a:xfrm>
            <a:off x="-485775" y="-388153"/>
            <a:ext cx="6096000" cy="954107"/>
          </a:xfrm>
          <a:prstGeom prst="rect">
            <a:avLst/>
          </a:prstGeom>
        </p:spPr>
        <p:txBody>
          <a:bodyPr>
            <a:spAutoFit/>
          </a:bodyPr>
          <a:lstStyle/>
          <a:p>
            <a:r>
              <a:rPr lang="en-US" b="1">
                <a:latin typeface="Times New Roman" panose="02020603050405020304" pitchFamily="18" charset="0"/>
                <a:cs typeface="Times New Roman" panose="02020603050405020304" pitchFamily="18" charset="0"/>
              </a:rPr>
              <a:t>trình Client:</a:t>
            </a:r>
            <a:r>
              <a:rPr lang="en-US" sz="2000"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49E27D7D-B355-47E0-8378-17230666D9D9}"/>
              </a:ext>
            </a:extLst>
          </p:cNvPr>
          <p:cNvPicPr>
            <a:picLocks noChangeAspect="1"/>
          </p:cNvPicPr>
          <p:nvPr/>
        </p:nvPicPr>
        <p:blipFill>
          <a:blip r:embed="rId2"/>
          <a:stretch>
            <a:fillRect/>
          </a:stretch>
        </p:blipFill>
        <p:spPr>
          <a:xfrm>
            <a:off x="806472" y="1109931"/>
            <a:ext cx="9839325" cy="5591175"/>
          </a:xfrm>
          <a:prstGeom prst="rect">
            <a:avLst/>
          </a:prstGeom>
        </p:spPr>
      </p:pic>
    </p:spTree>
    <p:extLst>
      <p:ext uri="{BB962C8B-B14F-4D97-AF65-F5344CB8AC3E}">
        <p14:creationId xmlns:p14="http://schemas.microsoft.com/office/powerpoint/2010/main" val="1142141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270</TotalTime>
  <Words>610</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Tahoma</vt:lpstr>
      <vt:lpstr>Times New Roman</vt:lpstr>
      <vt:lpstr>Trebuchet MS</vt:lpstr>
      <vt:lpstr>Wingdings</vt:lpstr>
      <vt:lpstr>Wingdings 3</vt:lpstr>
      <vt:lpstr>Facet</vt:lpstr>
      <vt:lpstr>MÔ TẢ CHƯƠNG TRÌNH</vt:lpstr>
      <vt:lpstr>PHÂN TÍCH CÁCH GIẢI QUYẾT ĐỀ TÀI</vt:lpstr>
      <vt:lpstr>PowerPoint Presentation</vt:lpstr>
      <vt:lpstr>PowerPoint Presentation</vt:lpstr>
      <vt:lpstr>PowerPoint Presentation</vt:lpstr>
      <vt:lpstr>PowerPoint Presentation</vt:lpstr>
      <vt:lpstr> </vt:lpstr>
      <vt:lpstr> </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Le Van My</dc:creator>
  <cp:lastModifiedBy>vivobook</cp:lastModifiedBy>
  <cp:revision>50</cp:revision>
  <dcterms:created xsi:type="dcterms:W3CDTF">2017-10-06T09:21:03Z</dcterms:created>
  <dcterms:modified xsi:type="dcterms:W3CDTF">2019-12-03T01:42:22Z</dcterms:modified>
</cp:coreProperties>
</file>