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Vidaloka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h4OM5CIaa2hX5TBib4S4YZA0Uy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19" Type="http://schemas.openxmlformats.org/officeDocument/2006/relationships/font" Target="fonts/Vidaloka-regular.fntdata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1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1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1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" name="Google Shape;13;p1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Google Shape;14;p1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2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2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" name="Google Shape;74;p2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" name="Google Shape;77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p2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2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" name="Google Shape;80;p2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2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8" name="Google Shape;18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0" name="Google Shape;20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" name="Google Shape;22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4" name="Google Shape;24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Google Shape;27;p13"/>
          <p:cNvSpPr txBox="1"/>
          <p:nvPr>
            <p:ph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" name="Google Shape;28;p13"/>
          <p:cNvSpPr txBox="1"/>
          <p:nvPr>
            <p:ph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9" name="Google Shape;29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4" name="Google Shape;34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14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" name="Google Shape;41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" name="Google Shape;42;p1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" name="Google Shape;43;p1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" name="Google Shape;47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0" name="Google Shape;50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" name="Google Shape;51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" name="Google Shape;52;p17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56" name="Google Shape;56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1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1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1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1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b="0" i="0" sz="30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1039950" y="1909716"/>
            <a:ext cx="7064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AU" sz="6000"/>
              <a:t>AIA Healthcare Insurance Policy for VPINS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1039975" y="3962316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/>
              <a:t>Prepared by: Thu Anh Phung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/>
          <p:nvPr>
            <p:ph type="title"/>
          </p:nvPr>
        </p:nvSpPr>
        <p:spPr>
          <a:xfrm>
            <a:off x="903516" y="498348"/>
            <a:ext cx="6594563" cy="710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AU"/>
              <a:t>Conclusion</a:t>
            </a:r>
            <a:endParaRPr/>
          </a:p>
        </p:txBody>
      </p:sp>
      <p:sp>
        <p:nvSpPr>
          <p:cNvPr id="169" name="Google Shape;169;p10"/>
          <p:cNvSpPr txBox="1"/>
          <p:nvPr>
            <p:ph idx="1" type="subTitle"/>
          </p:nvPr>
        </p:nvSpPr>
        <p:spPr>
          <a:xfrm>
            <a:off x="903516" y="1209135"/>
            <a:ext cx="6951180" cy="33016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n-AU" u="none" strike="noStrike">
                <a:solidFill>
                  <a:srgbClr val="000000"/>
                </a:solidFill>
              </a:rPr>
              <a:t>1. Challenges:</a:t>
            </a:r>
            <a:endParaRPr b="0" i="0" u="none" strike="noStrike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0" i="0" lang="en-AU" u="none" strike="noStrike">
                <a:solidFill>
                  <a:srgbClr val="000000"/>
                </a:solidFill>
              </a:rPr>
              <a:t>Imbalanced dataset.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0" i="0" lang="en-AU" u="none" strike="noStrike">
                <a:solidFill>
                  <a:srgbClr val="000000"/>
                </a:solidFill>
              </a:rPr>
              <a:t>Limited interpretability of complex models.</a:t>
            </a:r>
            <a:endParaRPr/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n-AU" u="none" strike="noStrike">
                <a:solidFill>
                  <a:srgbClr val="000000"/>
                </a:solidFill>
              </a:rPr>
              <a:t>2. Future Improvements:</a:t>
            </a:r>
            <a:endParaRPr b="0" i="0" u="none" strike="noStrike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0" i="0" lang="en-AU" u="none" strike="noStrike">
                <a:solidFill>
                  <a:srgbClr val="000000"/>
                </a:solidFill>
              </a:rPr>
              <a:t>Incorporate external data (e.g., economic trends).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0" i="0" lang="en-AU" u="none" strike="noStrike">
                <a:solidFill>
                  <a:srgbClr val="000000"/>
                </a:solidFill>
              </a:rPr>
              <a:t>Deploy explainable AI techniques for enhanced transparency.</a:t>
            </a:r>
            <a:endParaRPr/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n-AU" u="none" strike="noStrike">
                <a:solidFill>
                  <a:srgbClr val="000000"/>
                </a:solidFill>
              </a:rPr>
              <a:t>3. Deliverables:</a:t>
            </a:r>
            <a:endParaRPr b="0" i="0" u="none" strike="noStrike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i="0" lang="en-AU" u="none" strike="noStrike">
                <a:solidFill>
                  <a:srgbClr val="000000"/>
                </a:solidFill>
              </a:rPr>
              <a:t>CSV file with 800 customer IDs.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i="0" lang="en-AU" u="none" strike="noStrike">
                <a:solidFill>
                  <a:srgbClr val="000000"/>
                </a:solidFill>
              </a:rPr>
              <a:t>Codebase for reproducibility (Python scripts).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i="0" lang="en-AU" u="none" strike="noStrike">
                <a:solidFill>
                  <a:srgbClr val="000000"/>
                </a:solidFill>
              </a:rPr>
              <a:t>Documented insights for marketing strategy.</a:t>
            </a:r>
            <a:endParaRPr/>
          </a:p>
          <a:p>
            <a:pPr indent="-254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u="none" strike="noStrike">
              <a:solidFill>
                <a:srgbClr val="000000"/>
              </a:solidFill>
            </a:endParaRPr>
          </a:p>
          <a:p>
            <a:pPr indent="-254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AU"/>
              <a:t>Table of contents</a:t>
            </a:r>
            <a:endParaRPr/>
          </a:p>
        </p:txBody>
      </p:sp>
      <p:sp>
        <p:nvSpPr>
          <p:cNvPr id="93" name="Google Shape;93;p2"/>
          <p:cNvSpPr txBox="1"/>
          <p:nvPr>
            <p:ph idx="3" type="subTitle"/>
          </p:nvPr>
        </p:nvSpPr>
        <p:spPr>
          <a:xfrm>
            <a:off x="1655200" y="207947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AU"/>
              <a:t>Business Requirement</a:t>
            </a:r>
            <a:endParaRPr/>
          </a:p>
        </p:txBody>
      </p:sp>
      <p:sp>
        <p:nvSpPr>
          <p:cNvPr id="94" name="Google Shape;94;p2"/>
          <p:cNvSpPr txBox="1"/>
          <p:nvPr>
            <p:ph idx="1" type="subTitle"/>
          </p:nvPr>
        </p:nvSpPr>
        <p:spPr>
          <a:xfrm>
            <a:off x="5001000" y="2169913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AU"/>
              <a:t>Data Processing </a:t>
            </a:r>
            <a:endParaRPr/>
          </a:p>
        </p:txBody>
      </p:sp>
      <p:sp>
        <p:nvSpPr>
          <p:cNvPr id="95" name="Google Shape;95;p2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AU"/>
              <a:t>Conclusion </a:t>
            </a:r>
            <a:endParaRPr/>
          </a:p>
        </p:txBody>
      </p:sp>
      <p:sp>
        <p:nvSpPr>
          <p:cNvPr id="96" name="Google Shape;96;p2"/>
          <p:cNvSpPr txBox="1"/>
          <p:nvPr>
            <p:ph idx="7" type="subTitle"/>
          </p:nvPr>
        </p:nvSpPr>
        <p:spPr>
          <a:xfrm>
            <a:off x="1655200" y="4199438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AU"/>
              <a:t>Data exploration and Modelling workflow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97" name="Google Shape;97;p2"/>
          <p:cNvSpPr txBox="1"/>
          <p:nvPr>
            <p:ph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AU"/>
              <a:t>01</a:t>
            </a:r>
            <a:endParaRPr/>
          </a:p>
        </p:txBody>
      </p:sp>
      <p:sp>
        <p:nvSpPr>
          <p:cNvPr id="98" name="Google Shape;98;p2"/>
          <p:cNvSpPr txBox="1"/>
          <p:nvPr>
            <p:ph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AU"/>
              <a:t>02</a:t>
            </a:r>
            <a:endParaRPr/>
          </a:p>
        </p:txBody>
      </p:sp>
      <p:sp>
        <p:nvSpPr>
          <p:cNvPr id="99" name="Google Shape;99;p2"/>
          <p:cNvSpPr txBox="1"/>
          <p:nvPr>
            <p:ph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AU"/>
              <a:t>03</a:t>
            </a:r>
            <a:endParaRPr/>
          </a:p>
        </p:txBody>
      </p:sp>
      <p:sp>
        <p:nvSpPr>
          <p:cNvPr id="100" name="Google Shape;100;p2"/>
          <p:cNvSpPr txBox="1"/>
          <p:nvPr>
            <p:ph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AU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idx="1" type="subTitle"/>
          </p:nvPr>
        </p:nvSpPr>
        <p:spPr>
          <a:xfrm>
            <a:off x="713224" y="1769450"/>
            <a:ext cx="7607815" cy="23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>
                <a:solidFill>
                  <a:srgbClr val="000000"/>
                </a:solidFill>
              </a:rPr>
              <a:t>VPINS is a division in VPB, VPINS is a division in VPB, </a:t>
            </a:r>
            <a:r>
              <a:rPr b="0" i="0" lang="en-AU" u="none" strike="noStrike">
                <a:solidFill>
                  <a:srgbClr val="000000"/>
                </a:solidFill>
              </a:rPr>
              <a:t>aims to introduce a specialized healthcare insurance policy called AIA policy. This initiative seeks to offer a comprehensive insurance plan tailored to the diverse needs of its customer base, focusing on affordability, extensive coverage, and ease of access.</a:t>
            </a:r>
            <a:endParaRPr/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Tasks: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AU"/>
              <a:t>Predict customers likely to buy the AIA policy (output: top 800 IDs).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AU"/>
              <a:t>Provide actionable insights into customer behaviour and decision-making.</a:t>
            </a:r>
            <a:endParaRPr/>
          </a:p>
          <a:p>
            <a:pPr indent="-254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u="none" strike="noStrike">
              <a:solidFill>
                <a:srgbClr val="000000"/>
              </a:solidFill>
            </a:endParaRPr>
          </a:p>
          <a:p>
            <a:pPr indent="-254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3"/>
          <p:cNvSpPr txBox="1"/>
          <p:nvPr>
            <p:ph type="title"/>
          </p:nvPr>
        </p:nvSpPr>
        <p:spPr>
          <a:xfrm>
            <a:off x="841241" y="893081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AU"/>
              <a:t>Problem understanding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idx="1" type="subTitle"/>
          </p:nvPr>
        </p:nvSpPr>
        <p:spPr>
          <a:xfrm>
            <a:off x="773610" y="1417320"/>
            <a:ext cx="7596780" cy="3026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1" lang="en-AU"/>
              <a:t>Expand Insurance Offerings:</a:t>
            </a:r>
            <a:r>
              <a:rPr lang="en-AU"/>
              <a:t> Enhance VPBank’s product portfolio with a unique healthcare insurance plan.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1" lang="en-AU"/>
              <a:t>Customer Retention:</a:t>
            </a:r>
            <a:r>
              <a:rPr lang="en-AU"/>
              <a:t> Provide value-added services to improve customer loyalty.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1" lang="en-AU"/>
              <a:t>Revenue Growth:</a:t>
            </a:r>
            <a:r>
              <a:rPr lang="en-AU"/>
              <a:t> Generate a new revenue stream through insurance premiums and partnership incentives.</a:t>
            </a:r>
            <a:endParaRPr/>
          </a:p>
          <a:p>
            <a:pPr indent="-254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2" name="Google Shape;112;p4"/>
          <p:cNvSpPr txBox="1"/>
          <p:nvPr>
            <p:ph type="title"/>
          </p:nvPr>
        </p:nvSpPr>
        <p:spPr>
          <a:xfrm>
            <a:off x="1732050" y="626364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AU"/>
              <a:t>1. Business Requirement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AU"/>
              <a:t>2. Data Processing </a:t>
            </a:r>
            <a:endParaRPr/>
          </a:p>
        </p:txBody>
      </p:sp>
      <p:sp>
        <p:nvSpPr>
          <p:cNvPr id="118" name="Google Shape;118;p5"/>
          <p:cNvSpPr txBox="1"/>
          <p:nvPr/>
        </p:nvSpPr>
        <p:spPr>
          <a:xfrm>
            <a:off x="1547725" y="1861802"/>
            <a:ext cx="19554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AU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(train_data.txt)</a:t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1530657" y="1469243"/>
            <a:ext cx="2466416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Training dataset</a:t>
            </a:r>
            <a:endParaRPr b="0" i="0" sz="24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20" name="Google Shape;120;p5"/>
          <p:cNvSpPr txBox="1"/>
          <p:nvPr/>
        </p:nvSpPr>
        <p:spPr>
          <a:xfrm flipH="1">
            <a:off x="1530657" y="3796248"/>
            <a:ext cx="3289451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Attribution Decription</a:t>
            </a:r>
            <a:endParaRPr b="0" i="0" sz="24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21" name="Google Shape;121;p5"/>
          <p:cNvSpPr txBox="1"/>
          <p:nvPr>
            <p:ph idx="4294967295" type="title"/>
          </p:nvPr>
        </p:nvSpPr>
        <p:spPr>
          <a:xfrm>
            <a:off x="479425" y="1430200"/>
            <a:ext cx="10683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AU" sz="2400">
                <a:solidFill>
                  <a:schemeClr val="accent1"/>
                </a:solidFill>
              </a:rPr>
              <a:t>1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22" name="Google Shape;122;p5"/>
          <p:cNvSpPr txBox="1"/>
          <p:nvPr>
            <p:ph idx="4294967295" type="title"/>
          </p:nvPr>
        </p:nvSpPr>
        <p:spPr>
          <a:xfrm>
            <a:off x="479425" y="3769075"/>
            <a:ext cx="10683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AU" sz="2400">
                <a:solidFill>
                  <a:schemeClr val="accent1"/>
                </a:solidFill>
              </a:rPr>
              <a:t>3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23" name="Google Shape;123;p5"/>
          <p:cNvSpPr txBox="1"/>
          <p:nvPr>
            <p:ph idx="4294967295" type="title"/>
          </p:nvPr>
        </p:nvSpPr>
        <p:spPr>
          <a:xfrm>
            <a:off x="479425" y="2595163"/>
            <a:ext cx="10683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AU" sz="2400">
                <a:solidFill>
                  <a:schemeClr val="accent1"/>
                </a:solidFill>
              </a:rPr>
              <a:t>2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1547725" y="3079107"/>
            <a:ext cx="19554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AU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(test_data.txt)</a:t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5"/>
          <p:cNvSpPr txBox="1"/>
          <p:nvPr/>
        </p:nvSpPr>
        <p:spPr>
          <a:xfrm>
            <a:off x="1547725" y="2626661"/>
            <a:ext cx="2466415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Testing dataset</a:t>
            </a:r>
            <a:endParaRPr b="0" i="0" sz="24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26" name="Google Shape;126;p5"/>
          <p:cNvSpPr txBox="1"/>
          <p:nvPr/>
        </p:nvSpPr>
        <p:spPr>
          <a:xfrm flipH="1">
            <a:off x="4820108" y="1301585"/>
            <a:ext cx="4188028" cy="1048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86 attributes:</a:t>
            </a:r>
            <a:endParaRPr/>
          </a:p>
          <a:p>
            <a:pPr indent="-76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AU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Sociodemographic (1-42)</a:t>
            </a:r>
            <a:endParaRPr/>
          </a:p>
          <a:p>
            <a:pPr indent="-76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AU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Product ownership (43-85)</a:t>
            </a:r>
            <a:endParaRPr/>
          </a:p>
          <a:p>
            <a:pPr indent="-76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AU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Target label: Policy possession (86)</a:t>
            </a:r>
            <a:endParaRPr/>
          </a:p>
        </p:txBody>
      </p:sp>
      <p:sp>
        <p:nvSpPr>
          <p:cNvPr id="127" name="Google Shape;127;p5"/>
          <p:cNvSpPr txBox="1"/>
          <p:nvPr/>
        </p:nvSpPr>
        <p:spPr>
          <a:xfrm flipH="1">
            <a:off x="4820108" y="2804438"/>
            <a:ext cx="2542212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Same format as training but without labels.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5"/>
          <p:cNvSpPr txBox="1"/>
          <p:nvPr/>
        </p:nvSpPr>
        <p:spPr>
          <a:xfrm flipH="1">
            <a:off x="4820108" y="3697707"/>
            <a:ext cx="2542212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Detailed explanations provided in supplementary file.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AU"/>
              <a:t>Approach</a:t>
            </a:r>
            <a:endParaRPr/>
          </a:p>
        </p:txBody>
      </p:sp>
      <p:sp>
        <p:nvSpPr>
          <p:cNvPr id="134" name="Google Shape;134;p6"/>
          <p:cNvSpPr txBox="1"/>
          <p:nvPr/>
        </p:nvSpPr>
        <p:spPr>
          <a:xfrm>
            <a:off x="2707968" y="506663"/>
            <a:ext cx="3214085" cy="9408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AU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Imputed missing values.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AU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Normalized and encoded categorical variables.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A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6064576" y="3061409"/>
            <a:ext cx="2091872" cy="4882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Feature Engineering</a:t>
            </a:r>
            <a:endParaRPr/>
          </a:p>
        </p:txBody>
      </p:sp>
      <p:sp>
        <p:nvSpPr>
          <p:cNvPr id="136" name="Google Shape;136;p6"/>
          <p:cNvSpPr txBox="1"/>
          <p:nvPr/>
        </p:nvSpPr>
        <p:spPr>
          <a:xfrm>
            <a:off x="4571975" y="3726742"/>
            <a:ext cx="3401568" cy="7156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AU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Derived meaningful features.</a:t>
            </a:r>
            <a:endParaRPr/>
          </a:p>
          <a:p>
            <a:pPr indent="-285750" lvl="0" marL="28575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AU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Selected top attributes using feature importance scores</a:t>
            </a:r>
            <a:r>
              <a:rPr b="0" i="0" lang="en-A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37" name="Google Shape;137;p6"/>
          <p:cNvSpPr txBox="1"/>
          <p:nvPr/>
        </p:nvSpPr>
        <p:spPr>
          <a:xfrm>
            <a:off x="705725" y="3171081"/>
            <a:ext cx="2373701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Data Understanding</a:t>
            </a:r>
            <a:endParaRPr b="0" i="0" sz="24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512057" y="3683317"/>
            <a:ext cx="30267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AU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Analyzed sociodemographic and product features.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AU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Explored class balance and correlations.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9" name="Google Shape;139;p6"/>
          <p:cNvGrpSpPr/>
          <p:nvPr/>
        </p:nvGrpSpPr>
        <p:grpSpPr>
          <a:xfrm>
            <a:off x="1124692" y="2348331"/>
            <a:ext cx="6646766" cy="667500"/>
            <a:chOff x="1061626" y="2700425"/>
            <a:chExt cx="5002774" cy="667500"/>
          </a:xfrm>
        </p:grpSpPr>
        <p:cxnSp>
          <p:nvCxnSpPr>
            <p:cNvPr id="140" name="Google Shape;140;p6"/>
            <p:cNvCxnSpPr>
              <a:stCxn id="141" idx="3"/>
              <a:endCxn id="142" idx="1"/>
            </p:cNvCxnSpPr>
            <p:nvPr/>
          </p:nvCxnSpPr>
          <p:spPr>
            <a:xfrm>
              <a:off x="2072626" y="3034175"/>
              <a:ext cx="10068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6"/>
            <p:cNvCxnSpPr>
              <a:stCxn id="142" idx="3"/>
              <a:endCxn id="144" idx="1"/>
            </p:cNvCxnSpPr>
            <p:nvPr/>
          </p:nvCxnSpPr>
          <p:spPr>
            <a:xfrm>
              <a:off x="4061175" y="3034175"/>
              <a:ext cx="10215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1" name="Google Shape;141;p6"/>
            <p:cNvSpPr txBox="1"/>
            <p:nvPr/>
          </p:nvSpPr>
          <p:spPr>
            <a:xfrm>
              <a:off x="1061626" y="270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n-AU" sz="3500" u="none" cap="none" strike="noStrike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01</a:t>
              </a:r>
              <a:endParaRPr b="0" i="0" sz="3500" u="none" cap="none" strike="noStrik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142" name="Google Shape;142;p6"/>
            <p:cNvSpPr txBox="1"/>
            <p:nvPr/>
          </p:nvSpPr>
          <p:spPr>
            <a:xfrm>
              <a:off x="3079575" y="2700425"/>
              <a:ext cx="9816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n-AU" sz="3500" u="none" cap="none" strike="noStrike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02</a:t>
              </a:r>
              <a:endParaRPr b="0" i="0" sz="3500" u="none" cap="none" strike="noStrik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144" name="Google Shape;144;p6"/>
            <p:cNvSpPr txBox="1"/>
            <p:nvPr/>
          </p:nvSpPr>
          <p:spPr>
            <a:xfrm>
              <a:off x="5082800" y="2700425"/>
              <a:ext cx="9816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n-AU" sz="3500" u="none" cap="none" strike="noStrike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03</a:t>
              </a:r>
              <a:endParaRPr b="0" i="0" sz="3500" u="none" cap="none" strike="noStrik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sp>
        <p:nvSpPr>
          <p:cNvPr id="145" name="Google Shape;145;p6"/>
          <p:cNvSpPr txBox="1"/>
          <p:nvPr/>
        </p:nvSpPr>
        <p:spPr>
          <a:xfrm>
            <a:off x="3316263" y="1774179"/>
            <a:ext cx="2283186" cy="391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Data Preparation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AU"/>
              <a:t>3. Data exploration and Modelling workflow</a:t>
            </a:r>
            <a:br>
              <a:rPr lang="en-AU"/>
            </a:br>
            <a:endParaRPr/>
          </a:p>
        </p:txBody>
      </p:sp>
      <p:sp>
        <p:nvSpPr>
          <p:cNvPr id="151" name="Google Shape;151;p7"/>
          <p:cNvSpPr txBox="1"/>
          <p:nvPr/>
        </p:nvSpPr>
        <p:spPr>
          <a:xfrm flipH="1">
            <a:off x="1161238" y="1384229"/>
            <a:ext cx="7507231" cy="23750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89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AU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Baseline</a:t>
            </a:r>
            <a:r>
              <a:rPr b="1" i="0" lang="en-A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AU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Models: 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Logistic Regression and Decision Trees for initial evaluation.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2. Advanced Models: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Machines (XGBoost, LightGBM).</a:t>
            </a:r>
            <a:endParaRPr/>
          </a:p>
          <a:p>
            <a:pPr indent="-1968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3. Hyperparameter Tuning</a:t>
            </a:r>
            <a:r>
              <a:rPr b="0" i="0" lang="en-AU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 Optimized using grid and random search.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4. Validation</a:t>
            </a:r>
            <a:r>
              <a:rPr b="0" i="0" lang="en-AU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cross-validation to assess generalizability.</a:t>
            </a:r>
            <a:endParaRPr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>
            <p:ph type="title"/>
          </p:nvPr>
        </p:nvSpPr>
        <p:spPr>
          <a:xfrm>
            <a:off x="781807" y="603747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AU"/>
              <a:t>Result</a:t>
            </a:r>
            <a:endParaRPr/>
          </a:p>
        </p:txBody>
      </p:sp>
      <p:sp>
        <p:nvSpPr>
          <p:cNvPr id="157" name="Google Shape;157;p8"/>
          <p:cNvSpPr txBox="1"/>
          <p:nvPr/>
        </p:nvSpPr>
        <p:spPr>
          <a:xfrm>
            <a:off x="850391" y="1325881"/>
            <a:ext cx="7580333" cy="2641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 Performance:</a:t>
            </a:r>
            <a:endParaRPr/>
          </a:p>
          <a:p>
            <a:pPr indent="-889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AU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Best Model: XGBoost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AU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Accuracy: 0.93.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AU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Precision: 0.2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AU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Recall: 0.049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AU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AUC-ROC: 0.93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Predictions:</a:t>
            </a:r>
            <a:r>
              <a:rPr b="0" i="0" lang="en-AU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 Generated top 800 promising customers for AIA policy with the file attached.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>
            <p:ph type="title"/>
          </p:nvPr>
        </p:nvSpPr>
        <p:spPr>
          <a:xfrm>
            <a:off x="819574" y="572565"/>
            <a:ext cx="7730065" cy="11099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AU"/>
              <a:t>Insights &amp; Interpretability</a:t>
            </a:r>
            <a:br>
              <a:rPr b="1" lang="en-AU"/>
            </a:br>
            <a:r>
              <a:rPr lang="en-AU"/>
              <a:t> </a:t>
            </a:r>
            <a:endParaRPr/>
          </a:p>
        </p:txBody>
      </p:sp>
      <p:sp>
        <p:nvSpPr>
          <p:cNvPr id="163" name="Google Shape;163;p9"/>
          <p:cNvSpPr txBox="1"/>
          <p:nvPr>
            <p:ph idx="1" type="subTitle"/>
          </p:nvPr>
        </p:nvSpPr>
        <p:spPr>
          <a:xfrm>
            <a:off x="819574" y="1536192"/>
            <a:ext cx="6477338" cy="2788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Customer Insights: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AU"/>
              <a:t>Key sociodemographic drivers: Average income (feature 42), National Health Service (feature 35) and Customer Subtype (feature 1)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AU"/>
              <a:t>Product ownership trends: High likelihood for customers with complementary insurance products.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Actionable Insights: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AU"/>
              <a:t>Target focus on Car policies (feature 47) and Fire policies (feature 59)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AU"/>
              <a:t>Design cross-selling campaigns leveraging existing product ownership.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