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60"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96857-2F94-4FA6-9FF4-CC24D719252B}"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CCA15-E1FB-4271-B4FF-6FF74903FC6C}" type="slidenum">
              <a:rPr lang="en-US" smtClean="0"/>
              <a:t>‹#›</a:t>
            </a:fld>
            <a:endParaRPr lang="en-US"/>
          </a:p>
        </p:txBody>
      </p:sp>
    </p:spTree>
    <p:extLst>
      <p:ext uri="{BB962C8B-B14F-4D97-AF65-F5344CB8AC3E}">
        <p14:creationId xmlns:p14="http://schemas.microsoft.com/office/powerpoint/2010/main" val="3690778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c8c5a0b22_0_1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c8c5a0b2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c8c5a0b22_0_1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c8c5a0b2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c8c5a0b22_0_1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5c8c5a0b2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5c8c5a0b22_0_1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5c8c5a0b2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c8c5a0b22_0_1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c8c5a0b2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c8c5a0b22_0_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c8c5a0b2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5c8c5a0b22_0_1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5c8c5a0b2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c8c5a0b22_0_1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c8c5a0b2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c8c5a0b22_0_1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c8c5a0b2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c8c5a0b22_0_1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c8c5a0b2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77471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9034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329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140952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4158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429107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960260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366733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78563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65290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1072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96089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29EF8-0A21-4D44-A028-A134F7EFB2D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93813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29EF8-0A21-4D44-A028-A134F7EFB2D8}"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89863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29EF8-0A21-4D44-A028-A134F7EFB2D8}"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55770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29EF8-0A21-4D44-A028-A134F7EFB2D8}"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192532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29EF8-0A21-4D44-A028-A134F7EFB2D8}"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09932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29EF8-0A21-4D44-A028-A134F7EFB2D8}"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204154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29EF8-0A21-4D44-A028-A134F7EFB2D8}"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CFFF4-59BC-45B0-B08F-A2CD9443B5F0}" type="slidenum">
              <a:rPr lang="en-US" smtClean="0"/>
              <a:t>‹#›</a:t>
            </a:fld>
            <a:endParaRPr lang="en-US"/>
          </a:p>
        </p:txBody>
      </p:sp>
    </p:spTree>
    <p:extLst>
      <p:ext uri="{BB962C8B-B14F-4D97-AF65-F5344CB8AC3E}">
        <p14:creationId xmlns:p14="http://schemas.microsoft.com/office/powerpoint/2010/main" val="157347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F29EF8-0A21-4D44-A028-A134F7EFB2D8}" type="datetimeFigureOut">
              <a:rPr lang="en-US" smtClean="0"/>
              <a:t>10/10/2022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ACFFF4-59BC-45B0-B08F-A2CD9443B5F0}" type="slidenum">
              <a:rPr lang="en-US" smtClean="0"/>
              <a:t>‹#›</a:t>
            </a:fld>
            <a:endParaRPr lang="en-US"/>
          </a:p>
        </p:txBody>
      </p:sp>
    </p:spTree>
    <p:extLst>
      <p:ext uri="{BB962C8B-B14F-4D97-AF65-F5344CB8AC3E}">
        <p14:creationId xmlns:p14="http://schemas.microsoft.com/office/powerpoint/2010/main" val="1189120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rtoisesvn.net/downloads.html"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1ECA-DDC2-7465-F962-39299259D8FB}"/>
              </a:ext>
            </a:extLst>
          </p:cNvPr>
          <p:cNvSpPr>
            <a:spLocks noGrp="1"/>
          </p:cNvSpPr>
          <p:nvPr>
            <p:ph type="ctrTitle"/>
          </p:nvPr>
        </p:nvSpPr>
        <p:spPr>
          <a:xfrm>
            <a:off x="821871" y="406400"/>
            <a:ext cx="9144000" cy="2387600"/>
          </a:xfrm>
        </p:spPr>
        <p:txBody>
          <a:bodyPr anchor="ctr">
            <a:normAutofit/>
          </a:bodyPr>
          <a:lstStyle/>
          <a:p>
            <a:pPr algn="ctr"/>
            <a:r>
              <a:rPr lang="vi-VN" sz="4000" b="1" dirty="0">
                <a:effectLst/>
                <a:latin typeface="Times New Roman" panose="02020603050405020304" pitchFamily="18" charset="0"/>
                <a:ea typeface="Calibri" panose="020F0502020204030204" pitchFamily="34" charset="0"/>
                <a:cs typeface="Times New Roman" panose="02020603050405020304" pitchFamily="18" charset="0"/>
              </a:rPr>
              <a:t>CÀI ĐẶT VÀ SỬ DỤNG PHẦN MỀM QUẢN LÝ PHIÊN BẢN SVN</a:t>
            </a:r>
            <a:endParaRPr lang="en-US" sz="11500" dirty="0"/>
          </a:p>
        </p:txBody>
      </p:sp>
      <p:sp>
        <p:nvSpPr>
          <p:cNvPr id="3" name="Subtitle 2">
            <a:extLst>
              <a:ext uri="{FF2B5EF4-FFF2-40B4-BE49-F238E27FC236}">
                <a16:creationId xmlns:a16="http://schemas.microsoft.com/office/drawing/2014/main" id="{F97C1796-2AE8-AAFC-756E-CDA75C8ECECE}"/>
              </a:ext>
            </a:extLst>
          </p:cNvPr>
          <p:cNvSpPr>
            <a:spLocks noGrp="1"/>
          </p:cNvSpPr>
          <p:nvPr>
            <p:ph type="subTitle" idx="1"/>
          </p:nvPr>
        </p:nvSpPr>
        <p:spPr>
          <a:xfrm>
            <a:off x="821871" y="3236120"/>
            <a:ext cx="9144000" cy="1655762"/>
          </a:xfrm>
        </p:spPr>
        <p:txBody>
          <a:bodyPr>
            <a:normAutofit lnSpcReduction="10000"/>
          </a:bodyPr>
          <a:lstStyle/>
          <a:p>
            <a:pPr algn="ctr">
              <a:lnSpc>
                <a:spcPct val="107000"/>
              </a:lnSpc>
              <a:spcAft>
                <a:spcPts val="800"/>
              </a:spcAf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Minh</a:t>
            </a:r>
          </a:p>
          <a:p>
            <a:pPr algn="ctr">
              <a:lnSpc>
                <a:spcPct val="107000"/>
              </a:lnSpc>
              <a:spcAft>
                <a:spcPts val="800"/>
              </a:spcAf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Hiếu</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Phạm Tấn Thuận</a:t>
            </a:r>
            <a:endParaRPr lang="en-US" sz="4000" b="1" dirty="0"/>
          </a:p>
        </p:txBody>
      </p:sp>
    </p:spTree>
    <p:extLst>
      <p:ext uri="{BB962C8B-B14F-4D97-AF65-F5344CB8AC3E}">
        <p14:creationId xmlns:p14="http://schemas.microsoft.com/office/powerpoint/2010/main" val="393059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rmAutofit/>
          </a:bodyPr>
          <a:lstStyle/>
          <a:p>
            <a:r>
              <a:rPr lang="en"/>
              <a:t>Cài đặt trên Linux, MacOS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53667" y="600200"/>
            <a:ext cx="8490400" cy="5454400"/>
          </a:xfrm>
          <a:prstGeom prst="rect">
            <a:avLst/>
          </a:prstGeom>
        </p:spPr>
        <p:txBody>
          <a:bodyPr spcFirstLastPara="1" vert="horz" wrap="square" lIns="121900" tIns="121900" rIns="121900" bIns="121900" rtlCol="0" anchor="ctr" anchorCtr="0">
            <a:normAutofit/>
          </a:bodyPr>
          <a:lstStyle/>
          <a:p>
            <a:r>
              <a:rPr lang="en"/>
              <a:t>Package manager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415600" y="1665633"/>
            <a:ext cx="11360800" cy="2520800"/>
          </a:xfrm>
          <a:prstGeom prst="rect">
            <a:avLst/>
          </a:prstGeom>
        </p:spPr>
        <p:txBody>
          <a:bodyPr spcFirstLastPara="1" vert="horz" wrap="square" lIns="121900" tIns="121900" rIns="121900" bIns="121900" rtlCol="0" anchor="b" anchorCtr="0">
            <a:normAutofit fontScale="90000"/>
          </a:bodyPr>
          <a:lstStyle/>
          <a:p>
            <a:r>
              <a:rPr lang="en"/>
              <a:t>subversion</a:t>
            </a:r>
            <a:endParaRPr/>
          </a:p>
        </p:txBody>
      </p:sp>
      <p:sp>
        <p:nvSpPr>
          <p:cNvPr id="71" name="Google Shape;71;p16"/>
          <p:cNvSpPr txBox="1">
            <a:spLocks noGrp="1"/>
          </p:cNvSpPr>
          <p:nvPr>
            <p:ph type="body" idx="1"/>
          </p:nvPr>
        </p:nvSpPr>
        <p:spPr>
          <a:xfrm>
            <a:off x="415600" y="4202967"/>
            <a:ext cx="11360800" cy="17344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Linux: dnf, apt, pacman || MacOs: brew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755000" y="1004667"/>
            <a:ext cx="9518400" cy="5454400"/>
          </a:xfrm>
          <a:prstGeom prst="rect">
            <a:avLst/>
          </a:prstGeom>
        </p:spPr>
        <p:txBody>
          <a:bodyPr spcFirstLastPara="1" vert="horz" wrap="square" lIns="121900" tIns="121900" rIns="121900" bIns="121900" rtlCol="0" anchor="ctr" anchorCtr="0">
            <a:normAutofit/>
          </a:bodyPr>
          <a:lstStyle/>
          <a:p>
            <a:pPr>
              <a:buClr>
                <a:schemeClr val="dk1"/>
              </a:buClr>
              <a:buSzPts val="1100"/>
            </a:pPr>
            <a:r>
              <a:rPr lang="en"/>
              <a:t>dnf install subversion</a:t>
            </a:r>
            <a:endParaRPr/>
          </a:p>
          <a:p>
            <a:pPr>
              <a:buClr>
                <a:schemeClr val="dk1"/>
              </a:buClr>
              <a:buSzPts val="1100"/>
            </a:pPr>
            <a:r>
              <a:rPr lang="en"/>
              <a:t>apt install subversion</a:t>
            </a:r>
            <a:endParaRPr/>
          </a:p>
          <a:p>
            <a:r>
              <a:rPr lang="en"/>
              <a:t>pacman -S subversion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55000" y="1004667"/>
            <a:ext cx="9518400" cy="5454400"/>
          </a:xfrm>
          <a:prstGeom prst="rect">
            <a:avLst/>
          </a:prstGeom>
        </p:spPr>
        <p:txBody>
          <a:bodyPr spcFirstLastPara="1" vert="horz" wrap="square" lIns="121900" tIns="121900" rIns="121900" bIns="121900" rtlCol="0" anchor="ctr" anchorCtr="0">
            <a:normAutofit/>
          </a:bodyPr>
          <a:lstStyle/>
          <a:p>
            <a:r>
              <a:rPr lang="en"/>
              <a:t>brew install subversion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15600" y="1665633"/>
            <a:ext cx="11360800" cy="2520800"/>
          </a:xfrm>
          <a:prstGeom prst="rect">
            <a:avLst/>
          </a:prstGeom>
        </p:spPr>
        <p:txBody>
          <a:bodyPr spcFirstLastPara="1" vert="horz" wrap="square" lIns="121900" tIns="121900" rIns="121900" bIns="121900" rtlCol="0" anchor="b" anchorCtr="0">
            <a:normAutofit fontScale="90000"/>
          </a:bodyPr>
          <a:lstStyle/>
          <a:p>
            <a:r>
              <a:rPr lang="en"/>
              <a:t>Demo</a:t>
            </a:r>
            <a:endParaRPr/>
          </a:p>
        </p:txBody>
      </p:sp>
      <p:sp>
        <p:nvSpPr>
          <p:cNvPr id="87" name="Google Shape;87;p19"/>
          <p:cNvSpPr txBox="1">
            <a:spLocks noGrp="1"/>
          </p:cNvSpPr>
          <p:nvPr>
            <p:ph type="body" idx="1"/>
          </p:nvPr>
        </p:nvSpPr>
        <p:spPr>
          <a:xfrm>
            <a:off x="415600" y="4202967"/>
            <a:ext cx="11360800" cy="17344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Cài đặt SVN trên Fedora Linux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rmAutofit/>
          </a:bodyPr>
          <a:lstStyle/>
          <a:p>
            <a:r>
              <a:rPr lang="en"/>
              <a:t>Cài đặt trên Windows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653667" y="600200"/>
            <a:ext cx="8490400" cy="5454400"/>
          </a:xfrm>
          <a:prstGeom prst="rect">
            <a:avLst/>
          </a:prstGeom>
        </p:spPr>
        <p:txBody>
          <a:bodyPr spcFirstLastPara="1" vert="horz" wrap="square" lIns="121900" tIns="121900" rIns="121900" bIns="121900" rtlCol="0" anchor="ctr" anchorCtr="0">
            <a:normAutofit/>
          </a:bodyPr>
          <a:lstStyle/>
          <a:p>
            <a:r>
              <a:rPr lang="en"/>
              <a:t>1. Package manager</a:t>
            </a:r>
            <a:endParaRPr/>
          </a:p>
          <a:p>
            <a:r>
              <a:rPr lang="en"/>
              <a:t>2. GUI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415600" y="1665633"/>
            <a:ext cx="11360800" cy="2520800"/>
          </a:xfrm>
          <a:prstGeom prst="rect">
            <a:avLst/>
          </a:prstGeom>
        </p:spPr>
        <p:txBody>
          <a:bodyPr spcFirstLastPara="1" vert="horz" wrap="square" lIns="121900" tIns="121900" rIns="121900" bIns="121900" rtlCol="0" anchor="b" anchorCtr="0">
            <a:normAutofit fontScale="90000"/>
          </a:bodyPr>
          <a:lstStyle/>
          <a:p>
            <a:r>
              <a:rPr lang="en"/>
              <a:t>TortoiseSVN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755000" y="1004667"/>
            <a:ext cx="9518400" cy="5454400"/>
          </a:xfrm>
          <a:prstGeom prst="rect">
            <a:avLst/>
          </a:prstGeom>
        </p:spPr>
        <p:txBody>
          <a:bodyPr spcFirstLastPara="1" vert="horz" wrap="square" lIns="121900" tIns="121900" rIns="121900" bIns="121900" rtlCol="0" anchor="ctr" anchorCtr="0">
            <a:normAutofit/>
          </a:bodyPr>
          <a:lstStyle/>
          <a:p>
            <a:r>
              <a:rPr lang="en"/>
              <a:t>scoop install tortoisesvn</a:t>
            </a:r>
            <a:endParaRPr/>
          </a:p>
          <a:p>
            <a:r>
              <a:rPr lang="en" sz="6000"/>
              <a:t>—</a:t>
            </a:r>
            <a:endParaRPr sz="6000"/>
          </a:p>
          <a:p>
            <a:r>
              <a:rPr lang="en" sz="6000"/>
              <a:t>winget install --id TortoiseSVN.TortoiseSVN</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6C1D-1225-EBA9-CBB6-27A3ABFEBACE}"/>
              </a:ext>
            </a:extLst>
          </p:cNvPr>
          <p:cNvSpPr>
            <a:spLocks noGrp="1"/>
          </p:cNvSpPr>
          <p:nvPr>
            <p:ph type="title"/>
          </p:nvPr>
        </p:nvSpPr>
        <p:spPr/>
        <p:txBody>
          <a:bodyPr>
            <a:normAutofit/>
          </a:bodyPr>
          <a:lstStyle/>
          <a:p>
            <a:r>
              <a:rPr lang="vi-VN" sz="4000" b="1" dirty="0">
                <a:effectLst/>
                <a:latin typeface="Times New Roman" panose="02020603050405020304" pitchFamily="18" charset="0"/>
                <a:ea typeface="Calibri" panose="020F0502020204030204" pitchFamily="34" charset="0"/>
                <a:cs typeface="Times New Roman" panose="02020603050405020304" pitchFamily="18" charset="0"/>
              </a:rPr>
              <a:t>SVN LÀ GÌ?</a:t>
            </a:r>
            <a:endParaRPr lang="en-US" sz="8000" b="1" dirty="0"/>
          </a:p>
        </p:txBody>
      </p:sp>
      <p:sp>
        <p:nvSpPr>
          <p:cNvPr id="3" name="Content Placeholder 2">
            <a:extLst>
              <a:ext uri="{FF2B5EF4-FFF2-40B4-BE49-F238E27FC236}">
                <a16:creationId xmlns:a16="http://schemas.microsoft.com/office/drawing/2014/main" id="{7F2C1C51-10F8-5154-93C2-80498FA7E0BD}"/>
              </a:ext>
            </a:extLst>
          </p:cNvPr>
          <p:cNvSpPr>
            <a:spLocks noGrp="1"/>
          </p:cNvSpPr>
          <p:nvPr>
            <p:ph idx="1"/>
          </p:nvPr>
        </p:nvSpPr>
        <p:spPr/>
        <p:txBody>
          <a:bodyPr>
            <a:normAutofit/>
          </a:bodyPr>
          <a:lstStyle/>
          <a:p>
            <a:r>
              <a:rPr lang="vi-VN" sz="2400" dirty="0">
                <a:effectLst/>
                <a:latin typeface="Times New Roman" panose="02020603050405020304" pitchFamily="18" charset="0"/>
                <a:ea typeface="Calibri" panose="020F0502020204030204" pitchFamily="34" charset="0"/>
              </a:rPr>
              <a:t>SVN là một hệ thống quản l</a:t>
            </a:r>
            <a:r>
              <a:rPr lang="en-US" sz="2400" dirty="0">
                <a:latin typeface="Times New Roman" panose="02020603050405020304" pitchFamily="18" charset="0"/>
                <a:ea typeface="Calibri" panose="020F0502020204030204" pitchFamily="34" charset="0"/>
              </a:rPr>
              <a:t>ý</a:t>
            </a:r>
            <a:r>
              <a:rPr lang="vi-VN" sz="2400" dirty="0">
                <a:effectLst/>
                <a:latin typeface="Times New Roman" panose="02020603050405020304" pitchFamily="18" charset="0"/>
                <a:ea typeface="Calibri" panose="020F0502020204030204" pitchFamily="34" charset="0"/>
              </a:rPr>
              <a:t> phần tài nguyên(code, hình ảnh, video,...) của một dự án</a:t>
            </a:r>
            <a:r>
              <a:rPr lang="en-US" sz="2400" dirty="0">
                <a:effectLst/>
                <a:latin typeface="Times New Roman" panose="02020603050405020304" pitchFamily="18" charset="0"/>
                <a:ea typeface="Calibri" panose="020F0502020204030204" pitchFamily="34" charset="0"/>
              </a:rPr>
              <a:t> </a:t>
            </a:r>
            <a:r>
              <a:rPr lang="vi-VN" sz="2400" dirty="0">
                <a:effectLst/>
                <a:latin typeface="Times New Roman" panose="02020603050405020304" pitchFamily="18" charset="0"/>
                <a:ea typeface="Calibri" panose="020F0502020204030204" pitchFamily="34" charset="0"/>
              </a:rPr>
              <a:t>có khả năng cập nhật, so sánh và kết hợp tài nguyên mới vào phần tài nguyên cũ</a:t>
            </a:r>
            <a:r>
              <a:rPr lang="en-US" sz="2400" dirty="0">
                <a:effectLst/>
                <a:latin typeface="Times New Roman" panose="02020603050405020304" pitchFamily="18" charset="0"/>
                <a:ea typeface="Calibri" panose="020F0502020204030204" pitchFamily="34" charset="0"/>
              </a:rPr>
              <a:t>.</a:t>
            </a:r>
          </a:p>
          <a:p>
            <a:pPr marL="0" indent="0">
              <a:buNone/>
            </a:pPr>
            <a:endParaRPr lang="en-US" sz="2400" dirty="0">
              <a:effectLst/>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Đ</a:t>
            </a:r>
            <a:r>
              <a:rPr lang="vi-VN" sz="2400" dirty="0">
                <a:effectLst/>
                <a:latin typeface="Times New Roman" panose="02020603050405020304" pitchFamily="18" charset="0"/>
                <a:ea typeface="Calibri" panose="020F0502020204030204" pitchFamily="34" charset="0"/>
              </a:rPr>
              <a:t>ược giới thiệu vào năm 2000 bởi công ty CollabNet</a:t>
            </a:r>
            <a:r>
              <a:rPr lang="en-US" sz="2400" dirty="0">
                <a:effectLst/>
                <a:latin typeface="Times New Roman" panose="02020603050405020304" pitchFamily="18" charset="0"/>
                <a:ea typeface="Calibri" panose="020F0502020204030204" pitchFamily="34" charset="0"/>
              </a:rPr>
              <a:t>.</a:t>
            </a:r>
          </a:p>
          <a:p>
            <a:pPr marL="0" indent="0">
              <a:buNone/>
            </a:pPr>
            <a:endParaRPr lang="en-US" sz="2400" dirty="0">
              <a:effectLst/>
              <a:latin typeface="Times New Roman" panose="02020603050405020304" pitchFamily="18" charset="0"/>
              <a:ea typeface="Calibri" panose="020F0502020204030204" pitchFamily="34" charset="0"/>
            </a:endParaRPr>
          </a:p>
          <a:p>
            <a:r>
              <a:rPr lang="en-US" sz="2400" dirty="0" err="1">
                <a:latin typeface="Times New Roman" panose="02020603050405020304" pitchFamily="18" charset="0"/>
              </a:rPr>
              <a:t>Hiệu</a:t>
            </a:r>
            <a:r>
              <a:rPr lang="en-US" sz="2400" dirty="0">
                <a:latin typeface="Times New Roman" panose="02020603050405020304" pitchFamily="18" charset="0"/>
              </a:rPr>
              <a:t> </a:t>
            </a:r>
            <a:r>
              <a:rPr lang="en-US" sz="2400" dirty="0" err="1">
                <a:latin typeface="Times New Roman" panose="02020603050405020304" pitchFamily="18" charset="0"/>
              </a:rPr>
              <a:t>quả</a:t>
            </a:r>
            <a:r>
              <a:rPr lang="en-US" sz="2400" dirty="0">
                <a:latin typeface="Times New Roman" panose="02020603050405020304" pitchFamily="18" charset="0"/>
              </a:rPr>
              <a:t> </a:t>
            </a:r>
            <a:r>
              <a:rPr lang="en-US" sz="2400" dirty="0" err="1">
                <a:latin typeface="Times New Roman" panose="02020603050405020304" pitchFamily="18" charset="0"/>
              </a:rPr>
              <a:t>trong</a:t>
            </a:r>
            <a:r>
              <a:rPr lang="en-US" sz="2400" dirty="0">
                <a:latin typeface="Times New Roman" panose="02020603050405020304" pitchFamily="18" charset="0"/>
              </a:rPr>
              <a:t> </a:t>
            </a:r>
            <a:r>
              <a:rPr lang="en-US" sz="2400" dirty="0" err="1">
                <a:latin typeface="Times New Roman" panose="02020603050405020304" pitchFamily="18" charset="0"/>
              </a:rPr>
              <a:t>làm</a:t>
            </a:r>
            <a:r>
              <a:rPr lang="en-US" sz="2400" dirty="0">
                <a:latin typeface="Times New Roman" panose="02020603050405020304" pitchFamily="18" charset="0"/>
              </a:rPr>
              <a:t> </a:t>
            </a:r>
            <a:r>
              <a:rPr lang="en-US" sz="2400" dirty="0" err="1">
                <a:latin typeface="Times New Roman" panose="02020603050405020304" pitchFamily="18" charset="0"/>
              </a:rPr>
              <a:t>việc</a:t>
            </a:r>
            <a:r>
              <a:rPr lang="en-US" sz="2400" dirty="0">
                <a:latin typeface="Times New Roman" panose="02020603050405020304" pitchFamily="18" charset="0"/>
              </a:rPr>
              <a:t> </a:t>
            </a:r>
            <a:r>
              <a:rPr lang="en-US" sz="2400" dirty="0" err="1">
                <a:latin typeface="Times New Roman" panose="02020603050405020304" pitchFamily="18" charset="0"/>
              </a:rPr>
              <a:t>nhóm</a:t>
            </a:r>
            <a:r>
              <a:rPr lang="en-US" sz="2400" dirty="0">
                <a:latin typeface="Times New Roman" panose="02020603050405020304" pitchFamily="18" charset="0"/>
              </a:rPr>
              <a:t>, </a:t>
            </a:r>
            <a:r>
              <a:rPr lang="en-US" sz="2400" dirty="0" err="1">
                <a:latin typeface="Times New Roman" panose="02020603050405020304" pitchFamily="18" charset="0"/>
              </a:rPr>
              <a:t>đặc</a:t>
            </a:r>
            <a:r>
              <a:rPr lang="en-US" sz="2400" dirty="0">
                <a:latin typeface="Times New Roman" panose="02020603050405020304" pitchFamily="18" charset="0"/>
              </a:rPr>
              <a:t> </a:t>
            </a:r>
            <a:r>
              <a:rPr lang="en-US" sz="2400" dirty="0" err="1">
                <a:latin typeface="Times New Roman" panose="02020603050405020304" pitchFamily="18" charset="0"/>
              </a:rPr>
              <a:t>biệt</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trên</a:t>
            </a:r>
            <a:r>
              <a:rPr lang="en-US" sz="2400" dirty="0">
                <a:latin typeface="Times New Roman" panose="02020603050405020304" pitchFamily="18" charset="0"/>
              </a:rPr>
              <a:t> </a:t>
            </a:r>
            <a:r>
              <a:rPr lang="en-US" sz="2400" dirty="0" err="1">
                <a:latin typeface="Times New Roman" panose="02020603050405020304" pitchFamily="18" charset="0"/>
              </a:rPr>
              <a:t>các</a:t>
            </a:r>
            <a:r>
              <a:rPr lang="en-US" sz="2400" dirty="0">
                <a:latin typeface="Times New Roman" panose="02020603050405020304" pitchFamily="18" charset="0"/>
              </a:rPr>
              <a:t> sever </a:t>
            </a:r>
            <a:r>
              <a:rPr lang="en-US" sz="2400" dirty="0" err="1">
                <a:latin typeface="Times New Roman" panose="02020603050405020304" pitchFamily="18" charset="0"/>
              </a:rPr>
              <a:t>nội</a:t>
            </a:r>
            <a:r>
              <a:rPr lang="en-US" sz="2400" dirty="0">
                <a:latin typeface="Times New Roman" panose="02020603050405020304" pitchFamily="18" charset="0"/>
              </a:rPr>
              <a:t> </a:t>
            </a:r>
            <a:r>
              <a:rPr lang="en-US" sz="2400" dirty="0" err="1">
                <a:latin typeface="Times New Roman" panose="02020603050405020304" pitchFamily="18" charset="0"/>
              </a:rPr>
              <a:t>bộ</a:t>
            </a:r>
            <a:r>
              <a:rPr lang="en-US" sz="2400" dirty="0">
                <a:latin typeface="Times New Roman" panose="02020603050405020304" pitchFamily="18" charset="0"/>
              </a:rPr>
              <a:t>.</a:t>
            </a:r>
            <a:endParaRPr lang="en-US" sz="3600" dirty="0"/>
          </a:p>
        </p:txBody>
      </p:sp>
    </p:spTree>
    <p:extLst>
      <p:ext uri="{BB962C8B-B14F-4D97-AF65-F5344CB8AC3E}">
        <p14:creationId xmlns:p14="http://schemas.microsoft.com/office/powerpoint/2010/main" val="3306038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755000" y="1004667"/>
            <a:ext cx="9518400" cy="5454400"/>
          </a:xfrm>
          <a:prstGeom prst="rect">
            <a:avLst/>
          </a:prstGeom>
        </p:spPr>
        <p:txBody>
          <a:bodyPr spcFirstLastPara="1" vert="horz" wrap="square" lIns="121900" tIns="121900" rIns="121900" bIns="121900" rtlCol="0" anchor="ctr" anchorCtr="0">
            <a:normAutofit/>
          </a:bodyPr>
          <a:lstStyle/>
          <a:p>
            <a:r>
              <a:rPr lang="en"/>
              <a:t>GUI: </a:t>
            </a:r>
            <a:r>
              <a:rPr lang="en" u="sng">
                <a:solidFill>
                  <a:schemeClr val="hlink"/>
                </a:solidFill>
                <a:hlinkClick r:id="rId3"/>
              </a:rPr>
              <a:t>https://tortoisesvn.net/downloads.html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415600" y="1665633"/>
            <a:ext cx="11360800" cy="2520800"/>
          </a:xfrm>
          <a:prstGeom prst="rect">
            <a:avLst/>
          </a:prstGeom>
        </p:spPr>
        <p:txBody>
          <a:bodyPr spcFirstLastPara="1" vert="horz" wrap="square" lIns="121900" tIns="121900" rIns="121900" bIns="121900" rtlCol="0" anchor="b" anchorCtr="0">
            <a:normAutofit fontScale="90000"/>
          </a:bodyPr>
          <a:lstStyle/>
          <a:p>
            <a:r>
              <a:rPr lang="en"/>
              <a:t>Demo</a:t>
            </a:r>
            <a:endParaRPr/>
          </a:p>
        </p:txBody>
      </p:sp>
      <p:sp>
        <p:nvSpPr>
          <p:cNvPr id="118" name="Google Shape;118;p25"/>
          <p:cNvSpPr txBox="1">
            <a:spLocks noGrp="1"/>
          </p:cNvSpPr>
          <p:nvPr>
            <p:ph type="body" idx="1"/>
          </p:nvPr>
        </p:nvSpPr>
        <p:spPr>
          <a:xfrm>
            <a:off x="415600" y="4202967"/>
            <a:ext cx="11360800" cy="17344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Cài đặt SVN trên Windows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0CA5-408E-240E-1664-B609053AC87D}"/>
              </a:ext>
            </a:extLst>
          </p:cNvPr>
          <p:cNvSpPr>
            <a:spLocks noGrp="1"/>
          </p:cNvSpPr>
          <p:nvPr>
            <p:ph type="title"/>
          </p:nvPr>
        </p:nvSpPr>
        <p:spPr/>
        <p:txBody>
          <a:bodyPr>
            <a:normAutofit/>
          </a:bodyPr>
          <a:lstStyle/>
          <a:p>
            <a:r>
              <a:rPr lang="vi-VN" sz="4000" b="1" dirty="0">
                <a:effectLst/>
                <a:latin typeface="Times New Roman" panose="02020603050405020304" pitchFamily="18" charset="0"/>
                <a:ea typeface="Calibri" panose="020F0502020204030204" pitchFamily="34" charset="0"/>
                <a:cs typeface="Times New Roman" panose="02020603050405020304" pitchFamily="18" charset="0"/>
              </a:rPr>
              <a:t>SVN LÀM ĐƯỢC GÌ?</a:t>
            </a:r>
            <a:endParaRPr lang="en-US" sz="8000" b="1" dirty="0"/>
          </a:p>
        </p:txBody>
      </p:sp>
      <p:sp>
        <p:nvSpPr>
          <p:cNvPr id="3" name="Content Placeholder 2">
            <a:extLst>
              <a:ext uri="{FF2B5EF4-FFF2-40B4-BE49-F238E27FC236}">
                <a16:creationId xmlns:a16="http://schemas.microsoft.com/office/drawing/2014/main" id="{CAE017DE-1D6C-EB90-4AC5-5BA38588A3D8}"/>
              </a:ext>
            </a:extLst>
          </p:cNvPr>
          <p:cNvSpPr>
            <a:spLocks noGrp="1"/>
          </p:cNvSpPr>
          <p:nvPr>
            <p:ph idx="1"/>
          </p:nvPr>
        </p:nvSpPr>
        <p:spPr/>
        <p:txBody>
          <a:bodyPr>
            <a:normAutofit fontScale="85000" lnSpcReduction="10000"/>
          </a:bodyPr>
          <a:lstStyle/>
          <a:p>
            <a:r>
              <a:rPr lang="vi-VN" sz="2400" dirty="0">
                <a:effectLst/>
                <a:latin typeface="Times New Roman" panose="02020603050405020304" pitchFamily="18" charset="0"/>
                <a:ea typeface="Calibri" panose="020F0502020204030204" pitchFamily="34" charset="0"/>
              </a:rPr>
              <a:t>Các  client có thể thao tác, edit trực tiếp trên đó, mọi thay đổi của từng client sẽ được lưu lại</a:t>
            </a:r>
            <a:endParaRPr lang="en-US" sz="2400" dirty="0">
              <a:effectLst/>
              <a:latin typeface="Times New Roman" panose="02020603050405020304" pitchFamily="18" charset="0"/>
              <a:ea typeface="Calibri" panose="020F0502020204030204" pitchFamily="34" charset="0"/>
            </a:endParaRPr>
          </a:p>
          <a:p>
            <a:r>
              <a:rPr lang="en-US" sz="2400" dirty="0">
                <a:solidFill>
                  <a:srgbClr val="333333"/>
                </a:solidFill>
                <a:effectLst/>
                <a:latin typeface="Times New Roman" panose="02020603050405020304" pitchFamily="18" charset="0"/>
                <a:ea typeface="Arial" panose="020B0604020202020204" pitchFamily="34" charset="0"/>
              </a:rPr>
              <a:t>SVN </a:t>
            </a:r>
            <a:r>
              <a:rPr lang="en-US" sz="2400" dirty="0" err="1">
                <a:solidFill>
                  <a:srgbClr val="333333"/>
                </a:solidFill>
                <a:effectLst/>
                <a:latin typeface="Times New Roman" panose="02020603050405020304" pitchFamily="18" charset="0"/>
                <a:ea typeface="Arial" panose="020B0604020202020204" pitchFamily="34" charset="0"/>
              </a:rPr>
              <a:t>cung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cấp</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các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chức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năng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để</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có</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thể</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thực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hiện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một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cách</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đơn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giản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và</a:t>
            </a:r>
            <a:r>
              <a:rPr lang="en-US" sz="2400" dirty="0">
                <a:solidFill>
                  <a:srgbClr val="333333"/>
                </a:solidFill>
                <a:effectLst/>
                <a:latin typeface="Times New Roman" panose="02020603050405020304" pitchFamily="18" charset="0"/>
                <a:ea typeface="Arial" panose="020B0604020202020204" pitchFamily="34" charset="0"/>
              </a:rPr>
              <a:t> an </a:t>
            </a:r>
            <a:r>
              <a:rPr lang="en-US" sz="2400" dirty="0" err="1">
                <a:solidFill>
                  <a:srgbClr val="333333"/>
                </a:solidFill>
                <a:effectLst/>
                <a:latin typeface="Times New Roman" panose="02020603050405020304" pitchFamily="18" charset="0"/>
                <a:ea typeface="Arial" panose="020B0604020202020204" pitchFamily="34" charset="0"/>
              </a:rPr>
              <a:t>toàn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khi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một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nhóm</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làm</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việc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trên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cùng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một</a:t>
            </a:r>
            <a:r>
              <a:rPr lang="en-US" sz="2400" dirty="0">
                <a:solidFill>
                  <a:srgbClr val="333333"/>
                </a:solidFill>
                <a:effectLst/>
                <a:latin typeface="Times New Roman" panose="02020603050405020304" pitchFamily="18" charset="0"/>
                <a:ea typeface="Arial" panose="020B0604020202020204" pitchFamily="34" charset="0"/>
              </a:rPr>
              <a:t> project, </a:t>
            </a:r>
            <a:r>
              <a:rPr lang="en-US" sz="2400" dirty="0" err="1">
                <a:solidFill>
                  <a:srgbClr val="333333"/>
                </a:solidFill>
                <a:effectLst/>
                <a:latin typeface="Times New Roman" panose="02020603050405020304" pitchFamily="18" charset="0"/>
                <a:ea typeface="Arial" panose="020B0604020202020204" pitchFamily="34" charset="0"/>
              </a:rPr>
              <a:t>việc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nhiều</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người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cùng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chỉnh</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sửa</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nội</a:t>
            </a:r>
            <a:r>
              <a:rPr lang="en-US" sz="2400" dirty="0">
                <a:solidFill>
                  <a:srgbClr val="333333"/>
                </a:solidFill>
                <a:effectLst/>
                <a:latin typeface="Times New Roman" panose="02020603050405020304" pitchFamily="18" charset="0"/>
                <a:ea typeface="Arial" panose="020B0604020202020204" pitchFamily="34" charset="0"/>
              </a:rPr>
              <a:t> dung </a:t>
            </a:r>
            <a:r>
              <a:rPr lang="en-US" sz="2400" dirty="0" err="1">
                <a:solidFill>
                  <a:srgbClr val="333333"/>
                </a:solidFill>
                <a:effectLst/>
                <a:latin typeface="Times New Roman" panose="02020603050405020304" pitchFamily="18" charset="0"/>
                <a:ea typeface="Arial" panose="020B0604020202020204" pitchFamily="34" charset="0"/>
              </a:rPr>
              <a:t>của</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một</a:t>
            </a:r>
            <a:r>
              <a:rPr lang="en-US" sz="2400" dirty="0">
                <a:solidFill>
                  <a:srgbClr val="333333"/>
                </a:solidFill>
                <a:effectLst/>
                <a:latin typeface="Times New Roman" panose="02020603050405020304" pitchFamily="18" charset="0"/>
                <a:ea typeface="Arial" panose="020B0604020202020204" pitchFamily="34" charset="0"/>
              </a:rPr>
              <a:t> file.</a:t>
            </a:r>
          </a:p>
          <a:p>
            <a:r>
              <a:rPr lang="en-US" sz="2400" dirty="0">
                <a:solidFill>
                  <a:srgbClr val="333333"/>
                </a:solidFill>
                <a:effectLst/>
                <a:latin typeface="Times New Roman" panose="02020603050405020304" pitchFamily="18" charset="0"/>
                <a:ea typeface="Arial" panose="020B0604020202020204" pitchFamily="34" charset="0"/>
              </a:rPr>
              <a:t>Subversion </a:t>
            </a:r>
            <a:r>
              <a:rPr lang="en-US" sz="2400" dirty="0" err="1">
                <a:solidFill>
                  <a:srgbClr val="333333"/>
                </a:solidFill>
                <a:effectLst/>
                <a:latin typeface="Times New Roman" panose="02020603050405020304" pitchFamily="18" charset="0"/>
                <a:ea typeface="Arial" panose="020B0604020202020204" pitchFamily="34" charset="0"/>
              </a:rPr>
              <a:t>có</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thể</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được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sử</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dụng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để</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quản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lý</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bất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cứ</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hệ</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thống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phiên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bản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nào</a:t>
            </a:r>
            <a:endParaRPr lang="en-US" sz="2400" dirty="0">
              <a:solidFill>
                <a:srgbClr val="333333"/>
              </a:solidFill>
              <a:latin typeface="Times New Roman" panose="02020603050405020304" pitchFamily="18" charset="0"/>
              <a:ea typeface="Arial" panose="020B0604020202020204" pitchFamily="34" charset="0"/>
            </a:endParaRPr>
          </a:p>
          <a:p>
            <a:r>
              <a:rPr lang="en-US" sz="2400" dirty="0">
                <a:solidFill>
                  <a:srgbClr val="333333"/>
                </a:solidFill>
                <a:effectLst/>
                <a:latin typeface="Times New Roman" panose="02020603050405020304" pitchFamily="18" charset="0"/>
                <a:ea typeface="Arial" panose="020B0604020202020204" pitchFamily="34" charset="0"/>
              </a:rPr>
              <a:t>SVN </a:t>
            </a:r>
            <a:r>
              <a:rPr lang="en-US" sz="2400" dirty="0" err="1">
                <a:solidFill>
                  <a:srgbClr val="333333"/>
                </a:solidFill>
                <a:effectLst/>
                <a:latin typeface="Times New Roman" panose="02020603050405020304" pitchFamily="18" charset="0"/>
                <a:ea typeface="Arial" panose="020B0604020202020204" pitchFamily="34" charset="0"/>
              </a:rPr>
              <a:t>giống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như</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một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hệ</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thống</a:t>
            </a:r>
            <a:r>
              <a:rPr lang="en-US" sz="2400" dirty="0">
                <a:solidFill>
                  <a:srgbClr val="333333"/>
                </a:solidFill>
                <a:effectLst/>
                <a:latin typeface="Times New Roman" panose="02020603050405020304" pitchFamily="18" charset="0"/>
                <a:ea typeface="Arial" panose="020B0604020202020204" pitchFamily="34" charset="0"/>
              </a:rPr>
              <a:t> file server </a:t>
            </a:r>
            <a:r>
              <a:rPr lang="en-US" sz="2400" dirty="0" err="1">
                <a:solidFill>
                  <a:srgbClr val="333333"/>
                </a:solidFill>
                <a:effectLst/>
                <a:latin typeface="Times New Roman" panose="02020603050405020304" pitchFamily="18" charset="0"/>
                <a:ea typeface="Arial" panose="020B0604020202020204" pitchFamily="34" charset="0"/>
              </a:rPr>
              <a:t>mà</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các</a:t>
            </a:r>
            <a:r>
              <a:rPr lang="en-US" sz="2400" dirty="0">
                <a:solidFill>
                  <a:srgbClr val="333333"/>
                </a:solidFill>
                <a:effectLst/>
                <a:latin typeface="Times New Roman" panose="02020603050405020304" pitchFamily="18" charset="0"/>
                <a:ea typeface="Arial" panose="020B0604020202020204" pitchFamily="34" charset="0"/>
              </a:rPr>
              <a:t> client </a:t>
            </a:r>
            <a:r>
              <a:rPr lang="en-US" sz="2400" dirty="0" err="1">
                <a:solidFill>
                  <a:srgbClr val="333333"/>
                </a:solidFill>
                <a:effectLst/>
                <a:latin typeface="Times New Roman" panose="02020603050405020304" pitchFamily="18" charset="0"/>
                <a:ea typeface="Arial" panose="020B0604020202020204" pitchFamily="34" charset="0"/>
              </a:rPr>
              <a:t>có</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thể</a:t>
            </a:r>
            <a:r>
              <a:rPr lang="en-US" sz="2400" dirty="0">
                <a:solidFill>
                  <a:srgbClr val="333333"/>
                </a:solidFill>
                <a:effectLst/>
                <a:latin typeface="Times New Roman" panose="02020603050405020304" pitchFamily="18" charset="0"/>
                <a:ea typeface="Arial" panose="020B0604020202020204" pitchFamily="34" charset="0"/>
              </a:rPr>
              <a:t> download </a:t>
            </a:r>
            <a:r>
              <a:rPr lang="en-US" sz="2400" dirty="0" err="1">
                <a:solidFill>
                  <a:srgbClr val="333333"/>
                </a:solidFill>
                <a:effectLst/>
                <a:latin typeface="Times New Roman" panose="02020603050405020304" pitchFamily="18" charset="0"/>
                <a:ea typeface="Arial" panose="020B0604020202020204" pitchFamily="34" charset="0"/>
              </a:rPr>
              <a:t>và</a:t>
            </a:r>
            <a:r>
              <a:rPr lang="en-US" sz="2400" dirty="0">
                <a:solidFill>
                  <a:srgbClr val="333333"/>
                </a:solidFill>
                <a:effectLst/>
                <a:latin typeface="Times New Roman" panose="02020603050405020304" pitchFamily="18" charset="0"/>
                <a:ea typeface="Arial" panose="020B0604020202020204" pitchFamily="34" charset="0"/>
              </a:rPr>
              <a:t> upload file </a:t>
            </a:r>
            <a:r>
              <a:rPr lang="en-US" sz="2400" dirty="0" err="1">
                <a:solidFill>
                  <a:srgbClr val="333333"/>
                </a:solidFill>
                <a:effectLst/>
                <a:latin typeface="Times New Roman" panose="02020603050405020304" pitchFamily="18" charset="0"/>
                <a:ea typeface="Arial" panose="020B0604020202020204" pitchFamily="34" charset="0"/>
              </a:rPr>
              <a:t>một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cách</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bình</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thường</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r>
              <a:rPr lang="en-US" sz="2400" dirty="0" err="1">
                <a:solidFill>
                  <a:srgbClr val="333333"/>
                </a:solidFill>
                <a:effectLst/>
                <a:latin typeface="Times New Roman" panose="02020603050405020304" pitchFamily="18" charset="0"/>
                <a:ea typeface="Arial" panose="020B0604020202020204" pitchFamily="34" charset="0"/>
              </a:rPr>
              <a:t>Điểm</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đặt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biệt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của</a:t>
            </a:r>
            <a:r>
              <a:rPr lang="en-US" sz="2400" dirty="0">
                <a:solidFill>
                  <a:srgbClr val="333333"/>
                </a:solidFill>
                <a:effectLst/>
                <a:latin typeface="Times New Roman" panose="02020603050405020304" pitchFamily="18" charset="0"/>
                <a:ea typeface="Arial" panose="020B0604020202020204" pitchFamily="34" charset="0"/>
              </a:rPr>
              <a:t> SVN </a:t>
            </a:r>
            <a:r>
              <a:rPr lang="en-US" sz="2400" dirty="0" err="1">
                <a:solidFill>
                  <a:srgbClr val="333333"/>
                </a:solidFill>
                <a:effectLst/>
                <a:latin typeface="Times New Roman" panose="02020603050405020304" pitchFamily="18" charset="0"/>
                <a:ea typeface="Arial" panose="020B0604020202020204" pitchFamily="34" charset="0"/>
              </a:rPr>
              <a:t>là</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nó</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lưu</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lại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tất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cả</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những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gì</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thay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đổi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trên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hệ</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thống</a:t>
            </a:r>
            <a:r>
              <a:rPr lang="en-US" sz="2400" dirty="0">
                <a:solidFill>
                  <a:srgbClr val="333333"/>
                </a:solidFill>
                <a:effectLst/>
                <a:latin typeface="Times New Roman" panose="02020603050405020304" pitchFamily="18" charset="0"/>
                <a:ea typeface="Arial" panose="020B0604020202020204" pitchFamily="34" charset="0"/>
              </a:rPr>
              <a:t> file: file </a:t>
            </a:r>
            <a:r>
              <a:rPr lang="en-US" sz="2400" dirty="0" err="1">
                <a:solidFill>
                  <a:srgbClr val="333333"/>
                </a:solidFill>
                <a:effectLst/>
                <a:latin typeface="Times New Roman" panose="02020603050405020304" pitchFamily="18" charset="0"/>
                <a:ea typeface="Arial" panose="020B0604020202020204" pitchFamily="34" charset="0"/>
              </a:rPr>
              <a:t>nào</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đã</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bị</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thay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đổi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lúc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nào</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thay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đổi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như</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thế</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nào</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và</a:t>
            </a:r>
            <a:r>
              <a:rPr lang="en-US" sz="2400" dirty="0">
                <a:solidFill>
                  <a:srgbClr val="333333"/>
                </a:solidFill>
                <a:effectLst/>
                <a:latin typeface="Times New Roman" panose="02020603050405020304" pitchFamily="18" charset="0"/>
                <a:ea typeface="Arial" panose="020B0604020202020204" pitchFamily="34" charset="0"/>
              </a:rPr>
              <a:t> ai </a:t>
            </a:r>
            <a:r>
              <a:rPr lang="en-US" sz="2400" dirty="0" err="1">
                <a:solidFill>
                  <a:srgbClr val="333333"/>
                </a:solidFill>
                <a:effectLst/>
                <a:latin typeface="Times New Roman" panose="02020603050405020304" pitchFamily="18" charset="0"/>
                <a:ea typeface="Arial" panose="020B0604020202020204" pitchFamily="34" charset="0"/>
              </a:rPr>
              <a:t>đã</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thay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đổi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nó</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r>
              <a:rPr lang="en-US" sz="2400" dirty="0">
                <a:solidFill>
                  <a:srgbClr val="333333"/>
                </a:solidFill>
                <a:effectLst/>
                <a:latin typeface="Times New Roman" panose="02020603050405020304" pitchFamily="18" charset="0"/>
                <a:ea typeface="Arial" panose="020B0604020202020204" pitchFamily="34" charset="0"/>
              </a:rPr>
              <a:t>SVN </a:t>
            </a:r>
            <a:r>
              <a:rPr lang="en-US" sz="2400" dirty="0" err="1">
                <a:solidFill>
                  <a:srgbClr val="333333"/>
                </a:solidFill>
                <a:effectLst/>
                <a:latin typeface="Times New Roman" panose="02020603050405020304" pitchFamily="18" charset="0"/>
                <a:ea typeface="Arial" panose="020B0604020202020204" pitchFamily="34" charset="0"/>
              </a:rPr>
              <a:t>cũng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cho</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phép</a:t>
            </a:r>
            <a:r>
              <a:rPr lang="en-US" sz="2400" dirty="0">
                <a:solidFill>
                  <a:srgbClr val="333333"/>
                </a:solidFill>
                <a:effectLst/>
                <a:latin typeface="Times New Roman" panose="02020603050405020304" pitchFamily="18" charset="0"/>
                <a:ea typeface="Arial" panose="020B0604020202020204" pitchFamily="34" charset="0"/>
              </a:rPr>
              <a:t> recover </a:t>
            </a:r>
            <a:r>
              <a:rPr lang="en-US" sz="2400" dirty="0" err="1">
                <a:solidFill>
                  <a:srgbClr val="333333"/>
                </a:solidFill>
                <a:effectLst/>
                <a:latin typeface="Times New Roman" panose="02020603050405020304" pitchFamily="18" charset="0"/>
                <a:ea typeface="Arial" panose="020B0604020202020204" pitchFamily="34" charset="0"/>
              </a:rPr>
              <a:t>lại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những</a:t>
            </a:r>
            <a:r>
              <a:rPr lang="en-US" sz="2400" dirty="0">
                <a:solidFill>
                  <a:srgbClr val="333333"/>
                </a:solidFill>
                <a:effectLst/>
                <a:latin typeface="Times New Roman" panose="02020603050405020304" pitchFamily="18" charset="0"/>
                <a:ea typeface="Arial" panose="020B0604020202020204" pitchFamily="34" charset="0"/>
              </a:rPr>
              <a:t> version </a:t>
            </a:r>
            <a:r>
              <a:rPr lang="en-US" sz="2400" dirty="0" err="1">
                <a:solidFill>
                  <a:srgbClr val="333333"/>
                </a:solidFill>
                <a:effectLst/>
                <a:latin typeface="Times New Roman" panose="02020603050405020304" pitchFamily="18" charset="0"/>
                <a:ea typeface="Arial" panose="020B0604020202020204" pitchFamily="34" charset="0"/>
              </a:rPr>
              <a:t>cũ</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một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cách</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chính</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xác</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5066300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E86C-006D-E5F8-5CA4-8F19DC877ED8}"/>
              </a:ext>
            </a:extLst>
          </p:cNvPr>
          <p:cNvSpPr>
            <a:spLocks noGrp="1"/>
          </p:cNvSpPr>
          <p:nvPr>
            <p:ph type="title"/>
          </p:nvPr>
        </p:nvSpPr>
        <p:spPr/>
        <p:txBody>
          <a:bodyPr>
            <a:normAutofit/>
          </a:bodyPr>
          <a:lstStyle/>
          <a:p>
            <a:r>
              <a:rPr lang="vi-VN" sz="4000" b="1" dirty="0">
                <a:effectLst/>
                <a:latin typeface="Times New Roman" panose="02020603050405020304" pitchFamily="18" charset="0"/>
                <a:ea typeface="Calibri" panose="020F0502020204030204" pitchFamily="34" charset="0"/>
                <a:cs typeface="Times New Roman" panose="02020603050405020304" pitchFamily="18" charset="0"/>
              </a:rPr>
              <a:t>SO SÁNH SVN VÀ CÁC TOOL KHÁC</a:t>
            </a:r>
            <a:endParaRPr lang="en-US" sz="8000" b="1" dirty="0"/>
          </a:p>
        </p:txBody>
      </p:sp>
      <p:graphicFrame>
        <p:nvGraphicFramePr>
          <p:cNvPr id="7" name="Content Placeholder 6">
            <a:extLst>
              <a:ext uri="{FF2B5EF4-FFF2-40B4-BE49-F238E27FC236}">
                <a16:creationId xmlns:a16="http://schemas.microsoft.com/office/drawing/2014/main" id="{1DF51626-F71C-7113-B55A-BD2FB8C1BA4F}"/>
              </a:ext>
            </a:extLst>
          </p:cNvPr>
          <p:cNvGraphicFramePr>
            <a:graphicFrameLocks noGrp="1"/>
          </p:cNvGraphicFramePr>
          <p:nvPr>
            <p:ph idx="1"/>
            <p:extLst>
              <p:ext uri="{D42A27DB-BD31-4B8C-83A1-F6EECF244321}">
                <p14:modId xmlns:p14="http://schemas.microsoft.com/office/powerpoint/2010/main" val="2437213175"/>
              </p:ext>
            </p:extLst>
          </p:nvPr>
        </p:nvGraphicFramePr>
        <p:xfrm>
          <a:off x="762000" y="1825626"/>
          <a:ext cx="10236198" cy="3840480"/>
        </p:xfrm>
        <a:graphic>
          <a:graphicData uri="http://schemas.openxmlformats.org/drawingml/2006/table">
            <a:tbl>
              <a:tblPr firstRow="1" firstCol="1" bandRow="1"/>
              <a:tblGrid>
                <a:gridCol w="3411266">
                  <a:extLst>
                    <a:ext uri="{9D8B030D-6E8A-4147-A177-3AD203B41FA5}">
                      <a16:colId xmlns:a16="http://schemas.microsoft.com/office/drawing/2014/main" val="3913050085"/>
                    </a:ext>
                  </a:extLst>
                </a:gridCol>
                <a:gridCol w="3412466">
                  <a:extLst>
                    <a:ext uri="{9D8B030D-6E8A-4147-A177-3AD203B41FA5}">
                      <a16:colId xmlns:a16="http://schemas.microsoft.com/office/drawing/2014/main" val="4200283719"/>
                    </a:ext>
                  </a:extLst>
                </a:gridCol>
                <a:gridCol w="3412466">
                  <a:extLst>
                    <a:ext uri="{9D8B030D-6E8A-4147-A177-3AD203B41FA5}">
                      <a16:colId xmlns:a16="http://schemas.microsoft.com/office/drawing/2014/main" val="1408183674"/>
                    </a:ext>
                  </a:extLst>
                </a:gridCol>
              </a:tblGrid>
              <a:tr h="98894">
                <a:tc>
                  <a:txBody>
                    <a:bodyPr/>
                    <a:lstStyle/>
                    <a:p>
                      <a:pPr algn="ctr">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SVN</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CVS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GIT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187195"/>
                  </a:ext>
                </a:extLst>
              </a:tr>
              <a:tr h="494470">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Là hệ thống quản lý source code tập trung(Centralized).</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Quản lý source code tập trung (Centralized).</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Là một phương pháp quản lý phiên bản theo hướng phân tán (Distributed).</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425251"/>
                  </a:ext>
                </a:extLst>
              </a:tr>
              <a:tr h="296682">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Các commit có thể được roll-back lại trạng thái trước đó.</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Không thể roll-back.</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Các commit có thể được roll-back lại trạng thái trước đó.</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105895"/>
                  </a:ext>
                </a:extLst>
              </a:tr>
              <a:tr h="692258">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Các tập tin được đổi tên hoặc loại bỏ vẫn mang theo đầy đủ history và meta-data của nó trước đó.</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Tập tin bị đổi tên hoặc đi chuyển sẽ bị mất history trước đó.</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Commit hoặc update trực tiếp từ máy của họ mà không phải thông qua repository gốc trên server và mang thao cả history.</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1318748"/>
                  </a:ext>
                </a:extLst>
              </a:tr>
              <a:tr h="593364">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Có khả năng đẩy bất cứ những thay đổi mới đến Repository cha.</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Chỉ có thể đẩy những thay đổi mới lên Repository con của nó.</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Tất cả thao tác làm việc với GIT đều ở trên máy của local, loacl repository. Có thể những thay đổi push.</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315448"/>
                  </a:ext>
                </a:extLst>
              </a:tr>
            </a:tbl>
          </a:graphicData>
        </a:graphic>
      </p:graphicFrame>
    </p:spTree>
    <p:extLst>
      <p:ext uri="{BB962C8B-B14F-4D97-AF65-F5344CB8AC3E}">
        <p14:creationId xmlns:p14="http://schemas.microsoft.com/office/powerpoint/2010/main" val="1000158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E86C-006D-E5F8-5CA4-8F19DC877ED8}"/>
              </a:ext>
            </a:extLst>
          </p:cNvPr>
          <p:cNvSpPr>
            <a:spLocks noGrp="1"/>
          </p:cNvSpPr>
          <p:nvPr>
            <p:ph type="title"/>
          </p:nvPr>
        </p:nvSpPr>
        <p:spPr/>
        <p:txBody>
          <a:bodyPr>
            <a:normAutofit/>
          </a:bodyPr>
          <a:lstStyle/>
          <a:p>
            <a:r>
              <a:rPr lang="vi-VN" sz="4000" b="1" dirty="0">
                <a:effectLst/>
                <a:latin typeface="Times New Roman" panose="02020603050405020304" pitchFamily="18" charset="0"/>
                <a:ea typeface="Calibri" panose="020F0502020204030204" pitchFamily="34" charset="0"/>
                <a:cs typeface="Times New Roman" panose="02020603050405020304" pitchFamily="18" charset="0"/>
              </a:rPr>
              <a:t>SO SÁNH SVN VÀ CÁC TOOL KHÁC</a:t>
            </a:r>
            <a:endParaRPr lang="en-US" sz="8000" b="1" dirty="0"/>
          </a:p>
        </p:txBody>
      </p:sp>
      <p:graphicFrame>
        <p:nvGraphicFramePr>
          <p:cNvPr id="7" name="Content Placeholder 6">
            <a:extLst>
              <a:ext uri="{FF2B5EF4-FFF2-40B4-BE49-F238E27FC236}">
                <a16:creationId xmlns:a16="http://schemas.microsoft.com/office/drawing/2014/main" id="{1DF51626-F71C-7113-B55A-BD2FB8C1BA4F}"/>
              </a:ext>
            </a:extLst>
          </p:cNvPr>
          <p:cNvGraphicFramePr>
            <a:graphicFrameLocks noGrp="1"/>
          </p:cNvGraphicFramePr>
          <p:nvPr>
            <p:ph idx="1"/>
            <p:extLst>
              <p:ext uri="{D42A27DB-BD31-4B8C-83A1-F6EECF244321}">
                <p14:modId xmlns:p14="http://schemas.microsoft.com/office/powerpoint/2010/main" val="831180865"/>
              </p:ext>
            </p:extLst>
          </p:nvPr>
        </p:nvGraphicFramePr>
        <p:xfrm>
          <a:off x="762000" y="1825626"/>
          <a:ext cx="10236198" cy="4433844"/>
        </p:xfrm>
        <a:graphic>
          <a:graphicData uri="http://schemas.openxmlformats.org/drawingml/2006/table">
            <a:tbl>
              <a:tblPr firstRow="1" firstCol="1" bandRow="1"/>
              <a:tblGrid>
                <a:gridCol w="3411266">
                  <a:extLst>
                    <a:ext uri="{9D8B030D-6E8A-4147-A177-3AD203B41FA5}">
                      <a16:colId xmlns:a16="http://schemas.microsoft.com/office/drawing/2014/main" val="3913050085"/>
                    </a:ext>
                  </a:extLst>
                </a:gridCol>
                <a:gridCol w="3412466">
                  <a:extLst>
                    <a:ext uri="{9D8B030D-6E8A-4147-A177-3AD203B41FA5}">
                      <a16:colId xmlns:a16="http://schemas.microsoft.com/office/drawing/2014/main" val="4200283719"/>
                    </a:ext>
                  </a:extLst>
                </a:gridCol>
                <a:gridCol w="3412466">
                  <a:extLst>
                    <a:ext uri="{9D8B030D-6E8A-4147-A177-3AD203B41FA5}">
                      <a16:colId xmlns:a16="http://schemas.microsoft.com/office/drawing/2014/main" val="1408183674"/>
                    </a:ext>
                  </a:extLst>
                </a:gridCol>
              </a:tblGrid>
              <a:tr h="98894">
                <a:tc>
                  <a:txBody>
                    <a:bodyPr/>
                    <a:lstStyle/>
                    <a:p>
                      <a:pPr algn="ctr">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SVN</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CVS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GIT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187195"/>
                  </a:ext>
                </a:extLst>
              </a:tr>
              <a:tr h="494470">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Sử dụng SSH ngoài ra còn bổ sung WebDAV Delta V, giao thức này được dựa trên HTTP và HTTPS cung cấp cho người dùng một tùy chọn để kết nối với các SVN qua web.</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Sử dụng giao thức SSH để truyền tải.</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Sử dụng giao thức SSH để truyền tải.</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425251"/>
                  </a:ext>
                </a:extLst>
              </a:tr>
              <a:tr h="296682">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Làm việc trong mạng LAN hay Internat.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Làm việc trong mạng LAN hay Internat.</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Làm việc trong mạng LAN hay Internat.</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105895"/>
                  </a:ext>
                </a:extLst>
              </a:tr>
              <a:tr h="692258">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Nếu server down thì các thành viên khác không thể update thay đổi từ server -&gt; khả năng làm việc offline không cao.</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Nếu server down thì các thành viên khác không thể update thay đổi từ server -&gt; khả năng làm việc offline không cao.</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Có khả năng làm việc offine(server down), vì mỗi bản copy của thành viên đều là full copy từ repository gốc trên máy thành viên (update trực tiếp không cần server).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1318748"/>
                  </a:ext>
                </a:extLst>
              </a:tr>
              <a:tr h="593364">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Thao tác trên GUI </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Thao tác trên GUI </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600"/>
                        </a:spcAft>
                      </a:pPr>
                      <a:r>
                        <a:rPr lang="vi-VN" sz="180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Thao tác trên GUI </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814" marR="27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315448"/>
                  </a:ext>
                </a:extLst>
              </a:tr>
            </a:tbl>
          </a:graphicData>
        </a:graphic>
      </p:graphicFrame>
    </p:spTree>
    <p:extLst>
      <p:ext uri="{BB962C8B-B14F-4D97-AF65-F5344CB8AC3E}">
        <p14:creationId xmlns:p14="http://schemas.microsoft.com/office/powerpoint/2010/main" val="32513137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3C84-94DD-C1F8-D5DB-A6825D848701}"/>
              </a:ext>
            </a:extLst>
          </p:cNvPr>
          <p:cNvSpPr>
            <a:spLocks noGrp="1"/>
          </p:cNvSpPr>
          <p:nvPr>
            <p:ph type="title"/>
          </p:nvPr>
        </p:nvSpPr>
        <p:spPr>
          <a:xfrm>
            <a:off x="677334" y="609600"/>
            <a:ext cx="8596668" cy="1320800"/>
          </a:xfrm>
        </p:spPr>
        <p:txBody>
          <a:bodyPr>
            <a:normAutofit/>
          </a:bodyPr>
          <a:lstStyle/>
          <a:p>
            <a:r>
              <a:rPr lang="vi-VN" sz="4000" dirty="0">
                <a:effectLst/>
                <a:latin typeface="Times New Roman" panose="02020603050405020304" pitchFamily="18" charset="0"/>
                <a:ea typeface="Calibri" panose="020F0502020204030204" pitchFamily="34" charset="0"/>
                <a:cs typeface="Times New Roman" panose="02020603050405020304" pitchFamily="18" charset="0"/>
              </a:rPr>
              <a:t>MỘT SỐ KHÁI NIỆM CHÍNH TRONG SVN.</a:t>
            </a:r>
            <a:endParaRPr lang="en-US" sz="6600" dirty="0"/>
          </a:p>
        </p:txBody>
      </p:sp>
      <p:sp>
        <p:nvSpPr>
          <p:cNvPr id="3" name="Content Placeholder 2">
            <a:extLst>
              <a:ext uri="{FF2B5EF4-FFF2-40B4-BE49-F238E27FC236}">
                <a16:creationId xmlns:a16="http://schemas.microsoft.com/office/drawing/2014/main" id="{2D6D5C44-0B07-65F8-BE0B-54C2AAACBC14}"/>
              </a:ext>
            </a:extLst>
          </p:cNvPr>
          <p:cNvSpPr>
            <a:spLocks noGrp="1"/>
          </p:cNvSpPr>
          <p:nvPr>
            <p:ph idx="1"/>
          </p:nvPr>
        </p:nvSpPr>
        <p:spPr/>
        <p:txBody>
          <a:bodyPr/>
          <a:lstStyle/>
          <a:p>
            <a:pPr indent="457200">
              <a:lnSpc>
                <a:spcPct val="107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Reposiroty server chứa SVN và đặt project.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Head phiên bản mới nhất trên server.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Master thông thường khi tạo SVN, có một branch chính được tạo ra và gọi là master, các branch thường được đặt theo tên feature mà branch đó được tạo ra.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Change mô tả sự thay đổi cụ thể của một revision so với revision trước đó.</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Working copy bản copy của toàn bộ SVN tại máy của developer.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Conflict xung đột xảy ra khi có nhiều developy cùng làm việc với một working copy.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88607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80">
                                          <p:stCondLst>
                                            <p:cond delay="0"/>
                                          </p:stCondLst>
                                        </p:cTn>
                                        <p:tgtEl>
                                          <p:spTgt spid="3">
                                            <p:txEl>
                                              <p:pRg st="1" end="1"/>
                                            </p:txEl>
                                          </p:spTgt>
                                        </p:tgtEl>
                                      </p:cBhvr>
                                    </p:animEffect>
                                    <p:anim calcmode="lin" valueType="num">
                                      <p:cBhvr>
                                        <p:cTn id="2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1" end="1"/>
                                            </p:txEl>
                                          </p:spTgt>
                                        </p:tgtEl>
                                      </p:cBhvr>
                                      <p:to x="100000" y="60000"/>
                                    </p:animScale>
                                    <p:animScale>
                                      <p:cBhvr>
                                        <p:cTn id="31" dur="166" decel="50000">
                                          <p:stCondLst>
                                            <p:cond delay="676"/>
                                          </p:stCondLst>
                                        </p:cTn>
                                        <p:tgtEl>
                                          <p:spTgt spid="3">
                                            <p:txEl>
                                              <p:pRg st="1" end="1"/>
                                            </p:txEl>
                                          </p:spTgt>
                                        </p:tgtEl>
                                      </p:cBhvr>
                                      <p:to x="100000" y="100000"/>
                                    </p:animScale>
                                    <p:animScale>
                                      <p:cBhvr>
                                        <p:cTn id="32" dur="26">
                                          <p:stCondLst>
                                            <p:cond delay="1312"/>
                                          </p:stCondLst>
                                        </p:cTn>
                                        <p:tgtEl>
                                          <p:spTgt spid="3">
                                            <p:txEl>
                                              <p:pRg st="1" end="1"/>
                                            </p:txEl>
                                          </p:spTgt>
                                        </p:tgtEl>
                                      </p:cBhvr>
                                      <p:to x="100000" y="80000"/>
                                    </p:animScale>
                                    <p:animScale>
                                      <p:cBhvr>
                                        <p:cTn id="33" dur="166" decel="50000">
                                          <p:stCondLst>
                                            <p:cond delay="1338"/>
                                          </p:stCondLst>
                                        </p:cTn>
                                        <p:tgtEl>
                                          <p:spTgt spid="3">
                                            <p:txEl>
                                              <p:pRg st="1" end="1"/>
                                            </p:txEl>
                                          </p:spTgt>
                                        </p:tgtEl>
                                      </p:cBhvr>
                                      <p:to x="100000" y="100000"/>
                                    </p:animScale>
                                    <p:animScale>
                                      <p:cBhvr>
                                        <p:cTn id="34" dur="26">
                                          <p:stCondLst>
                                            <p:cond delay="1642"/>
                                          </p:stCondLst>
                                        </p:cTn>
                                        <p:tgtEl>
                                          <p:spTgt spid="3">
                                            <p:txEl>
                                              <p:pRg st="1" end="1"/>
                                            </p:txEl>
                                          </p:spTgt>
                                        </p:tgtEl>
                                      </p:cBhvr>
                                      <p:to x="100000" y="90000"/>
                                    </p:animScale>
                                    <p:animScale>
                                      <p:cBhvr>
                                        <p:cTn id="35" dur="166" decel="50000">
                                          <p:stCondLst>
                                            <p:cond delay="1668"/>
                                          </p:stCondLst>
                                        </p:cTn>
                                        <p:tgtEl>
                                          <p:spTgt spid="3">
                                            <p:txEl>
                                              <p:pRg st="1" end="1"/>
                                            </p:txEl>
                                          </p:spTgt>
                                        </p:tgtEl>
                                      </p:cBhvr>
                                      <p:to x="100000" y="100000"/>
                                    </p:animScale>
                                    <p:animScale>
                                      <p:cBhvr>
                                        <p:cTn id="36" dur="26">
                                          <p:stCondLst>
                                            <p:cond delay="1808"/>
                                          </p:stCondLst>
                                        </p:cTn>
                                        <p:tgtEl>
                                          <p:spTgt spid="3">
                                            <p:txEl>
                                              <p:pRg st="1" end="1"/>
                                            </p:txEl>
                                          </p:spTgt>
                                        </p:tgtEl>
                                      </p:cBhvr>
                                      <p:to x="100000" y="95000"/>
                                    </p:animScale>
                                    <p:animScale>
                                      <p:cBhvr>
                                        <p:cTn id="37" dur="166" decel="50000">
                                          <p:stCondLst>
                                            <p:cond delay="1834"/>
                                          </p:stCondLst>
                                        </p:cTn>
                                        <p:tgtEl>
                                          <p:spTgt spid="3">
                                            <p:txEl>
                                              <p:pRg st="1" end="1"/>
                                            </p:txEl>
                                          </p:spTgt>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580">
                                          <p:stCondLst>
                                            <p:cond delay="0"/>
                                          </p:stCondLst>
                                        </p:cTn>
                                        <p:tgtEl>
                                          <p:spTgt spid="3">
                                            <p:txEl>
                                              <p:pRg st="3" end="3"/>
                                            </p:txEl>
                                          </p:spTgt>
                                        </p:tgtEl>
                                      </p:cBhvr>
                                    </p:animEffect>
                                    <p:anim calcmode="lin" valueType="num">
                                      <p:cBhvr>
                                        <p:cTn id="5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3" end="3"/>
                                            </p:txEl>
                                          </p:spTgt>
                                        </p:tgtEl>
                                      </p:cBhvr>
                                      <p:to x="100000" y="60000"/>
                                    </p:animScale>
                                    <p:animScale>
                                      <p:cBhvr>
                                        <p:cTn id="65" dur="166" decel="50000">
                                          <p:stCondLst>
                                            <p:cond delay="676"/>
                                          </p:stCondLst>
                                        </p:cTn>
                                        <p:tgtEl>
                                          <p:spTgt spid="3">
                                            <p:txEl>
                                              <p:pRg st="3" end="3"/>
                                            </p:txEl>
                                          </p:spTgt>
                                        </p:tgtEl>
                                      </p:cBhvr>
                                      <p:to x="100000" y="100000"/>
                                    </p:animScale>
                                    <p:animScale>
                                      <p:cBhvr>
                                        <p:cTn id="66" dur="26">
                                          <p:stCondLst>
                                            <p:cond delay="1312"/>
                                          </p:stCondLst>
                                        </p:cTn>
                                        <p:tgtEl>
                                          <p:spTgt spid="3">
                                            <p:txEl>
                                              <p:pRg st="3" end="3"/>
                                            </p:txEl>
                                          </p:spTgt>
                                        </p:tgtEl>
                                      </p:cBhvr>
                                      <p:to x="100000" y="80000"/>
                                    </p:animScale>
                                    <p:animScale>
                                      <p:cBhvr>
                                        <p:cTn id="67" dur="166" decel="50000">
                                          <p:stCondLst>
                                            <p:cond delay="1338"/>
                                          </p:stCondLst>
                                        </p:cTn>
                                        <p:tgtEl>
                                          <p:spTgt spid="3">
                                            <p:txEl>
                                              <p:pRg st="3" end="3"/>
                                            </p:txEl>
                                          </p:spTgt>
                                        </p:tgtEl>
                                      </p:cBhvr>
                                      <p:to x="100000" y="100000"/>
                                    </p:animScale>
                                    <p:animScale>
                                      <p:cBhvr>
                                        <p:cTn id="68" dur="26">
                                          <p:stCondLst>
                                            <p:cond delay="1642"/>
                                          </p:stCondLst>
                                        </p:cTn>
                                        <p:tgtEl>
                                          <p:spTgt spid="3">
                                            <p:txEl>
                                              <p:pRg st="3" end="3"/>
                                            </p:txEl>
                                          </p:spTgt>
                                        </p:tgtEl>
                                      </p:cBhvr>
                                      <p:to x="100000" y="90000"/>
                                    </p:animScale>
                                    <p:animScale>
                                      <p:cBhvr>
                                        <p:cTn id="69" dur="166" decel="50000">
                                          <p:stCondLst>
                                            <p:cond delay="1668"/>
                                          </p:stCondLst>
                                        </p:cTn>
                                        <p:tgtEl>
                                          <p:spTgt spid="3">
                                            <p:txEl>
                                              <p:pRg st="3" end="3"/>
                                            </p:txEl>
                                          </p:spTgt>
                                        </p:tgtEl>
                                      </p:cBhvr>
                                      <p:to x="100000" y="100000"/>
                                    </p:animScale>
                                    <p:animScale>
                                      <p:cBhvr>
                                        <p:cTn id="70" dur="26">
                                          <p:stCondLst>
                                            <p:cond delay="1808"/>
                                          </p:stCondLst>
                                        </p:cTn>
                                        <p:tgtEl>
                                          <p:spTgt spid="3">
                                            <p:txEl>
                                              <p:pRg st="3" end="3"/>
                                            </p:txEl>
                                          </p:spTgt>
                                        </p:tgtEl>
                                      </p:cBhvr>
                                      <p:to x="100000" y="95000"/>
                                    </p:animScale>
                                    <p:animScale>
                                      <p:cBhvr>
                                        <p:cTn id="71" dur="166" decel="50000">
                                          <p:stCondLst>
                                            <p:cond delay="1834"/>
                                          </p:stCondLst>
                                        </p:cTn>
                                        <p:tgtEl>
                                          <p:spTgt spid="3">
                                            <p:txEl>
                                              <p:pRg st="3" end="3"/>
                                            </p:txEl>
                                          </p:spTgt>
                                        </p:tgtEl>
                                      </p:cBhvr>
                                      <p:to x="100000" y="100000"/>
                                    </p:animScale>
                                  </p:childTnLst>
                                </p:cTn>
                              </p:par>
                            </p:childTnLst>
                          </p:cTn>
                        </p:par>
                        <p:par>
                          <p:cTn id="72" fill="hold">
                            <p:stCondLst>
                              <p:cond delay="8000"/>
                            </p:stCondLst>
                            <p:childTnLst>
                              <p:par>
                                <p:cTn id="73" presetID="26" presetClass="entr" presetSubtype="0" fill="hold" grpId="0" nodeType="after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580">
                                          <p:stCondLst>
                                            <p:cond delay="0"/>
                                          </p:stCondLst>
                                        </p:cTn>
                                        <p:tgtEl>
                                          <p:spTgt spid="3">
                                            <p:txEl>
                                              <p:pRg st="4" end="4"/>
                                            </p:txEl>
                                          </p:spTgt>
                                        </p:tgtEl>
                                      </p:cBhvr>
                                    </p:animEffect>
                                    <p:anim calcmode="lin" valueType="num">
                                      <p:cBhvr>
                                        <p:cTn id="7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4" end="4"/>
                                            </p:txEl>
                                          </p:spTgt>
                                        </p:tgtEl>
                                      </p:cBhvr>
                                      <p:to x="100000" y="60000"/>
                                    </p:animScale>
                                    <p:animScale>
                                      <p:cBhvr>
                                        <p:cTn id="82" dur="166" decel="50000">
                                          <p:stCondLst>
                                            <p:cond delay="676"/>
                                          </p:stCondLst>
                                        </p:cTn>
                                        <p:tgtEl>
                                          <p:spTgt spid="3">
                                            <p:txEl>
                                              <p:pRg st="4" end="4"/>
                                            </p:txEl>
                                          </p:spTgt>
                                        </p:tgtEl>
                                      </p:cBhvr>
                                      <p:to x="100000" y="100000"/>
                                    </p:animScale>
                                    <p:animScale>
                                      <p:cBhvr>
                                        <p:cTn id="83" dur="26">
                                          <p:stCondLst>
                                            <p:cond delay="1312"/>
                                          </p:stCondLst>
                                        </p:cTn>
                                        <p:tgtEl>
                                          <p:spTgt spid="3">
                                            <p:txEl>
                                              <p:pRg st="4" end="4"/>
                                            </p:txEl>
                                          </p:spTgt>
                                        </p:tgtEl>
                                      </p:cBhvr>
                                      <p:to x="100000" y="80000"/>
                                    </p:animScale>
                                    <p:animScale>
                                      <p:cBhvr>
                                        <p:cTn id="84" dur="166" decel="50000">
                                          <p:stCondLst>
                                            <p:cond delay="1338"/>
                                          </p:stCondLst>
                                        </p:cTn>
                                        <p:tgtEl>
                                          <p:spTgt spid="3">
                                            <p:txEl>
                                              <p:pRg st="4" end="4"/>
                                            </p:txEl>
                                          </p:spTgt>
                                        </p:tgtEl>
                                      </p:cBhvr>
                                      <p:to x="100000" y="100000"/>
                                    </p:animScale>
                                    <p:animScale>
                                      <p:cBhvr>
                                        <p:cTn id="85" dur="26">
                                          <p:stCondLst>
                                            <p:cond delay="1642"/>
                                          </p:stCondLst>
                                        </p:cTn>
                                        <p:tgtEl>
                                          <p:spTgt spid="3">
                                            <p:txEl>
                                              <p:pRg st="4" end="4"/>
                                            </p:txEl>
                                          </p:spTgt>
                                        </p:tgtEl>
                                      </p:cBhvr>
                                      <p:to x="100000" y="90000"/>
                                    </p:animScale>
                                    <p:animScale>
                                      <p:cBhvr>
                                        <p:cTn id="86" dur="166" decel="50000">
                                          <p:stCondLst>
                                            <p:cond delay="1668"/>
                                          </p:stCondLst>
                                        </p:cTn>
                                        <p:tgtEl>
                                          <p:spTgt spid="3">
                                            <p:txEl>
                                              <p:pRg st="4" end="4"/>
                                            </p:txEl>
                                          </p:spTgt>
                                        </p:tgtEl>
                                      </p:cBhvr>
                                      <p:to x="100000" y="100000"/>
                                    </p:animScale>
                                    <p:animScale>
                                      <p:cBhvr>
                                        <p:cTn id="87" dur="26">
                                          <p:stCondLst>
                                            <p:cond delay="1808"/>
                                          </p:stCondLst>
                                        </p:cTn>
                                        <p:tgtEl>
                                          <p:spTgt spid="3">
                                            <p:txEl>
                                              <p:pRg st="4" end="4"/>
                                            </p:txEl>
                                          </p:spTgt>
                                        </p:tgtEl>
                                      </p:cBhvr>
                                      <p:to x="100000" y="95000"/>
                                    </p:animScale>
                                    <p:animScale>
                                      <p:cBhvr>
                                        <p:cTn id="88" dur="166" decel="50000">
                                          <p:stCondLst>
                                            <p:cond delay="1834"/>
                                          </p:stCondLst>
                                        </p:cTn>
                                        <p:tgtEl>
                                          <p:spTgt spid="3">
                                            <p:txEl>
                                              <p:pRg st="4" end="4"/>
                                            </p:txEl>
                                          </p:spTgt>
                                        </p:tgtEl>
                                      </p:cBhvr>
                                      <p:to x="100000" y="100000"/>
                                    </p:animScale>
                                  </p:childTnLst>
                                </p:cTn>
                              </p:par>
                            </p:childTnLst>
                          </p:cTn>
                        </p:par>
                        <p:par>
                          <p:cTn id="89" fill="hold">
                            <p:stCondLst>
                              <p:cond delay="10000"/>
                            </p:stCondLst>
                            <p:childTnLst>
                              <p:par>
                                <p:cTn id="90" presetID="26" presetClass="entr" presetSubtype="0" fill="hold" grpId="0" nodeType="after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08C0-FBA1-C828-0383-B23F3E4134AF}"/>
              </a:ext>
            </a:extLst>
          </p:cNvPr>
          <p:cNvSpPr>
            <a:spLocks noGrp="1"/>
          </p:cNvSpPr>
          <p:nvPr>
            <p:ph type="title"/>
          </p:nvPr>
        </p:nvSpPr>
        <p:spPr/>
        <p:txBody>
          <a:bodyPr>
            <a:normAutofit/>
          </a:bodyPr>
          <a:lstStyle/>
          <a:p>
            <a:r>
              <a:rPr lang="vi-VN" sz="4000" dirty="0">
                <a:effectLst/>
                <a:latin typeface="Times New Roman" panose="02020603050405020304" pitchFamily="18" charset="0"/>
                <a:ea typeface="Calibri" panose="020F0502020204030204" pitchFamily="34" charset="0"/>
                <a:cs typeface="Times New Roman" panose="02020603050405020304" pitchFamily="18" charset="0"/>
              </a:rPr>
              <a:t>MỘt SỐ ACTION QUAN TRỌNG TRONG SVN.</a:t>
            </a:r>
            <a:endParaRPr lang="en-US" sz="6600" dirty="0"/>
          </a:p>
        </p:txBody>
      </p:sp>
      <p:sp>
        <p:nvSpPr>
          <p:cNvPr id="3" name="Content Placeholder 2">
            <a:extLst>
              <a:ext uri="{FF2B5EF4-FFF2-40B4-BE49-F238E27FC236}">
                <a16:creationId xmlns:a16="http://schemas.microsoft.com/office/drawing/2014/main" id="{841B29CA-F2AB-2852-4183-8F27B437A6DF}"/>
              </a:ext>
            </a:extLst>
          </p:cNvPr>
          <p:cNvSpPr>
            <a:spLocks noGrp="1"/>
          </p:cNvSpPr>
          <p:nvPr>
            <p:ph idx="1"/>
          </p:nvPr>
        </p:nvSpPr>
        <p:spPr/>
        <p:txBody>
          <a:bodyPr>
            <a:normAutofit/>
          </a:bodyPr>
          <a:lstStyle/>
          <a:p>
            <a:r>
              <a:rPr lang="vi-VN" sz="2800" dirty="0">
                <a:solidFill>
                  <a:srgbClr val="333333"/>
                </a:solidFill>
                <a:effectLst/>
                <a:latin typeface="Times New Roman" panose="02020603050405020304" pitchFamily="18" charset="0"/>
                <a:ea typeface="Arial" panose="020B0604020202020204" pitchFamily="34" charset="0"/>
              </a:rPr>
              <a:t>Checkout</a:t>
            </a:r>
            <a:endParaRPr lang="en-US" sz="2800" dirty="0">
              <a:solidFill>
                <a:srgbClr val="333333"/>
              </a:solidFill>
              <a:effectLst/>
              <a:latin typeface="Times New Roman" panose="02020603050405020304" pitchFamily="18" charset="0"/>
              <a:ea typeface="Arial" panose="020B0604020202020204" pitchFamily="34" charset="0"/>
            </a:endParaRPr>
          </a:p>
          <a:p>
            <a:r>
              <a:rPr lang="vi-VN" sz="2800" dirty="0">
                <a:solidFill>
                  <a:srgbClr val="333333"/>
                </a:solidFill>
                <a:effectLst/>
                <a:latin typeface="Times New Roman" panose="02020603050405020304" pitchFamily="18" charset="0"/>
                <a:ea typeface="Arial" panose="020B0604020202020204" pitchFamily="34" charset="0"/>
              </a:rPr>
              <a:t>Commit</a:t>
            </a:r>
            <a:endParaRPr lang="en-US" sz="2800" dirty="0">
              <a:solidFill>
                <a:srgbClr val="333333"/>
              </a:solidFill>
              <a:latin typeface="Times New Roman" panose="02020603050405020304" pitchFamily="18" charset="0"/>
              <a:ea typeface="Arial" panose="020B0604020202020204" pitchFamily="34" charset="0"/>
            </a:endParaRPr>
          </a:p>
          <a:p>
            <a:r>
              <a:rPr lang="vi-VN" sz="2800" dirty="0">
                <a:solidFill>
                  <a:srgbClr val="333333"/>
                </a:solidFill>
                <a:effectLst/>
                <a:latin typeface="Times New Roman" panose="02020603050405020304" pitchFamily="18" charset="0"/>
                <a:ea typeface="Arial" panose="020B0604020202020204" pitchFamily="34" charset="0"/>
              </a:rPr>
              <a:t>Update</a:t>
            </a:r>
            <a:endParaRPr lang="en-US" sz="2800" dirty="0">
              <a:solidFill>
                <a:srgbClr val="333333"/>
              </a:solidFill>
              <a:effectLst/>
              <a:latin typeface="Times New Roman" panose="02020603050405020304" pitchFamily="18" charset="0"/>
              <a:ea typeface="Arial" panose="020B0604020202020204" pitchFamily="34" charset="0"/>
            </a:endParaRPr>
          </a:p>
          <a:p>
            <a:r>
              <a:rPr lang="vi-VN" sz="2800" dirty="0">
                <a:solidFill>
                  <a:srgbClr val="333333"/>
                </a:solidFill>
                <a:effectLst/>
                <a:latin typeface="Times New Roman" panose="02020603050405020304" pitchFamily="18" charset="0"/>
                <a:ea typeface="Arial" panose="020B0604020202020204" pitchFamily="34" charset="0"/>
              </a:rPr>
              <a:t>Merge</a:t>
            </a:r>
            <a:endParaRPr lang="en-US" sz="2800" dirty="0">
              <a:solidFill>
                <a:srgbClr val="333333"/>
              </a:solidFill>
              <a:latin typeface="Times New Roman" panose="02020603050405020304" pitchFamily="18" charset="0"/>
              <a:ea typeface="Arial" panose="020B0604020202020204" pitchFamily="34" charset="0"/>
            </a:endParaRPr>
          </a:p>
          <a:p>
            <a:r>
              <a:rPr lang="vi-VN" sz="2800" dirty="0">
                <a:solidFill>
                  <a:srgbClr val="333333"/>
                </a:solidFill>
                <a:effectLst/>
                <a:latin typeface="Times New Roman" panose="02020603050405020304" pitchFamily="18" charset="0"/>
                <a:ea typeface="Arial" panose="020B0604020202020204" pitchFamily="34" charset="0"/>
              </a:rPr>
              <a:t>Revert</a:t>
            </a:r>
            <a:endParaRPr lang="en-US" sz="2800" dirty="0">
              <a:solidFill>
                <a:srgbClr val="333333"/>
              </a:solidFill>
              <a:effectLst/>
              <a:latin typeface="Times New Roman" panose="02020603050405020304" pitchFamily="18" charset="0"/>
              <a:ea typeface="Arial" panose="020B0604020202020204" pitchFamily="34" charset="0"/>
            </a:endParaRPr>
          </a:p>
          <a:p>
            <a:endParaRPr lang="en-US" sz="2800" dirty="0"/>
          </a:p>
        </p:txBody>
      </p:sp>
    </p:spTree>
    <p:extLst>
      <p:ext uri="{BB962C8B-B14F-4D97-AF65-F5344CB8AC3E}">
        <p14:creationId xmlns:p14="http://schemas.microsoft.com/office/powerpoint/2010/main" val="1946315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
                                          <p:stCondLst>
                                            <p:cond delay="0"/>
                                          </p:stCondLst>
                                        </p:cTn>
                                        <p:tgtEl>
                                          <p:spTgt spid="3">
                                            <p:txEl>
                                              <p:pRg st="0" end="0"/>
                                            </p:txEl>
                                          </p:spTgt>
                                        </p:tgtEl>
                                      </p:cBhvr>
                                    </p:animEffect>
                                    <p:anim calcmode="lin" valueType="num">
                                      <p:cBhvr>
                                        <p:cTn id="8"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xEl>
                                              <p:pRg st="0" end="0"/>
                                            </p:txEl>
                                          </p:spTgt>
                                        </p:tgtEl>
                                      </p:cBhvr>
                                      <p:to x="100000" y="60000"/>
                                    </p:animScale>
                                    <p:animScale>
                                      <p:cBhvr>
                                        <p:cTn id="14" dur="83" decel="50000">
                                          <p:stCondLst>
                                            <p:cond delay="338"/>
                                          </p:stCondLst>
                                        </p:cTn>
                                        <p:tgtEl>
                                          <p:spTgt spid="3">
                                            <p:txEl>
                                              <p:pRg st="0" end="0"/>
                                            </p:txEl>
                                          </p:spTgt>
                                        </p:tgtEl>
                                      </p:cBhvr>
                                      <p:to x="100000" y="100000"/>
                                    </p:animScale>
                                    <p:animScale>
                                      <p:cBhvr>
                                        <p:cTn id="15" dur="13">
                                          <p:stCondLst>
                                            <p:cond delay="656"/>
                                          </p:stCondLst>
                                        </p:cTn>
                                        <p:tgtEl>
                                          <p:spTgt spid="3">
                                            <p:txEl>
                                              <p:pRg st="0" end="0"/>
                                            </p:txEl>
                                          </p:spTgt>
                                        </p:tgtEl>
                                      </p:cBhvr>
                                      <p:to x="100000" y="80000"/>
                                    </p:animScale>
                                    <p:animScale>
                                      <p:cBhvr>
                                        <p:cTn id="16" dur="83" decel="50000">
                                          <p:stCondLst>
                                            <p:cond delay="669"/>
                                          </p:stCondLst>
                                        </p:cTn>
                                        <p:tgtEl>
                                          <p:spTgt spid="3">
                                            <p:txEl>
                                              <p:pRg st="0" end="0"/>
                                            </p:txEl>
                                          </p:spTgt>
                                        </p:tgtEl>
                                      </p:cBhvr>
                                      <p:to x="100000" y="100000"/>
                                    </p:animScale>
                                    <p:animScale>
                                      <p:cBhvr>
                                        <p:cTn id="17" dur="13">
                                          <p:stCondLst>
                                            <p:cond delay="821"/>
                                          </p:stCondLst>
                                        </p:cTn>
                                        <p:tgtEl>
                                          <p:spTgt spid="3">
                                            <p:txEl>
                                              <p:pRg st="0" end="0"/>
                                            </p:txEl>
                                          </p:spTgt>
                                        </p:tgtEl>
                                      </p:cBhvr>
                                      <p:to x="100000" y="90000"/>
                                    </p:animScale>
                                    <p:animScale>
                                      <p:cBhvr>
                                        <p:cTn id="18" dur="83" decel="50000">
                                          <p:stCondLst>
                                            <p:cond delay="834"/>
                                          </p:stCondLst>
                                        </p:cTn>
                                        <p:tgtEl>
                                          <p:spTgt spid="3">
                                            <p:txEl>
                                              <p:pRg st="0" end="0"/>
                                            </p:txEl>
                                          </p:spTgt>
                                        </p:tgtEl>
                                      </p:cBhvr>
                                      <p:to x="100000" y="100000"/>
                                    </p:animScale>
                                    <p:animScale>
                                      <p:cBhvr>
                                        <p:cTn id="19" dur="13">
                                          <p:stCondLst>
                                            <p:cond delay="904"/>
                                          </p:stCondLst>
                                        </p:cTn>
                                        <p:tgtEl>
                                          <p:spTgt spid="3">
                                            <p:txEl>
                                              <p:pRg st="0" end="0"/>
                                            </p:txEl>
                                          </p:spTgt>
                                        </p:tgtEl>
                                      </p:cBhvr>
                                      <p:to x="100000" y="95000"/>
                                    </p:animScale>
                                    <p:animScale>
                                      <p:cBhvr>
                                        <p:cTn id="20" dur="83" decel="50000">
                                          <p:stCondLst>
                                            <p:cond delay="917"/>
                                          </p:stCondLst>
                                        </p:cTn>
                                        <p:tgtEl>
                                          <p:spTgt spid="3">
                                            <p:txEl>
                                              <p:pRg st="0" end="0"/>
                                            </p:txEl>
                                          </p:spTgt>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290">
                                          <p:stCondLst>
                                            <p:cond delay="0"/>
                                          </p:stCondLst>
                                        </p:cTn>
                                        <p:tgtEl>
                                          <p:spTgt spid="3">
                                            <p:txEl>
                                              <p:pRg st="1" end="1"/>
                                            </p:txEl>
                                          </p:spTgt>
                                        </p:tgtEl>
                                      </p:cBhvr>
                                    </p:animEffect>
                                    <p:anim calcmode="lin" valueType="num">
                                      <p:cBhvr>
                                        <p:cTn id="25"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13">
                                          <p:stCondLst>
                                            <p:cond delay="325"/>
                                          </p:stCondLst>
                                        </p:cTn>
                                        <p:tgtEl>
                                          <p:spTgt spid="3">
                                            <p:txEl>
                                              <p:pRg st="1" end="1"/>
                                            </p:txEl>
                                          </p:spTgt>
                                        </p:tgtEl>
                                      </p:cBhvr>
                                      <p:to x="100000" y="60000"/>
                                    </p:animScale>
                                    <p:animScale>
                                      <p:cBhvr>
                                        <p:cTn id="31" dur="83" decel="50000">
                                          <p:stCondLst>
                                            <p:cond delay="338"/>
                                          </p:stCondLst>
                                        </p:cTn>
                                        <p:tgtEl>
                                          <p:spTgt spid="3">
                                            <p:txEl>
                                              <p:pRg st="1" end="1"/>
                                            </p:txEl>
                                          </p:spTgt>
                                        </p:tgtEl>
                                      </p:cBhvr>
                                      <p:to x="100000" y="100000"/>
                                    </p:animScale>
                                    <p:animScale>
                                      <p:cBhvr>
                                        <p:cTn id="32" dur="13">
                                          <p:stCondLst>
                                            <p:cond delay="656"/>
                                          </p:stCondLst>
                                        </p:cTn>
                                        <p:tgtEl>
                                          <p:spTgt spid="3">
                                            <p:txEl>
                                              <p:pRg st="1" end="1"/>
                                            </p:txEl>
                                          </p:spTgt>
                                        </p:tgtEl>
                                      </p:cBhvr>
                                      <p:to x="100000" y="80000"/>
                                    </p:animScale>
                                    <p:animScale>
                                      <p:cBhvr>
                                        <p:cTn id="33" dur="83" decel="50000">
                                          <p:stCondLst>
                                            <p:cond delay="669"/>
                                          </p:stCondLst>
                                        </p:cTn>
                                        <p:tgtEl>
                                          <p:spTgt spid="3">
                                            <p:txEl>
                                              <p:pRg st="1" end="1"/>
                                            </p:txEl>
                                          </p:spTgt>
                                        </p:tgtEl>
                                      </p:cBhvr>
                                      <p:to x="100000" y="100000"/>
                                    </p:animScale>
                                    <p:animScale>
                                      <p:cBhvr>
                                        <p:cTn id="34" dur="13">
                                          <p:stCondLst>
                                            <p:cond delay="821"/>
                                          </p:stCondLst>
                                        </p:cTn>
                                        <p:tgtEl>
                                          <p:spTgt spid="3">
                                            <p:txEl>
                                              <p:pRg st="1" end="1"/>
                                            </p:txEl>
                                          </p:spTgt>
                                        </p:tgtEl>
                                      </p:cBhvr>
                                      <p:to x="100000" y="90000"/>
                                    </p:animScale>
                                    <p:animScale>
                                      <p:cBhvr>
                                        <p:cTn id="35" dur="83" decel="50000">
                                          <p:stCondLst>
                                            <p:cond delay="834"/>
                                          </p:stCondLst>
                                        </p:cTn>
                                        <p:tgtEl>
                                          <p:spTgt spid="3">
                                            <p:txEl>
                                              <p:pRg st="1" end="1"/>
                                            </p:txEl>
                                          </p:spTgt>
                                        </p:tgtEl>
                                      </p:cBhvr>
                                      <p:to x="100000" y="100000"/>
                                    </p:animScale>
                                    <p:animScale>
                                      <p:cBhvr>
                                        <p:cTn id="36" dur="13">
                                          <p:stCondLst>
                                            <p:cond delay="904"/>
                                          </p:stCondLst>
                                        </p:cTn>
                                        <p:tgtEl>
                                          <p:spTgt spid="3">
                                            <p:txEl>
                                              <p:pRg st="1" end="1"/>
                                            </p:txEl>
                                          </p:spTgt>
                                        </p:tgtEl>
                                      </p:cBhvr>
                                      <p:to x="100000" y="95000"/>
                                    </p:animScale>
                                    <p:animScale>
                                      <p:cBhvr>
                                        <p:cTn id="37" dur="83" decel="50000">
                                          <p:stCondLst>
                                            <p:cond delay="917"/>
                                          </p:stCondLst>
                                        </p:cTn>
                                        <p:tgtEl>
                                          <p:spTgt spid="3">
                                            <p:txEl>
                                              <p:pRg st="1" end="1"/>
                                            </p:txEl>
                                          </p:spTgt>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290">
                                          <p:stCondLst>
                                            <p:cond delay="0"/>
                                          </p:stCondLst>
                                        </p:cTn>
                                        <p:tgtEl>
                                          <p:spTgt spid="3">
                                            <p:txEl>
                                              <p:pRg st="2" end="2"/>
                                            </p:txEl>
                                          </p:spTgt>
                                        </p:tgtEl>
                                      </p:cBhvr>
                                    </p:animEffect>
                                    <p:anim calcmode="lin" valueType="num">
                                      <p:cBhvr>
                                        <p:cTn id="42"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13">
                                          <p:stCondLst>
                                            <p:cond delay="325"/>
                                          </p:stCondLst>
                                        </p:cTn>
                                        <p:tgtEl>
                                          <p:spTgt spid="3">
                                            <p:txEl>
                                              <p:pRg st="2" end="2"/>
                                            </p:txEl>
                                          </p:spTgt>
                                        </p:tgtEl>
                                      </p:cBhvr>
                                      <p:to x="100000" y="60000"/>
                                    </p:animScale>
                                    <p:animScale>
                                      <p:cBhvr>
                                        <p:cTn id="48" dur="83" decel="50000">
                                          <p:stCondLst>
                                            <p:cond delay="338"/>
                                          </p:stCondLst>
                                        </p:cTn>
                                        <p:tgtEl>
                                          <p:spTgt spid="3">
                                            <p:txEl>
                                              <p:pRg st="2" end="2"/>
                                            </p:txEl>
                                          </p:spTgt>
                                        </p:tgtEl>
                                      </p:cBhvr>
                                      <p:to x="100000" y="100000"/>
                                    </p:animScale>
                                    <p:animScale>
                                      <p:cBhvr>
                                        <p:cTn id="49" dur="13">
                                          <p:stCondLst>
                                            <p:cond delay="656"/>
                                          </p:stCondLst>
                                        </p:cTn>
                                        <p:tgtEl>
                                          <p:spTgt spid="3">
                                            <p:txEl>
                                              <p:pRg st="2" end="2"/>
                                            </p:txEl>
                                          </p:spTgt>
                                        </p:tgtEl>
                                      </p:cBhvr>
                                      <p:to x="100000" y="80000"/>
                                    </p:animScale>
                                    <p:animScale>
                                      <p:cBhvr>
                                        <p:cTn id="50" dur="83" decel="50000">
                                          <p:stCondLst>
                                            <p:cond delay="669"/>
                                          </p:stCondLst>
                                        </p:cTn>
                                        <p:tgtEl>
                                          <p:spTgt spid="3">
                                            <p:txEl>
                                              <p:pRg st="2" end="2"/>
                                            </p:txEl>
                                          </p:spTgt>
                                        </p:tgtEl>
                                      </p:cBhvr>
                                      <p:to x="100000" y="100000"/>
                                    </p:animScale>
                                    <p:animScale>
                                      <p:cBhvr>
                                        <p:cTn id="51" dur="13">
                                          <p:stCondLst>
                                            <p:cond delay="821"/>
                                          </p:stCondLst>
                                        </p:cTn>
                                        <p:tgtEl>
                                          <p:spTgt spid="3">
                                            <p:txEl>
                                              <p:pRg st="2" end="2"/>
                                            </p:txEl>
                                          </p:spTgt>
                                        </p:tgtEl>
                                      </p:cBhvr>
                                      <p:to x="100000" y="90000"/>
                                    </p:animScale>
                                    <p:animScale>
                                      <p:cBhvr>
                                        <p:cTn id="52" dur="83" decel="50000">
                                          <p:stCondLst>
                                            <p:cond delay="834"/>
                                          </p:stCondLst>
                                        </p:cTn>
                                        <p:tgtEl>
                                          <p:spTgt spid="3">
                                            <p:txEl>
                                              <p:pRg st="2" end="2"/>
                                            </p:txEl>
                                          </p:spTgt>
                                        </p:tgtEl>
                                      </p:cBhvr>
                                      <p:to x="100000" y="100000"/>
                                    </p:animScale>
                                    <p:animScale>
                                      <p:cBhvr>
                                        <p:cTn id="53" dur="13">
                                          <p:stCondLst>
                                            <p:cond delay="904"/>
                                          </p:stCondLst>
                                        </p:cTn>
                                        <p:tgtEl>
                                          <p:spTgt spid="3">
                                            <p:txEl>
                                              <p:pRg st="2" end="2"/>
                                            </p:txEl>
                                          </p:spTgt>
                                        </p:tgtEl>
                                      </p:cBhvr>
                                      <p:to x="100000" y="95000"/>
                                    </p:animScale>
                                    <p:animScale>
                                      <p:cBhvr>
                                        <p:cTn id="54" dur="83" decel="50000">
                                          <p:stCondLst>
                                            <p:cond delay="917"/>
                                          </p:stCondLst>
                                        </p:cTn>
                                        <p:tgtEl>
                                          <p:spTgt spid="3">
                                            <p:txEl>
                                              <p:pRg st="2" end="2"/>
                                            </p:txEl>
                                          </p:spTgt>
                                        </p:tgtEl>
                                      </p:cBhvr>
                                      <p:to x="100000" y="100000"/>
                                    </p:animScale>
                                  </p:childTnLst>
                                </p:cTn>
                              </p:par>
                            </p:childTnLst>
                          </p:cTn>
                        </p:par>
                        <p:par>
                          <p:cTn id="55" fill="hold">
                            <p:stCondLst>
                              <p:cond delay="3000"/>
                            </p:stCondLst>
                            <p:childTnLst>
                              <p:par>
                                <p:cTn id="56" presetID="26" presetClass="entr" presetSubtype="0" fill="hold" grpId="0" nodeType="after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290">
                                          <p:stCondLst>
                                            <p:cond delay="0"/>
                                          </p:stCondLst>
                                        </p:cTn>
                                        <p:tgtEl>
                                          <p:spTgt spid="3">
                                            <p:txEl>
                                              <p:pRg st="3" end="3"/>
                                            </p:txEl>
                                          </p:spTgt>
                                        </p:tgtEl>
                                      </p:cBhvr>
                                    </p:animEffect>
                                    <p:anim calcmode="lin" valueType="num">
                                      <p:cBhvr>
                                        <p:cTn id="59" dur="911"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3">
                                            <p:txEl>
                                              <p:pRg st="3" end="3"/>
                                            </p:txEl>
                                          </p:spTgt>
                                        </p:tgtEl>
                                        <p:attrNameLst>
                                          <p:attrName>ppt_y</p:attrName>
                                        </p:attrNameLst>
                                      </p:cBhvr>
                                      <p:tavLst>
                                        <p:tav tm="0" fmla="#ppt_y-sin(pi*$)/81">
                                          <p:val>
                                            <p:fltVal val="0"/>
                                          </p:val>
                                        </p:tav>
                                        <p:tav tm="100000">
                                          <p:val>
                                            <p:fltVal val="1"/>
                                          </p:val>
                                        </p:tav>
                                      </p:tavLst>
                                    </p:anim>
                                    <p:animScale>
                                      <p:cBhvr>
                                        <p:cTn id="64" dur="13">
                                          <p:stCondLst>
                                            <p:cond delay="325"/>
                                          </p:stCondLst>
                                        </p:cTn>
                                        <p:tgtEl>
                                          <p:spTgt spid="3">
                                            <p:txEl>
                                              <p:pRg st="3" end="3"/>
                                            </p:txEl>
                                          </p:spTgt>
                                        </p:tgtEl>
                                      </p:cBhvr>
                                      <p:to x="100000" y="60000"/>
                                    </p:animScale>
                                    <p:animScale>
                                      <p:cBhvr>
                                        <p:cTn id="65" dur="83" decel="50000">
                                          <p:stCondLst>
                                            <p:cond delay="338"/>
                                          </p:stCondLst>
                                        </p:cTn>
                                        <p:tgtEl>
                                          <p:spTgt spid="3">
                                            <p:txEl>
                                              <p:pRg st="3" end="3"/>
                                            </p:txEl>
                                          </p:spTgt>
                                        </p:tgtEl>
                                      </p:cBhvr>
                                      <p:to x="100000" y="100000"/>
                                    </p:animScale>
                                    <p:animScale>
                                      <p:cBhvr>
                                        <p:cTn id="66" dur="13">
                                          <p:stCondLst>
                                            <p:cond delay="656"/>
                                          </p:stCondLst>
                                        </p:cTn>
                                        <p:tgtEl>
                                          <p:spTgt spid="3">
                                            <p:txEl>
                                              <p:pRg st="3" end="3"/>
                                            </p:txEl>
                                          </p:spTgt>
                                        </p:tgtEl>
                                      </p:cBhvr>
                                      <p:to x="100000" y="80000"/>
                                    </p:animScale>
                                    <p:animScale>
                                      <p:cBhvr>
                                        <p:cTn id="67" dur="83" decel="50000">
                                          <p:stCondLst>
                                            <p:cond delay="669"/>
                                          </p:stCondLst>
                                        </p:cTn>
                                        <p:tgtEl>
                                          <p:spTgt spid="3">
                                            <p:txEl>
                                              <p:pRg st="3" end="3"/>
                                            </p:txEl>
                                          </p:spTgt>
                                        </p:tgtEl>
                                      </p:cBhvr>
                                      <p:to x="100000" y="100000"/>
                                    </p:animScale>
                                    <p:animScale>
                                      <p:cBhvr>
                                        <p:cTn id="68" dur="13">
                                          <p:stCondLst>
                                            <p:cond delay="821"/>
                                          </p:stCondLst>
                                        </p:cTn>
                                        <p:tgtEl>
                                          <p:spTgt spid="3">
                                            <p:txEl>
                                              <p:pRg st="3" end="3"/>
                                            </p:txEl>
                                          </p:spTgt>
                                        </p:tgtEl>
                                      </p:cBhvr>
                                      <p:to x="100000" y="90000"/>
                                    </p:animScale>
                                    <p:animScale>
                                      <p:cBhvr>
                                        <p:cTn id="69" dur="83" decel="50000">
                                          <p:stCondLst>
                                            <p:cond delay="834"/>
                                          </p:stCondLst>
                                        </p:cTn>
                                        <p:tgtEl>
                                          <p:spTgt spid="3">
                                            <p:txEl>
                                              <p:pRg st="3" end="3"/>
                                            </p:txEl>
                                          </p:spTgt>
                                        </p:tgtEl>
                                      </p:cBhvr>
                                      <p:to x="100000" y="100000"/>
                                    </p:animScale>
                                    <p:animScale>
                                      <p:cBhvr>
                                        <p:cTn id="70" dur="13">
                                          <p:stCondLst>
                                            <p:cond delay="904"/>
                                          </p:stCondLst>
                                        </p:cTn>
                                        <p:tgtEl>
                                          <p:spTgt spid="3">
                                            <p:txEl>
                                              <p:pRg st="3" end="3"/>
                                            </p:txEl>
                                          </p:spTgt>
                                        </p:tgtEl>
                                      </p:cBhvr>
                                      <p:to x="100000" y="95000"/>
                                    </p:animScale>
                                    <p:animScale>
                                      <p:cBhvr>
                                        <p:cTn id="71" dur="83" decel="50000">
                                          <p:stCondLst>
                                            <p:cond delay="917"/>
                                          </p:stCondLst>
                                        </p:cTn>
                                        <p:tgtEl>
                                          <p:spTgt spid="3">
                                            <p:txEl>
                                              <p:pRg st="3" end="3"/>
                                            </p:txEl>
                                          </p:spTgt>
                                        </p:tgtEl>
                                      </p:cBhvr>
                                      <p:to x="100000" y="100000"/>
                                    </p:animScale>
                                  </p:childTnLst>
                                </p:cTn>
                              </p:par>
                            </p:childTnLst>
                          </p:cTn>
                        </p:par>
                        <p:par>
                          <p:cTn id="72" fill="hold">
                            <p:stCondLst>
                              <p:cond delay="4000"/>
                            </p:stCondLst>
                            <p:childTnLst>
                              <p:par>
                                <p:cTn id="73" presetID="26" presetClass="entr" presetSubtype="0" fill="hold" grpId="0" nodeType="after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290">
                                          <p:stCondLst>
                                            <p:cond delay="0"/>
                                          </p:stCondLst>
                                        </p:cTn>
                                        <p:tgtEl>
                                          <p:spTgt spid="3">
                                            <p:txEl>
                                              <p:pRg st="4" end="4"/>
                                            </p:txEl>
                                          </p:spTgt>
                                        </p:tgtEl>
                                      </p:cBhvr>
                                    </p:animEffect>
                                    <p:anim calcmode="lin" valueType="num">
                                      <p:cBhvr>
                                        <p:cTn id="76" dur="911"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332"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332" tmFilter="0, 0; 0.125,0.2665; 0.25,0.4; 0.375,0.465; 0.5,0.5;  0.625,0.535; 0.75,0.6; 0.875,0.7335; 1,1">
                                          <p:stCondLst>
                                            <p:cond delay="332"/>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166" tmFilter="0, 0; 0.125,0.2665; 0.25,0.4; 0.375,0.465; 0.5,0.5;  0.625,0.535; 0.75,0.6; 0.875,0.7335; 1,1">
                                          <p:stCondLst>
                                            <p:cond delay="662"/>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82" tmFilter="0, 0; 0.125,0.2665; 0.25,0.4; 0.375,0.465; 0.5,0.5;  0.625,0.535; 0.75,0.6; 0.875,0.7335; 1,1">
                                          <p:stCondLst>
                                            <p:cond delay="828"/>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13">
                                          <p:stCondLst>
                                            <p:cond delay="325"/>
                                          </p:stCondLst>
                                        </p:cTn>
                                        <p:tgtEl>
                                          <p:spTgt spid="3">
                                            <p:txEl>
                                              <p:pRg st="4" end="4"/>
                                            </p:txEl>
                                          </p:spTgt>
                                        </p:tgtEl>
                                      </p:cBhvr>
                                      <p:to x="100000" y="60000"/>
                                    </p:animScale>
                                    <p:animScale>
                                      <p:cBhvr>
                                        <p:cTn id="82" dur="83" decel="50000">
                                          <p:stCondLst>
                                            <p:cond delay="338"/>
                                          </p:stCondLst>
                                        </p:cTn>
                                        <p:tgtEl>
                                          <p:spTgt spid="3">
                                            <p:txEl>
                                              <p:pRg st="4" end="4"/>
                                            </p:txEl>
                                          </p:spTgt>
                                        </p:tgtEl>
                                      </p:cBhvr>
                                      <p:to x="100000" y="100000"/>
                                    </p:animScale>
                                    <p:animScale>
                                      <p:cBhvr>
                                        <p:cTn id="83" dur="13">
                                          <p:stCondLst>
                                            <p:cond delay="656"/>
                                          </p:stCondLst>
                                        </p:cTn>
                                        <p:tgtEl>
                                          <p:spTgt spid="3">
                                            <p:txEl>
                                              <p:pRg st="4" end="4"/>
                                            </p:txEl>
                                          </p:spTgt>
                                        </p:tgtEl>
                                      </p:cBhvr>
                                      <p:to x="100000" y="80000"/>
                                    </p:animScale>
                                    <p:animScale>
                                      <p:cBhvr>
                                        <p:cTn id="84" dur="83" decel="50000">
                                          <p:stCondLst>
                                            <p:cond delay="669"/>
                                          </p:stCondLst>
                                        </p:cTn>
                                        <p:tgtEl>
                                          <p:spTgt spid="3">
                                            <p:txEl>
                                              <p:pRg st="4" end="4"/>
                                            </p:txEl>
                                          </p:spTgt>
                                        </p:tgtEl>
                                      </p:cBhvr>
                                      <p:to x="100000" y="100000"/>
                                    </p:animScale>
                                    <p:animScale>
                                      <p:cBhvr>
                                        <p:cTn id="85" dur="13">
                                          <p:stCondLst>
                                            <p:cond delay="821"/>
                                          </p:stCondLst>
                                        </p:cTn>
                                        <p:tgtEl>
                                          <p:spTgt spid="3">
                                            <p:txEl>
                                              <p:pRg st="4" end="4"/>
                                            </p:txEl>
                                          </p:spTgt>
                                        </p:tgtEl>
                                      </p:cBhvr>
                                      <p:to x="100000" y="90000"/>
                                    </p:animScale>
                                    <p:animScale>
                                      <p:cBhvr>
                                        <p:cTn id="86" dur="83" decel="50000">
                                          <p:stCondLst>
                                            <p:cond delay="834"/>
                                          </p:stCondLst>
                                        </p:cTn>
                                        <p:tgtEl>
                                          <p:spTgt spid="3">
                                            <p:txEl>
                                              <p:pRg st="4" end="4"/>
                                            </p:txEl>
                                          </p:spTgt>
                                        </p:tgtEl>
                                      </p:cBhvr>
                                      <p:to x="100000" y="100000"/>
                                    </p:animScale>
                                    <p:animScale>
                                      <p:cBhvr>
                                        <p:cTn id="87" dur="13">
                                          <p:stCondLst>
                                            <p:cond delay="904"/>
                                          </p:stCondLst>
                                        </p:cTn>
                                        <p:tgtEl>
                                          <p:spTgt spid="3">
                                            <p:txEl>
                                              <p:pRg st="4" end="4"/>
                                            </p:txEl>
                                          </p:spTgt>
                                        </p:tgtEl>
                                      </p:cBhvr>
                                      <p:to x="100000" y="95000"/>
                                    </p:animScale>
                                    <p:animScale>
                                      <p:cBhvr>
                                        <p:cTn id="88" dur="83" decel="50000">
                                          <p:stCondLst>
                                            <p:cond delay="917"/>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3BBF-4048-390B-0698-B6098828F27A}"/>
              </a:ext>
            </a:extLst>
          </p:cNvPr>
          <p:cNvSpPr>
            <a:spLocks noGrp="1"/>
          </p:cNvSpPr>
          <p:nvPr>
            <p:ph type="title"/>
          </p:nvPr>
        </p:nvSpPr>
        <p:spPr/>
        <p:txBody>
          <a:bodyPr>
            <a:normAutofit/>
          </a:bodyPr>
          <a:lstStyle/>
          <a:p>
            <a:pPr algn="ctr"/>
            <a:r>
              <a:rPr lang="en-US" sz="4400" b="1" dirty="0" err="1">
                <a:solidFill>
                  <a:srgbClr val="FF0000"/>
                </a:solidFill>
                <a:effectLst/>
                <a:latin typeface="Times New Roman" panose="02020603050405020304" pitchFamily="18" charset="0"/>
                <a:ea typeface=""/>
                <a:cs typeface="Times New Roman" panose="02020603050405020304" pitchFamily="18" charset="0"/>
              </a:rPr>
              <a:t>Tổng</a:t>
            </a:r>
            <a:r>
              <a:rPr lang="en-US" sz="4400" b="1" dirty="0">
                <a:solidFill>
                  <a:srgbClr val="FF0000"/>
                </a:solidFill>
                <a:effectLst/>
                <a:latin typeface="Times New Roman" panose="02020603050405020304" pitchFamily="18" charset="0"/>
                <a:ea typeface=""/>
                <a:cs typeface="Times New Roman" panose="02020603050405020304" pitchFamily="18" charset="0"/>
              </a:rPr>
              <a:t> </a:t>
            </a:r>
            <a:r>
              <a:rPr lang="en-US" sz="4400" b="1" dirty="0" err="1">
                <a:solidFill>
                  <a:srgbClr val="FF0000"/>
                </a:solidFill>
                <a:effectLst/>
                <a:latin typeface="Times New Roman" panose="02020603050405020304" pitchFamily="18" charset="0"/>
                <a:ea typeface=""/>
                <a:cs typeface="Times New Roman" panose="02020603050405020304" pitchFamily="18" charset="0"/>
              </a:rPr>
              <a:t>kết</a:t>
            </a:r>
            <a:r>
              <a:rPr lang="en-US" sz="4400" b="1" dirty="0">
                <a:solidFill>
                  <a:srgbClr val="FF0000"/>
                </a:solidFill>
                <a:effectLst/>
                <a:latin typeface="Times New Roman" panose="02020603050405020304" pitchFamily="18" charset="0"/>
                <a:ea typeface=""/>
                <a:cs typeface="Times New Roman" panose="02020603050405020304" pitchFamily="18" charset="0"/>
              </a:rPr>
              <a:t>:</a:t>
            </a:r>
            <a:endParaRPr lang="en-US"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9835CC-A314-422B-00C5-954FD5361FE8}"/>
              </a:ext>
            </a:extLst>
          </p:cNvPr>
          <p:cNvSpPr>
            <a:spLocks noGrp="1"/>
          </p:cNvSpPr>
          <p:nvPr>
            <p:ph idx="1"/>
          </p:nvPr>
        </p:nvSpPr>
        <p:spPr>
          <a:xfrm>
            <a:off x="677333" y="1673679"/>
            <a:ext cx="9136137" cy="4367683"/>
          </a:xfrm>
        </p:spPr>
        <p:txBody>
          <a:bodyPr>
            <a:normAutofit fontScale="92500"/>
          </a:bodyPr>
          <a:lstStyle/>
          <a:p>
            <a:pPr>
              <a:spcAft>
                <a:spcPts val="600"/>
              </a:spcAft>
            </a:pPr>
            <a:r>
              <a:rPr lang="en-US" sz="2400" dirty="0">
                <a:solidFill>
                  <a:srgbClr val="333333"/>
                </a:solidFill>
                <a:effectLst/>
                <a:latin typeface="Times New Roman" panose="02020603050405020304" pitchFamily="18" charset="0"/>
                <a:ea typeface="Arial" panose="020B0604020202020204" pitchFamily="34" charset="0"/>
              </a:rPr>
              <a:t>Subversion </a:t>
            </a:r>
            <a:r>
              <a:rPr lang="en-US" sz="2400" dirty="0" err="1">
                <a:solidFill>
                  <a:srgbClr val="333333"/>
                </a:solidFill>
                <a:effectLst/>
                <a:latin typeface="Times New Roman" panose="02020603050405020304" pitchFamily="18" charset="0"/>
                <a:ea typeface="Arial" panose="020B0604020202020204" pitchFamily="34" charset="0"/>
              </a:rPr>
              <a:t>là</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hệ</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thống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quản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lý</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phiên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bản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được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sử</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dụng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phổ</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biến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hiện</a:t>
            </a:r>
            <a:r>
              <a:rPr lang="en-US" sz="2400" dirty="0">
                <a:solidFill>
                  <a:srgbClr val="333333"/>
                </a:solidFill>
                <a:effectLst/>
                <a:latin typeface="Times New Roman" panose="02020603050405020304" pitchFamily="18" charset="0"/>
                <a:ea typeface="Arial" panose="020B0604020202020204" pitchFamily="34" charset="0"/>
              </a:rPr>
              <a:t> nay.</a:t>
            </a: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err="1">
                <a:solidFill>
                  <a:srgbClr val="333333"/>
                </a:solidFill>
                <a:effectLst/>
                <a:latin typeface="Times New Roman" panose="02020603050405020304" pitchFamily="18" charset="0"/>
                <a:ea typeface="Arial" panose="020B0604020202020204" pitchFamily="34" charset="0"/>
              </a:rPr>
              <a:t>Những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lợi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ích</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mà</a:t>
            </a:r>
            <a:r>
              <a:rPr lang="en-US" sz="2400" dirty="0">
                <a:solidFill>
                  <a:srgbClr val="333333"/>
                </a:solidFill>
                <a:effectLst/>
                <a:latin typeface="Times New Roman" panose="02020603050405020304" pitchFamily="18" charset="0"/>
                <a:ea typeface="Arial" panose="020B0604020202020204" pitchFamily="34" charset="0"/>
              </a:rPr>
              <a:t> Subversion mang </a:t>
            </a:r>
            <a:r>
              <a:rPr lang="en-US" sz="2400" dirty="0" err="1">
                <a:solidFill>
                  <a:srgbClr val="333333"/>
                </a:solidFill>
                <a:effectLst/>
                <a:latin typeface="Times New Roman" panose="02020603050405020304" pitchFamily="18" charset="0"/>
                <a:ea typeface="Arial" panose="020B0604020202020204" pitchFamily="34" charset="0"/>
              </a:rPr>
              <a:t>lại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là</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rất</a:t>
            </a:r>
            <a:r>
              <a:rPr lang="en-US" sz="2400" dirty="0">
                <a:solidFill>
                  <a:srgbClr val="333333"/>
                </a:solidFill>
                <a:effectLst/>
                <a:latin typeface="Times New Roman" panose="02020603050405020304" pitchFamily="18" charset="0"/>
                <a:ea typeface="Arial" panose="020B0604020202020204" pitchFamily="34" charset="0"/>
              </a:rPr>
              <a:t> to </a:t>
            </a:r>
            <a:r>
              <a:rPr lang="en-US" sz="2400" dirty="0" err="1">
                <a:solidFill>
                  <a:srgbClr val="333333"/>
                </a:solidFill>
                <a:effectLst/>
                <a:latin typeface="Times New Roman" panose="02020603050405020304" pitchFamily="18" charset="0"/>
                <a:ea typeface="Arial" panose="020B0604020202020204" pitchFamily="34" charset="0"/>
              </a:rPr>
              <a:t>lớn</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err="1">
                <a:solidFill>
                  <a:srgbClr val="333333"/>
                </a:solidFill>
                <a:effectLst/>
                <a:latin typeface="Times New Roman" panose="02020603050405020304" pitchFamily="18" charset="0"/>
                <a:ea typeface="Arial" panose="020B0604020202020204" pitchFamily="34" charset="0"/>
              </a:rPr>
              <a:t>Giúp</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thúc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đẩy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tiến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độ</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xây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dựng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và</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phát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triển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dự</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án</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err="1">
                <a:solidFill>
                  <a:srgbClr val="333333"/>
                </a:solidFill>
                <a:effectLst/>
                <a:latin typeface="Times New Roman" panose="02020603050405020304" pitchFamily="18" charset="0"/>
                <a:ea typeface="Arial" panose="020B0604020202020204" pitchFamily="34" charset="0"/>
              </a:rPr>
              <a:t>Phát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huy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khả</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năng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làm</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việc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theo</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nhóm</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err="1">
                <a:solidFill>
                  <a:srgbClr val="333333"/>
                </a:solidFill>
                <a:effectLst/>
                <a:latin typeface="Times New Roman" panose="02020603050405020304" pitchFamily="18" charset="0"/>
                <a:ea typeface="Arial" panose="020B0604020202020204" pitchFamily="34" charset="0"/>
              </a:rPr>
              <a:t>Kiểm</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soát</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được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sự</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thay</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đổi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của</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dự</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án</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err="1">
                <a:solidFill>
                  <a:srgbClr val="333333"/>
                </a:solidFill>
                <a:effectLst/>
                <a:latin typeface="Times New Roman" panose="02020603050405020304" pitchFamily="18" charset="0"/>
                <a:ea typeface="Arial" panose="020B0604020202020204" pitchFamily="34" charset="0"/>
              </a:rPr>
              <a:t>Dễ</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dàng</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sao</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lưu</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và</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phục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hồi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các</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phiên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bản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của</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dự</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án</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err="1">
                <a:solidFill>
                  <a:srgbClr val="333333"/>
                </a:solidFill>
                <a:effectLst/>
                <a:latin typeface="Times New Roman" panose="02020603050405020304" pitchFamily="18" charset="0"/>
                <a:ea typeface="Arial" panose="020B0604020202020204" pitchFamily="34" charset="0"/>
              </a:rPr>
              <a:t>Đảm</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bảo</a:t>
            </a:r>
            <a:r>
              <a:rPr lang="en-US" sz="2400" dirty="0">
                <a:solidFill>
                  <a:srgbClr val="333333"/>
                </a:solidFill>
                <a:effectLst/>
                <a:latin typeface="Times New Roman" panose="02020603050405020304" pitchFamily="18" charset="0"/>
                <a:ea typeface="Arial" panose="020B0604020202020204" pitchFamily="34" charset="0"/>
              </a:rPr>
              <a:t> an </a:t>
            </a:r>
            <a:r>
              <a:rPr lang="en-US" sz="2400" dirty="0" err="1">
                <a:solidFill>
                  <a:srgbClr val="333333"/>
                </a:solidFill>
                <a:effectLst/>
                <a:latin typeface="Times New Roman" panose="02020603050405020304" pitchFamily="18" charset="0"/>
                <a:ea typeface="Arial" panose="020B0604020202020204" pitchFamily="34" charset="0"/>
              </a:rPr>
              <a:t>toàn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thông</a:t>
            </a:r>
            <a:r>
              <a:rPr lang="en-US" sz="2400" dirty="0">
                <a:solidFill>
                  <a:srgbClr val="333333"/>
                </a:solidFill>
                <a:effectLst/>
                <a:latin typeface="Times New Roman" panose="02020603050405020304" pitchFamily="18" charset="0"/>
                <a:ea typeface="Arial" panose="020B0604020202020204" pitchFamily="34" charset="0"/>
              </a:rPr>
              <a:t> tin </a:t>
            </a:r>
            <a:r>
              <a:rPr lang="en-US" sz="2400" dirty="0" err="1">
                <a:solidFill>
                  <a:srgbClr val="333333"/>
                </a:solidFill>
                <a:effectLst/>
                <a:latin typeface="Times New Roman" panose="02020603050405020304" pitchFamily="18" charset="0"/>
                <a:ea typeface="Arial" panose="020B0604020202020204" pitchFamily="34" charset="0"/>
              </a:rPr>
              <a:t>dữ</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liệu</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err="1">
                <a:solidFill>
                  <a:srgbClr val="333333"/>
                </a:solidFill>
                <a:effectLst/>
                <a:latin typeface="Times New Roman" panose="02020603050405020304" pitchFamily="18" charset="0"/>
                <a:ea typeface="Arial" panose="020B0604020202020204" pitchFamily="34" charset="0"/>
              </a:rPr>
              <a:t>Miễn</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phí</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khi</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sử</a:t>
            </a:r>
            <a:r>
              <a:rPr lang="en-US" sz="2400" dirty="0">
                <a:solidFill>
                  <a:srgbClr val="333333"/>
                </a:solidFill>
                <a:effectLst/>
                <a:latin typeface="Times New Roman" panose="02020603050405020304" pitchFamily="18" charset="0"/>
                <a:ea typeface="Arial" panose="020B0604020202020204" pitchFamily="34" charset="0"/>
              </a:rPr>
              <a:t> </a:t>
            </a:r>
            <a:r>
              <a:rPr lang="en-US" sz="2400" dirty="0" err="1">
                <a:solidFill>
                  <a:srgbClr val="333333"/>
                </a:solidFill>
                <a:effectLst/>
                <a:latin typeface="Times New Roman" panose="02020603050405020304" pitchFamily="18" charset="0"/>
                <a:ea typeface="Arial" panose="020B0604020202020204" pitchFamily="34" charset="0"/>
              </a:rPr>
              <a:t>dụng</a:t>
            </a:r>
            <a:r>
              <a:rPr lang="en-US" sz="2400" dirty="0">
                <a:solidFill>
                  <a:srgbClr val="333333"/>
                </a:solidFill>
                <a:effectLst/>
                <a:latin typeface="Times New Roman" panose="02020603050405020304" pitchFamily="18" charset="0"/>
                <a:ea typeface="Arial" panose="020B0604020202020204" pitchFamily="34" charset="0"/>
              </a:rPr>
              <a:t>.</a:t>
            </a:r>
            <a:endParaRPr lang="en-US" sz="2400" dirty="0">
              <a:effectLst/>
              <a:latin typeface="Times New Roman" panose="02020603050405020304" pitchFamily="18" charset="0"/>
              <a:ea typeface="SimSun" panose="02010600030101010101" pitchFamily="2" charset="-122"/>
            </a:endParaRPr>
          </a:p>
          <a:p>
            <a:endParaRPr lang="en-US" sz="2400" dirty="0"/>
          </a:p>
        </p:txBody>
      </p:sp>
    </p:spTree>
    <p:extLst>
      <p:ext uri="{BB962C8B-B14F-4D97-AF65-F5344CB8AC3E}">
        <p14:creationId xmlns:p14="http://schemas.microsoft.com/office/powerpoint/2010/main" val="27608199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lgn="ctr">
              <a:spcBef>
                <a:spcPts val="0"/>
              </a:spcBef>
            </a:pPr>
            <a:r>
              <a:rPr lang="en"/>
              <a:t>Hướng dẫn cài đặt SVN</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lgn="ctr">
              <a:spcBef>
                <a:spcPts val="0"/>
              </a:spcBef>
            </a:pPr>
            <a:r>
              <a:rPr lang="en" sz="3200"/>
              <a:t>Nhóm 11: Phạm Tấn Thuận | bio.link/thuanpham2311</a:t>
            </a:r>
            <a:endParaRPr sz="320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TotalTime>
  <Words>939</Words>
  <Application>Microsoft Office PowerPoint</Application>
  <PresentationFormat>Widescreen</PresentationFormat>
  <Paragraphs>93</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CÀI ĐẶT VÀ SỬ DỤNG PHẦN MỀM QUẢN LÝ PHIÊN BẢN SVN</vt:lpstr>
      <vt:lpstr>SVN LÀ GÌ?</vt:lpstr>
      <vt:lpstr>SVN LÀM ĐƯỢC GÌ?</vt:lpstr>
      <vt:lpstr>SO SÁNH SVN VÀ CÁC TOOL KHÁC</vt:lpstr>
      <vt:lpstr>SO SÁNH SVN VÀ CÁC TOOL KHÁC</vt:lpstr>
      <vt:lpstr>MỘT SỐ KHÁI NIỆM CHÍNH TRONG SVN.</vt:lpstr>
      <vt:lpstr>MỘt SỐ ACTION QUAN TRỌNG TRONG SVN.</vt:lpstr>
      <vt:lpstr>Tổng kết:</vt:lpstr>
      <vt:lpstr>Hướng dẫn cài đặt SVN</vt:lpstr>
      <vt:lpstr>Cài đặt trên Linux, MacOS</vt:lpstr>
      <vt:lpstr>Package manager</vt:lpstr>
      <vt:lpstr>subversion</vt:lpstr>
      <vt:lpstr>dnf install subversion apt install subversion pacman -S subversion</vt:lpstr>
      <vt:lpstr>brew install subversion</vt:lpstr>
      <vt:lpstr>Demo</vt:lpstr>
      <vt:lpstr>Cài đặt trên Windows</vt:lpstr>
      <vt:lpstr>1. Package manager 2. GUI</vt:lpstr>
      <vt:lpstr>TortoiseSVN</vt:lpstr>
      <vt:lpstr>scoop install tortoisesvn — winget install --id TortoiseSVN.TortoiseSVN</vt:lpstr>
      <vt:lpstr>GUI: https://tortoisesvn.net/downloads.html</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CÀI ĐẶT VÀ SỬ DỤNG PHẦN MỀM QUẢN LÝ PHIÊN BẢN SVN</dc:title>
  <dc:creator>MinhdekhiSAO</dc:creator>
  <cp:lastModifiedBy>MinhdekhiSAO</cp:lastModifiedBy>
  <cp:revision>8</cp:revision>
  <dcterms:created xsi:type="dcterms:W3CDTF">2022-10-09T20:55:05Z</dcterms:created>
  <dcterms:modified xsi:type="dcterms:W3CDTF">2022-10-10T02:59:20Z</dcterms:modified>
</cp:coreProperties>
</file>