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B9BDB-93D6-2D47-9D2E-2FEA6AB388C3}" v="18" dt="2024-05-09T13:37:49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7"/>
    <p:restoredTop sz="94831"/>
  </p:normalViewPr>
  <p:slideViewPr>
    <p:cSldViewPr snapToGrid="0">
      <p:cViewPr>
        <p:scale>
          <a:sx n="199" d="100"/>
          <a:sy n="199" d="100"/>
        </p:scale>
        <p:origin x="1496" y="-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70EA8-0689-0749-B86B-E63FB7311C7C}" type="datetimeFigureOut">
              <a:t>5/9/24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D034A-E051-BF46-ADA4-673D364A9C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D034A-E051-BF46-ADA4-673D364A9C8B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3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9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May 9,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0166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07CE0ED-670A-44ED-9267-236A77A5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7055566-9B78-4577-BB88-C1E139BA1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" y="1"/>
            <a:ext cx="12192003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5">
                  <a:alpha val="83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9456B12-3135-4942-BC5C-B111CAEF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2"/>
            <a:ext cx="11733692" cy="6869065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48000"/>
                </a:schemeClr>
              </a:gs>
              <a:gs pos="99000">
                <a:schemeClr val="accent2">
                  <a:alpha val="57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4EA8068-5C49-4225-8B62-3E3C30BF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886" cy="688060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19000"/>
                </a:schemeClr>
              </a:gs>
              <a:gs pos="99000">
                <a:schemeClr val="accent2">
                  <a:alpha val="21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0EE5648-70CA-4800-81EE-40F5CD1A3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5039" y="-2895044"/>
            <a:ext cx="6400799" cy="12190885"/>
          </a:xfrm>
          <a:prstGeom prst="rect">
            <a:avLst/>
          </a:prstGeom>
          <a:gradFill>
            <a:gsLst>
              <a:gs pos="8000">
                <a:schemeClr val="accent5">
                  <a:alpha val="38000"/>
                </a:schemeClr>
              </a:gs>
              <a:gs pos="100000">
                <a:schemeClr val="accent6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BE35-37E9-D028-72C9-68138E0B5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8341" y="2224846"/>
            <a:ext cx="6498525" cy="3102528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Exam 2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8A604-88E0-9E22-C31F-116B5672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8337" y="1028699"/>
            <a:ext cx="6498525" cy="1079663"/>
          </a:xfrm>
        </p:spPr>
        <p:txBody>
          <a:bodyPr anchor="ctr">
            <a:norm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</a:rPr>
              <a:t>MentorShip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C865637-A524-441B-A1B6-6D38BF9B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708" y="1420764"/>
            <a:ext cx="6857999" cy="4038605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9000">
                <a:schemeClr val="accent4">
                  <a:lumMod val="60000"/>
                  <a:lumOff val="40000"/>
                  <a:alpha val="6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559A662-54F5-47C0-8F66-AEA2B861C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168948">
            <a:off x="1535724" y="1053996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3.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82F3-73AF-E1B0-38F1-28CECF1C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Female %</a:t>
            </a:r>
          </a:p>
          <a:p>
            <a:pPr marL="457200" lvl="1" indent="0">
              <a:buNone/>
            </a:pPr>
            <a:r>
              <a:rPr lang="en-GB" b="0" i="0">
                <a:effectLst/>
                <a:latin typeface="Courier New" panose="02070309020205020404" pitchFamily="49" charset="0"/>
              </a:rPr>
              <a:t>SELECT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COUNT</a:t>
            </a:r>
            <a:r>
              <a:rPr lang="en-GB" b="0" i="0">
                <a:effectLst/>
                <a:latin typeface="Courier New" panose="02070309020205020404" pitchFamily="49" charset="0"/>
              </a:rPr>
              <a:t>(e.employee_id)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total_employees_Female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FROM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employee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LEFT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JOIN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contract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ON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e.employee_id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c.employee_id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WHERE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 &lt;Date_Filter&gt; 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c.start_date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IF</a:t>
            </a:r>
            <a:r>
              <a:rPr lang="en-GB" b="0" i="0">
                <a:effectLst/>
                <a:latin typeface="Courier New" panose="02070309020205020404" pitchFamily="49" charset="0"/>
              </a:rPr>
              <a:t>(c.end_date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!=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NULL,c.end_date,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/>
              <a:t> </a:t>
            </a:r>
            <a:r>
              <a:rPr lang="en-GB" b="1">
                <a:latin typeface="Courier New" panose="02070309020205020404" pitchFamily="49" charset="0"/>
              </a:rPr>
              <a:t>AND</a:t>
            </a:r>
            <a:r>
              <a:rPr lang="en-GB"/>
              <a:t> </a:t>
            </a:r>
            <a:r>
              <a:rPr lang="en-GB">
                <a:latin typeface="Courier New" panose="02070309020205020404" pitchFamily="49" charset="0"/>
              </a:rPr>
              <a:t>e.Gender = 'Female'</a:t>
            </a: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29932" r="2540" b="55966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2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3.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82F3-73AF-E1B0-38F1-28CECF1C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Headcount by Gender</a:t>
            </a:r>
          </a:p>
          <a:p>
            <a:pPr marL="457200" lvl="1" indent="0">
              <a:buNone/>
            </a:pPr>
            <a:r>
              <a:rPr lang="en-GB" b="0" i="0">
                <a:effectLst/>
                <a:latin typeface="Courier New" panose="02070309020205020404" pitchFamily="49" charset="0"/>
              </a:rPr>
              <a:t>SELECT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e.Gender, </a:t>
            </a:r>
            <a:r>
              <a:rPr lang="en-GB" b="1" i="0">
                <a:effectLst/>
                <a:latin typeface="Courier New" panose="02070309020205020404" pitchFamily="49" charset="0"/>
              </a:rPr>
              <a:t>COUNT</a:t>
            </a:r>
            <a:r>
              <a:rPr lang="en-GB" b="0" i="0">
                <a:effectLst/>
                <a:latin typeface="Courier New" panose="02070309020205020404" pitchFamily="49" charset="0"/>
              </a:rPr>
              <a:t>(e.employee_id)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total_employees_Female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FROM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employee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LEFT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JOIN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contract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ON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e.employee_id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c.employee_id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WHERE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 &lt;Date_Filter&gt; 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c.start_date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IF</a:t>
            </a:r>
            <a:r>
              <a:rPr lang="en-GB" b="0" i="0">
                <a:effectLst/>
                <a:latin typeface="Courier New" panose="02070309020205020404" pitchFamily="49" charset="0"/>
              </a:rPr>
              <a:t>(c.end_date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!=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NULL,c.end_date,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br>
              <a:rPr lang="en-GB" b="0" i="0">
                <a:effectLst/>
                <a:latin typeface="Courier New" panose="02070309020205020404" pitchFamily="49" charset="0"/>
              </a:rPr>
            </a:br>
            <a:r>
              <a:rPr lang="en-GB" b="0" i="0">
                <a:effectLst/>
                <a:latin typeface="Courier New" panose="02070309020205020404" pitchFamily="49" charset="0"/>
              </a:rPr>
              <a:t>GROUP BY e.Gender</a:t>
            </a: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29932" r="2540" b="55966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29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3.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82F3-73AF-E1B0-38F1-28CECF1C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/>
              <a:t>Headcount by Age Range</a:t>
            </a:r>
          </a:p>
          <a:p>
            <a:pPr marL="457200" lvl="1" indent="0">
              <a:buNone/>
            </a:pPr>
            <a:r>
              <a:rPr lang="en-GB" b="0" i="0">
                <a:effectLst/>
                <a:latin typeface="Courier New" panose="02070309020205020404" pitchFamily="49" charset="0"/>
              </a:rPr>
              <a:t>SELECT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SUM</a:t>
            </a:r>
            <a:r>
              <a:rPr lang="en-GB" b="0" i="0">
                <a:effectLst/>
                <a:latin typeface="Courier New" panose="02070309020205020404" pitchFamily="49" charset="0"/>
              </a:rPr>
              <a:t>(CASE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WHEN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TIMESTAMPDIFF</a:t>
            </a:r>
            <a:r>
              <a:rPr lang="en-GB" b="0" i="0">
                <a:effectLst/>
                <a:latin typeface="Courier New" panose="02070309020205020404" pitchFamily="49" charset="0"/>
              </a:rPr>
              <a:t>(YEAR,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Age_Range,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&lt;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20 </a:t>
            </a:r>
            <a:r>
              <a:rPr lang="en-GB" b="0" i="0">
                <a:effectLst/>
                <a:latin typeface="Courier New" panose="02070309020205020404" pitchFamily="49" charset="0"/>
              </a:rPr>
              <a:t>THEN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1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ELSE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0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END)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total_employees_20,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SUM</a:t>
            </a:r>
            <a:r>
              <a:rPr lang="en-GB" b="0" i="0">
                <a:effectLst/>
                <a:latin typeface="Courier New" panose="02070309020205020404" pitchFamily="49" charset="0"/>
              </a:rPr>
              <a:t>(CASE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WHEN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TIMESTAMPDIFF</a:t>
            </a:r>
            <a:r>
              <a:rPr lang="en-GB" b="0" i="0">
                <a:effectLst/>
                <a:latin typeface="Courier New" panose="02070309020205020404" pitchFamily="49" charset="0"/>
              </a:rPr>
              <a:t>(YEAR,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Age_Range,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20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29 </a:t>
            </a:r>
            <a:r>
              <a:rPr lang="en-GB" b="0" i="0">
                <a:effectLst/>
                <a:latin typeface="Courier New" panose="02070309020205020404" pitchFamily="49" charset="0"/>
              </a:rPr>
              <a:t>THEN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1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ELSE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0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END)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total_employees_20_30,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SUM</a:t>
            </a:r>
            <a:r>
              <a:rPr lang="en-GB" b="0" i="0">
                <a:effectLst/>
                <a:latin typeface="Courier New" panose="02070309020205020404" pitchFamily="49" charset="0"/>
              </a:rPr>
              <a:t>(CASE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WHEN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TIMESTAMPDIFF</a:t>
            </a:r>
            <a:r>
              <a:rPr lang="en-GB" b="0" i="0">
                <a:effectLst/>
                <a:latin typeface="Courier New" panose="02070309020205020404" pitchFamily="49" charset="0"/>
              </a:rPr>
              <a:t>(YEAR,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Age_Range,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30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39 </a:t>
            </a:r>
            <a:r>
              <a:rPr lang="en-GB" b="0" i="0">
                <a:effectLst/>
                <a:latin typeface="Courier New" panose="02070309020205020404" pitchFamily="49" charset="0"/>
              </a:rPr>
              <a:t>THEN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1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ELSE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0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END)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total_employees_30_40,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SUM</a:t>
            </a:r>
            <a:r>
              <a:rPr lang="en-GB" b="0" i="0">
                <a:effectLst/>
                <a:latin typeface="Courier New" panose="02070309020205020404" pitchFamily="49" charset="0"/>
              </a:rPr>
              <a:t>(CASE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WHEN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TIMESTAMPDIFF</a:t>
            </a:r>
            <a:r>
              <a:rPr lang="en-GB" b="0" i="0">
                <a:effectLst/>
                <a:latin typeface="Courier New" panose="02070309020205020404" pitchFamily="49" charset="0"/>
              </a:rPr>
              <a:t>(YEAR,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Age_Range,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40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49 </a:t>
            </a:r>
            <a:r>
              <a:rPr lang="en-GB" b="0" i="0">
                <a:effectLst/>
                <a:latin typeface="Courier New" panose="02070309020205020404" pitchFamily="49" charset="0"/>
              </a:rPr>
              <a:t>THEN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1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ELSE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0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END)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total_employees_40_50,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SUM</a:t>
            </a:r>
            <a:r>
              <a:rPr lang="en-GB" b="0" i="0">
                <a:effectLst/>
                <a:latin typeface="Courier New" panose="02070309020205020404" pitchFamily="49" charset="0"/>
              </a:rPr>
              <a:t>(CASE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WHEN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TIMESTAMPDIFF</a:t>
            </a:r>
            <a:r>
              <a:rPr lang="en-GB" b="0" i="0">
                <a:effectLst/>
                <a:latin typeface="Courier New" panose="02070309020205020404" pitchFamily="49" charset="0"/>
              </a:rPr>
              <a:t>(YEAR,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Age_Range,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50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59 </a:t>
            </a:r>
            <a:r>
              <a:rPr lang="en-GB" b="0" i="0">
                <a:effectLst/>
                <a:latin typeface="Courier New" panose="02070309020205020404" pitchFamily="49" charset="0"/>
              </a:rPr>
              <a:t>THEN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1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ELSE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0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END)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total_employees_50_6,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SUM</a:t>
            </a:r>
            <a:r>
              <a:rPr lang="en-GB" b="0" i="0">
                <a:effectLst/>
                <a:latin typeface="Courier New" panose="02070309020205020404" pitchFamily="49" charset="0"/>
              </a:rPr>
              <a:t>(CASE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WHEN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TIMESTAMPDIFF</a:t>
            </a:r>
            <a:r>
              <a:rPr lang="en-GB" b="0" i="0">
                <a:effectLst/>
                <a:latin typeface="Courier New" panose="02070309020205020404" pitchFamily="49" charset="0"/>
              </a:rPr>
              <a:t>(YEAR,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Age_Range,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&gt;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60 </a:t>
            </a:r>
            <a:r>
              <a:rPr lang="en-GB" b="0" i="0">
                <a:effectLst/>
                <a:latin typeface="Courier New" panose="02070309020205020404" pitchFamily="49" charset="0"/>
              </a:rPr>
              <a:t>THEN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1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ELSE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0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END)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total_employees_50_60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FROM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Employee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LEFT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JOIN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Contract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ON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e.Employee_ID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c.Employee_ID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WHERE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>
                <a:solidFill>
                  <a:srgbClr val="000000"/>
                </a:solidFill>
                <a:latin typeface="Courier New" panose="02070309020205020404" pitchFamily="49" charset="0"/>
              </a:rPr>
              <a:t>&lt;date_filter&gt; 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c.Start_Date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IF</a:t>
            </a:r>
            <a:r>
              <a:rPr lang="en-GB" b="0" i="0">
                <a:effectLst/>
                <a:latin typeface="Courier New" panose="02070309020205020404" pitchFamily="49" charset="0"/>
              </a:rPr>
              <a:t>(c.End_Date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!=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NULL,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c.End_Date,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endParaRPr lang="en-US">
              <a:latin typeface="Courier New" panose="02070309020205020404" pitchFamily="49" charset="0"/>
            </a:endParaRPr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29932" r="2540" b="55966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83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7CE0ED-670A-44ED-9267-236A77A5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55566-9B78-4577-BB88-C1E139BA1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" y="1"/>
            <a:ext cx="12192003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5">
                  <a:alpha val="83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456B12-3135-4942-BC5C-B111CAEF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2"/>
            <a:ext cx="11733692" cy="6869065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48000"/>
                </a:schemeClr>
              </a:gs>
              <a:gs pos="99000">
                <a:schemeClr val="accent2">
                  <a:alpha val="57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EA8068-5C49-4225-8B62-3E3C30BF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886" cy="688060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19000"/>
                </a:schemeClr>
              </a:gs>
              <a:gs pos="99000">
                <a:schemeClr val="accent2">
                  <a:alpha val="21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E5648-70CA-4800-81EE-40F5CD1A3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5039" y="-2895044"/>
            <a:ext cx="6400799" cy="12190885"/>
          </a:xfrm>
          <a:prstGeom prst="rect">
            <a:avLst/>
          </a:prstGeom>
          <a:gradFill>
            <a:gsLst>
              <a:gs pos="8000">
                <a:schemeClr val="accent5">
                  <a:alpha val="38000"/>
                </a:schemeClr>
              </a:gs>
              <a:gs pos="100000">
                <a:schemeClr val="accent6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390559-875C-7978-EE8E-8416D4E1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341" y="2224846"/>
            <a:ext cx="6498525" cy="3102528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1. Topic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2. Database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3. Query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865637-A524-441B-A1B6-6D38BF9B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708" y="1420764"/>
            <a:ext cx="6857999" cy="4038605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9000">
                <a:schemeClr val="accent4">
                  <a:lumMod val="60000"/>
                  <a:lumOff val="40000"/>
                  <a:alpha val="6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59A662-54F5-47C0-8F66-AEA2B861C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168948">
            <a:off x="1535724" y="1053996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4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223-08ED-FDFC-1575-218EECFE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1.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99F7-33CA-1554-5832-EC182E2D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R Analytics - Summary">
            <a:extLst>
              <a:ext uri="{FF2B5EF4-FFF2-40B4-BE49-F238E27FC236}">
                <a16:creationId xmlns:a16="http://schemas.microsoft.com/office/drawing/2014/main" id="{7F7C3FF9-AAFD-14D6-8980-AE9024D9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57" y="2029968"/>
            <a:ext cx="7412966" cy="41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8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7BCF-D78D-B9BD-9345-D53D31B8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1.Topic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7AD7-44CF-BE8F-A94A-5D104CEF4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898" y="3085409"/>
            <a:ext cx="9947982" cy="451421"/>
          </a:xfrm>
        </p:spPr>
        <p:txBody>
          <a:bodyPr/>
          <a:lstStyle/>
          <a:p>
            <a:r>
              <a:rPr lang="en-US"/>
              <a:t>There are active year, month, and business filters applied across the entire query.</a:t>
            </a:r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D4C83639-05B1-DCC9-CD93-6F8895E34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5" b="86563"/>
          <a:stretch/>
        </p:blipFill>
        <p:spPr bwMode="auto">
          <a:xfrm>
            <a:off x="3058251" y="2112264"/>
            <a:ext cx="5757946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R Analytics - Summary">
            <a:extLst>
              <a:ext uri="{FF2B5EF4-FFF2-40B4-BE49-F238E27FC236}">
                <a16:creationId xmlns:a16="http://schemas.microsoft.com/office/drawing/2014/main" id="{8C1738D8-4642-6680-C836-DE0ECC668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t="14563" r="90714" b="72001"/>
          <a:stretch/>
        </p:blipFill>
        <p:spPr bwMode="auto">
          <a:xfrm>
            <a:off x="2346384" y="3886544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R Analytics - Summary">
            <a:extLst>
              <a:ext uri="{FF2B5EF4-FFF2-40B4-BE49-F238E27FC236}">
                <a16:creationId xmlns:a16="http://schemas.microsoft.com/office/drawing/2014/main" id="{D074452F-2523-5358-30D4-E1A369C07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31111" r="90771" b="55453"/>
          <a:stretch/>
        </p:blipFill>
        <p:spPr bwMode="auto">
          <a:xfrm>
            <a:off x="3904889" y="3886544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R Analytics - Summary">
            <a:extLst>
              <a:ext uri="{FF2B5EF4-FFF2-40B4-BE49-F238E27FC236}">
                <a16:creationId xmlns:a16="http://schemas.microsoft.com/office/drawing/2014/main" id="{E318EE36-1950-0AF7-1A1B-ED77AEF66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" t="47338" r="90699" b="39226"/>
          <a:stretch/>
        </p:blipFill>
        <p:spPr bwMode="auto">
          <a:xfrm>
            <a:off x="5463394" y="3886544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R Analytics - Summary">
            <a:extLst>
              <a:ext uri="{FF2B5EF4-FFF2-40B4-BE49-F238E27FC236}">
                <a16:creationId xmlns:a16="http://schemas.microsoft.com/office/drawing/2014/main" id="{1640B3A2-2F43-2A89-C1D0-1900C5144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64080" r="90310" b="22484"/>
          <a:stretch/>
        </p:blipFill>
        <p:spPr bwMode="auto">
          <a:xfrm>
            <a:off x="7021899" y="3886543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R Analytics - Summary">
            <a:extLst>
              <a:ext uri="{FF2B5EF4-FFF2-40B4-BE49-F238E27FC236}">
                <a16:creationId xmlns:a16="http://schemas.microsoft.com/office/drawing/2014/main" id="{617FFDDC-4311-1904-2E01-C797FCEEC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" t="80266" r="90454" b="6298"/>
          <a:stretch/>
        </p:blipFill>
        <p:spPr bwMode="auto">
          <a:xfrm>
            <a:off x="8580404" y="3886543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2C6F6C-C8F3-EDFE-E6D2-D9DABA34B973}"/>
              </a:ext>
            </a:extLst>
          </p:cNvPr>
          <p:cNvSpPr txBox="1">
            <a:spLocks/>
          </p:cNvSpPr>
          <p:nvPr/>
        </p:nvSpPr>
        <p:spPr>
          <a:xfrm>
            <a:off x="1664898" y="5075235"/>
            <a:ext cx="9947982" cy="451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Main items on the page.</a:t>
            </a:r>
          </a:p>
        </p:txBody>
      </p:sp>
    </p:spTree>
    <p:extLst>
      <p:ext uri="{BB962C8B-B14F-4D97-AF65-F5344CB8AC3E}">
        <p14:creationId xmlns:p14="http://schemas.microsoft.com/office/powerpoint/2010/main" val="155610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2. Database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7AB4CA4-C69C-8EF9-E75C-AA1B657E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2950" y="2037970"/>
            <a:ext cx="4138267" cy="43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3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2. Database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8E28E4-DA69-F237-406A-0FC4C350A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161218"/>
            <a:ext cx="10240963" cy="3862714"/>
          </a:xfrm>
        </p:spPr>
      </p:pic>
    </p:spTree>
    <p:extLst>
      <p:ext uri="{BB962C8B-B14F-4D97-AF65-F5344CB8AC3E}">
        <p14:creationId xmlns:p14="http://schemas.microsoft.com/office/powerpoint/2010/main" val="189155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3.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82F3-73AF-E1B0-38F1-28CECF1C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Headcount</a:t>
            </a:r>
          </a:p>
          <a:p>
            <a:pPr marL="457200" lvl="1" indent="0">
              <a:buNone/>
            </a:pPr>
            <a:r>
              <a:rPr lang="en-GB" b="0" i="0">
                <a:effectLst/>
                <a:latin typeface="Courier New" panose="02070309020205020404" pitchFamily="49" charset="0"/>
              </a:rPr>
              <a:t>SELECT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Count</a:t>
            </a:r>
            <a:r>
              <a:rPr lang="en-GB" b="0" i="0">
                <a:effectLst/>
                <a:latin typeface="Courier New" panose="02070309020205020404" pitchFamily="49" charset="0"/>
              </a:rPr>
              <a:t>(e.employee_id)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FROM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employee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left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join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contract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ON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e.employee_id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c.employee_id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WHERE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&lt;Date_Filter&gt; 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c.start_date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IF</a:t>
            </a:r>
            <a:r>
              <a:rPr lang="en-GB" b="0" i="0">
                <a:effectLst/>
                <a:latin typeface="Courier New" panose="02070309020205020404" pitchFamily="49" charset="0"/>
              </a:rPr>
              <a:t>(c.end_date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!=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null,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c.end_date,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/>
              <a:t>Headcount by Contract Type</a:t>
            </a:r>
          </a:p>
          <a:p>
            <a:pPr marL="457200" lvl="1" indent="0">
              <a:buNone/>
            </a:pPr>
            <a:r>
              <a:rPr lang="en-GB" b="0" i="0">
                <a:effectLst/>
                <a:latin typeface="Courier New" panose="02070309020205020404" pitchFamily="49" charset="0"/>
              </a:rPr>
              <a:t>SELECT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c.contract_type,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COUNT</a:t>
            </a:r>
            <a:r>
              <a:rPr lang="en-GB" b="0" i="0">
                <a:effectLst/>
                <a:latin typeface="Courier New" panose="02070309020205020404" pitchFamily="49" charset="0"/>
              </a:rPr>
              <a:t>(e.employee_id)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FROM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employee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LEFT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JOIN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contract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ON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e.employee_id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c.employee_id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WHERE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 &lt;Date_Filter&gt; 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c.start_date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IF</a:t>
            </a:r>
            <a:r>
              <a:rPr lang="en-GB" b="0" i="0">
                <a:effectLst/>
                <a:latin typeface="Courier New" panose="02070309020205020404" pitchFamily="49" charset="0"/>
              </a:rPr>
              <a:t>(c.end_date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!=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NULL,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c.end_date,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GROUP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GB" b="0" i="0">
                <a:effectLst/>
                <a:latin typeface="Courier New" panose="02070309020205020404" pitchFamily="49" charset="0"/>
              </a:rPr>
              <a:t>BY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c.contract_type;</a:t>
            </a:r>
            <a:endParaRPr lang="en-GB" b="1">
              <a:solidFill>
                <a:srgbClr val="008000"/>
              </a:solidFill>
              <a:effectLst/>
            </a:endParaRPr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3728" r="3057" b="72170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44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3.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82F3-73AF-E1B0-38F1-28CECF1C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Headcout by Seniority</a:t>
            </a:r>
          </a:p>
          <a:p>
            <a:r>
              <a:rPr lang="en-GB" b="0" i="0">
                <a:effectLst/>
                <a:latin typeface="Courier New" panose="02070309020205020404" pitchFamily="49" charset="0"/>
              </a:rPr>
              <a:t>SELECT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GB" b="0" i="0">
                <a:effectLst/>
                <a:latin typeface="Courier New" panose="02070309020205020404" pitchFamily="49" charset="0"/>
              </a:rPr>
              <a:t>.Seniority,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COUNT</a:t>
            </a:r>
            <a:r>
              <a:rPr lang="en-GB" b="0" i="0">
                <a:effectLst/>
                <a:latin typeface="Courier New" panose="02070309020205020404" pitchFamily="49" charset="0"/>
              </a:rPr>
              <a:t>(e.employee_id)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FROM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employee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LEFT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JOIN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contract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ON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e.employee_id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c.employee_id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WHERE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 &lt;Date_Filter&gt; 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c.start_date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IF</a:t>
            </a:r>
            <a:r>
              <a:rPr lang="en-GB" b="0" i="0">
                <a:effectLst/>
                <a:latin typeface="Courier New" panose="02070309020205020404" pitchFamily="49" charset="0"/>
              </a:rPr>
              <a:t>(c.end_date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!=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NULL,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c.end_date,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GROUP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GB" b="0" i="0">
                <a:effectLst/>
                <a:latin typeface="Courier New" panose="02070309020205020404" pitchFamily="49" charset="0"/>
              </a:rPr>
              <a:t>BY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GB" b="0" i="0">
                <a:effectLst/>
                <a:latin typeface="Courier New" panose="02070309020205020404" pitchFamily="49" charset="0"/>
              </a:rPr>
              <a:t>.Seniority;</a:t>
            </a:r>
            <a:endParaRPr lang="en-GB" b="1">
              <a:solidFill>
                <a:srgbClr val="008000"/>
              </a:solidFill>
              <a:effectLst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3728" r="3057" b="72170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8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3.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82F3-73AF-E1B0-38F1-28CECF1C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Average Tenure</a:t>
            </a:r>
          </a:p>
          <a:p>
            <a:r>
              <a:rPr lang="en-GB" b="0" i="0">
                <a:effectLst/>
                <a:latin typeface="Courier New" panose="02070309020205020404" pitchFamily="49" charset="0"/>
              </a:rPr>
              <a:t>SELECT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AVG</a:t>
            </a:r>
            <a:r>
              <a:rPr lang="en-GB" b="0" i="0">
                <a:effectLst/>
                <a:latin typeface="Courier New" panose="02070309020205020404" pitchFamily="49" charset="0"/>
              </a:rPr>
              <a:t>(e.employee_id)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AS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total_employees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FROM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GB" b="0" i="0">
                <a:effectLst/>
                <a:latin typeface="Courier New" panose="02070309020205020404" pitchFamily="49" charset="0"/>
              </a:rPr>
              <a:t>employee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LEFT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JOIN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contract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ON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e.employee_id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c.employee_id</a:t>
            </a:r>
            <a:br>
              <a:rPr lang="en-GB"/>
            </a:br>
            <a:r>
              <a:rPr lang="en-GB" b="0" i="0">
                <a:effectLst/>
                <a:latin typeface="Courier New" panose="02070309020205020404" pitchFamily="49" charset="0"/>
              </a:rPr>
              <a:t>WHERE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 &lt;Date_Filter&gt; </a:t>
            </a:r>
            <a:r>
              <a:rPr lang="en-GB" b="0" i="0">
                <a:effectLst/>
                <a:latin typeface="Courier New" panose="02070309020205020404" pitchFamily="49" charset="0"/>
              </a:rPr>
              <a:t>BETWEEN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c.start_date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AND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1" i="0">
                <a:effectLst/>
                <a:latin typeface="Courier New" panose="02070309020205020404" pitchFamily="49" charset="0"/>
              </a:rPr>
              <a:t>IF</a:t>
            </a:r>
            <a:r>
              <a:rPr lang="en-GB" b="0" i="0">
                <a:effectLst/>
                <a:latin typeface="Courier New" panose="02070309020205020404" pitchFamily="49" charset="0"/>
              </a:rPr>
              <a:t>(c.end_date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!=</a:t>
            </a: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>
                <a:effectLst/>
                <a:latin typeface="Courier New" panose="02070309020205020404" pitchFamily="49" charset="0"/>
              </a:rPr>
              <a:t>NULL,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GB" b="0" i="0">
                <a:effectLst/>
                <a:latin typeface="Courier New" panose="02070309020205020404" pitchFamily="49" charset="0"/>
              </a:rPr>
              <a:t>c.end_date,</a:t>
            </a:r>
            <a:br>
              <a:rPr lang="en-GB"/>
            </a:br>
            <a:r>
              <a:rPr lang="en-GB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</a:t>
            </a:r>
            <a:r>
              <a:rPr lang="en-GB" b="1" i="0">
                <a:effectLst/>
                <a:latin typeface="Courier New" panose="02070309020205020404" pitchFamily="49" charset="0"/>
              </a:rPr>
              <a:t>Curdate</a:t>
            </a:r>
            <a:r>
              <a:rPr lang="en-GB" b="0" i="0">
                <a:effectLst/>
                <a:latin typeface="Courier New" panose="02070309020205020404" pitchFamily="49" charset="0"/>
              </a:rPr>
              <a:t>())</a:t>
            </a:r>
            <a:endParaRPr lang="en-US"/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3728" r="3057" b="72170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687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8E3"/>
      </a:lt2>
      <a:accent1>
        <a:srgbClr val="E729CF"/>
      </a:accent1>
      <a:accent2>
        <a:srgbClr val="D5176E"/>
      </a:accent2>
      <a:accent3>
        <a:srgbClr val="E72930"/>
      </a:accent3>
      <a:accent4>
        <a:srgbClr val="D55F17"/>
      </a:accent4>
      <a:accent5>
        <a:srgbClr val="C0A022"/>
      </a:accent5>
      <a:accent6>
        <a:srgbClr val="8FB013"/>
      </a:accent6>
      <a:hlink>
        <a:srgbClr val="31953E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848</Words>
  <Application>Microsoft Macintosh PowerPoint</Application>
  <PresentationFormat>Widescreen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Courier New</vt:lpstr>
      <vt:lpstr>Gill Sans Nova</vt:lpstr>
      <vt:lpstr>GradientRiseVTI</vt:lpstr>
      <vt:lpstr>Exam 2 Database</vt:lpstr>
      <vt:lpstr>1. Topic 2. Database 3. Query</vt:lpstr>
      <vt:lpstr>1. Topic</vt:lpstr>
      <vt:lpstr>1.Topic</vt:lpstr>
      <vt:lpstr>2. Database</vt:lpstr>
      <vt:lpstr>2. Database</vt:lpstr>
      <vt:lpstr>3. Query</vt:lpstr>
      <vt:lpstr>3. Query</vt:lpstr>
      <vt:lpstr>3. Query</vt:lpstr>
      <vt:lpstr>3. Query</vt:lpstr>
      <vt:lpstr>3. Query</vt:lpstr>
      <vt:lpstr>3.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2 Database</dc:title>
  <dc:creator>Phạm Thuận</dc:creator>
  <cp:lastModifiedBy>Phạm Thuận</cp:lastModifiedBy>
  <cp:revision>2</cp:revision>
  <dcterms:created xsi:type="dcterms:W3CDTF">2024-05-09T02:44:51Z</dcterms:created>
  <dcterms:modified xsi:type="dcterms:W3CDTF">2024-05-09T13:51:48Z</dcterms:modified>
</cp:coreProperties>
</file>