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9" r:id="rId3"/>
    <p:sldId id="381" r:id="rId4"/>
    <p:sldId id="378" r:id="rId5"/>
    <p:sldId id="363" r:id="rId6"/>
    <p:sldId id="308" r:id="rId7"/>
    <p:sldId id="380" r:id="rId8"/>
    <p:sldId id="364" r:id="rId9"/>
    <p:sldId id="346" r:id="rId10"/>
    <p:sldId id="338" r:id="rId11"/>
    <p:sldId id="377" r:id="rId12"/>
    <p:sldId id="341" r:id="rId13"/>
    <p:sldId id="340" r:id="rId14"/>
    <p:sldId id="359" r:id="rId15"/>
    <p:sldId id="342" r:id="rId16"/>
    <p:sldId id="347" r:id="rId17"/>
    <p:sldId id="362" r:id="rId18"/>
    <p:sldId id="360" r:id="rId19"/>
    <p:sldId id="358" r:id="rId20"/>
    <p:sldId id="369" r:id="rId21"/>
    <p:sldId id="370" r:id="rId22"/>
    <p:sldId id="372" r:id="rId23"/>
    <p:sldId id="375" r:id="rId24"/>
    <p:sldId id="367" r:id="rId25"/>
    <p:sldId id="371" r:id="rId26"/>
    <p:sldId id="366" r:id="rId27"/>
    <p:sldId id="379" r:id="rId28"/>
  </p:sldIdLst>
  <p:sldSz cx="9144000" cy="6858000" type="screen4x3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14" autoAdjust="0"/>
  </p:normalViewPr>
  <p:slideViewPr>
    <p:cSldViewPr>
      <p:cViewPr>
        <p:scale>
          <a:sx n="117" d="100"/>
          <a:sy n="11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B7E9-3E1C-4B81-9066-AF5C08A5F994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CB45B-D96E-4EB3-9746-9F5B294B6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0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2B87-BD71-42CB-84A9-F91007AD5FF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1038" y="514350"/>
            <a:ext cx="3430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57550"/>
            <a:ext cx="789813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663F-9E44-48FB-B2C8-9B2484F24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3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8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4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6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66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BD02-823B-4FF4-84BC-E6B69C0641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13258B-8604-40A6-8708-2304937E5E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6D634-DAC5-420E-B23E-315EC189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0A695-5AD7-4C3E-B639-52357CF23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6B179D-75A4-40A4-BAF6-D5777268E7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7F840-05B3-4264-8FE9-CE2EB3A360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FEA1DE-EB7B-4965-BEFA-D6BF4BA39B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FF66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A70134-157F-4B14-94E9-31BA9165F5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22/05/2015 </a:t>
            </a:r>
            <a:r>
              <a:rPr lang="en-US" dirty="0"/>
              <a:t>– ICSE 2015 – Florence</a:t>
            </a:r>
            <a:r>
              <a:rPr lang="en-US" dirty="0" smtClean="0"/>
              <a:t>, Italy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002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4400" dirty="0" smtClean="0">
                <a:solidFill>
                  <a:srgbClr val="FF6600"/>
                </a:solidFill>
              </a:rPr>
              <a:t>Hercules: Reproducing Crashes in Real-World Application Binaries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6576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002060"/>
                </a:solidFill>
              </a:rPr>
              <a:t>Van-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Thuan</a:t>
            </a:r>
            <a:r>
              <a:rPr lang="en-US" sz="2400" i="1" u="sng" dirty="0" smtClean="0">
                <a:solidFill>
                  <a:srgbClr val="002060"/>
                </a:solidFill>
              </a:rPr>
              <a:t> Pham</a:t>
            </a:r>
            <a:r>
              <a:rPr lang="en-US" sz="2400" dirty="0" smtClean="0">
                <a:solidFill>
                  <a:srgbClr val="002060"/>
                </a:solidFill>
              </a:rPr>
              <a:t>, Wei Boon Ng, Konstantin </a:t>
            </a:r>
            <a:r>
              <a:rPr lang="en-US" sz="2400" dirty="0" err="1" smtClean="0">
                <a:solidFill>
                  <a:srgbClr val="002060"/>
                </a:solidFill>
              </a:rPr>
              <a:t>Rubinov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Abhik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Roychoudhury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3086531" cy="129558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FA9E-C95B-4B03-AC31-C04F1E0F3F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Targeted Search Strategy – Step 3</a:t>
            </a:r>
            <a:br>
              <a:rPr lang="en-US" dirty="0" smtClean="0"/>
            </a:br>
            <a:r>
              <a:rPr lang="en-US" sz="3600" dirty="0" smtClean="0"/>
              <a:t>(intuition-1: Using </a:t>
            </a:r>
            <a:r>
              <a:rPr lang="en-US" sz="3600" dirty="0" err="1" smtClean="0"/>
              <a:t>Unsat</a:t>
            </a:r>
            <a:r>
              <a:rPr lang="en-US" sz="3600" dirty="0" smtClean="0"/>
              <a:t> Core for Backtracking)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Curved Connector 5"/>
          <p:cNvCxnSpPr>
            <a:stCxn id="25" idx="4"/>
          </p:cNvCxnSpPr>
          <p:nvPr/>
        </p:nvCxnSpPr>
        <p:spPr>
          <a:xfrm rot="5400000">
            <a:off x="4924427" y="3133725"/>
            <a:ext cx="3752851" cy="156209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791200" y="3048000"/>
            <a:ext cx="1524001" cy="2743200"/>
          </a:xfrm>
          <a:custGeom>
            <a:avLst/>
            <a:gdLst>
              <a:gd name="connsiteX0" fmla="*/ 0 w 3238500"/>
              <a:gd name="connsiteY0" fmla="*/ 3094953 h 3094953"/>
              <a:gd name="connsiteX1" fmla="*/ 863600 w 3238500"/>
              <a:gd name="connsiteY1" fmla="*/ 212053 h 3094953"/>
              <a:gd name="connsiteX2" fmla="*/ 3238500 w 3238500"/>
              <a:gd name="connsiteY2" fmla="*/ 440653 h 309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3094953">
                <a:moveTo>
                  <a:pt x="0" y="3094953"/>
                </a:moveTo>
                <a:cubicBezTo>
                  <a:pt x="161925" y="1874694"/>
                  <a:pt x="323850" y="654436"/>
                  <a:pt x="863600" y="212053"/>
                </a:cubicBezTo>
                <a:cubicBezTo>
                  <a:pt x="1403350" y="-230330"/>
                  <a:pt x="2320925" y="105161"/>
                  <a:pt x="3238500" y="440653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5638801" y="4114801"/>
            <a:ext cx="2362199" cy="9906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81600" y="5791200"/>
            <a:ext cx="17526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Crash</a:t>
            </a:r>
          </a:p>
          <a:p>
            <a:pPr algn="ctr"/>
            <a:r>
              <a:rPr lang="en-US" sz="2000" dirty="0" smtClean="0"/>
              <a:t>Instruction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6934200" y="1619248"/>
            <a:ext cx="1295400" cy="419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Begin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" y="1905000"/>
            <a:ext cx="4038600" cy="461665"/>
          </a:xfrm>
          <a:prstGeom prst="rect">
            <a:avLst/>
          </a:prstGeom>
          <a:noFill/>
          <a:ln w="25400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Check_Sat</a:t>
            </a:r>
            <a:r>
              <a:rPr lang="en-US" sz="2400" dirty="0" smtClean="0"/>
              <a:t>(PC </a:t>
            </a:r>
            <a:r>
              <a:rPr lang="en-US" sz="2400" dirty="0"/>
              <a:t>^ CC) </a:t>
            </a:r>
            <a:r>
              <a:rPr lang="en-US" sz="2400" dirty="0" smtClean="0"/>
              <a:t>== </a:t>
            </a:r>
            <a:r>
              <a:rPr lang="en-US" sz="2400" b="1" dirty="0" err="1" smtClean="0">
                <a:solidFill>
                  <a:srgbClr val="FF0000"/>
                </a:solidFill>
              </a:rPr>
              <a:t>Unsat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" y="2419290"/>
            <a:ext cx="4953000" cy="2319992"/>
            <a:chOff x="609600" y="2419290"/>
            <a:chExt cx="4953000" cy="2319992"/>
          </a:xfrm>
        </p:grpSpPr>
        <p:sp>
          <p:nvSpPr>
            <p:cNvPr id="35" name="TextBox 34"/>
            <p:cNvSpPr txBox="1"/>
            <p:nvPr/>
          </p:nvSpPr>
          <p:spPr>
            <a:xfrm>
              <a:off x="609600" y="2800290"/>
              <a:ext cx="4953000" cy="193899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FF0000"/>
                  </a:solidFill>
                </a:rPr>
                <a:t>Unsat_core</a:t>
              </a:r>
              <a:r>
                <a:rPr lang="en-US" sz="2400" dirty="0"/>
                <a:t> = </a:t>
              </a:r>
              <a:r>
                <a:rPr lang="en-US" sz="2400" dirty="0" err="1"/>
                <a:t>Get_Unsat</a:t>
              </a:r>
              <a:r>
                <a:rPr lang="en-US" sz="2400" dirty="0"/>
                <a:t>{PC ^ CC}</a:t>
              </a:r>
            </a:p>
            <a:p>
              <a:endParaRPr lang="en-US" sz="2400" dirty="0"/>
            </a:p>
            <a:p>
              <a:r>
                <a:rPr lang="en-US" sz="2400" dirty="0" err="1"/>
                <a:t>Next_State</a:t>
              </a:r>
              <a:r>
                <a:rPr lang="en-US" sz="2400" dirty="0"/>
                <a:t> = </a:t>
              </a:r>
              <a:r>
                <a:rPr lang="en-US" sz="2400" dirty="0" err="1"/>
                <a:t>Find_State</a:t>
              </a:r>
              <a:r>
                <a:rPr lang="en-US" sz="2400" dirty="0"/>
                <a:t>(</a:t>
              </a:r>
              <a:r>
                <a:rPr lang="en-US" sz="2400" b="1" dirty="0" err="1">
                  <a:solidFill>
                    <a:srgbClr val="FF0000"/>
                  </a:solidFill>
                </a:rPr>
                <a:t>Unsat_core</a:t>
              </a:r>
              <a:r>
                <a:rPr lang="en-US" sz="2400" dirty="0"/>
                <a:t>)</a:t>
              </a:r>
            </a:p>
            <a:p>
              <a:endParaRPr lang="en-US" sz="2400" dirty="0"/>
            </a:p>
            <a:p>
              <a:r>
                <a:rPr lang="en-US" sz="2400" dirty="0"/>
                <a:t>Run(</a:t>
              </a:r>
              <a:r>
                <a:rPr lang="en-US" sz="2400" dirty="0" err="1"/>
                <a:t>Next_State</a:t>
              </a:r>
              <a:r>
                <a:rPr lang="en-US" sz="2400" dirty="0"/>
                <a:t>)</a:t>
              </a:r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2362200" y="2419290"/>
              <a:ext cx="5334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7690"/>
            <a:ext cx="4038600" cy="842665"/>
            <a:chOff x="990600" y="4476690"/>
            <a:chExt cx="4038600" cy="842665"/>
          </a:xfrm>
        </p:grpSpPr>
        <p:sp>
          <p:nvSpPr>
            <p:cNvPr id="36" name="TextBox 35"/>
            <p:cNvSpPr txBox="1"/>
            <p:nvPr/>
          </p:nvSpPr>
          <p:spPr>
            <a:xfrm>
              <a:off x="990600" y="4857690"/>
              <a:ext cx="4038600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Check_Sat</a:t>
              </a:r>
              <a:r>
                <a:rPr lang="en-US" sz="2400" dirty="0" smtClean="0"/>
                <a:t>(PC’ </a:t>
              </a:r>
              <a:r>
                <a:rPr lang="en-US" sz="2400" dirty="0"/>
                <a:t>^ </a:t>
              </a:r>
              <a:r>
                <a:rPr lang="en-US" sz="2400" dirty="0" smtClean="0"/>
                <a:t>CC) == </a:t>
              </a:r>
              <a:r>
                <a:rPr lang="en-US" sz="2400" b="1" dirty="0">
                  <a:solidFill>
                    <a:srgbClr val="FF0000"/>
                  </a:solidFill>
                </a:rPr>
                <a:t>Sat</a:t>
              </a:r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743200" y="4476690"/>
              <a:ext cx="5334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9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Targeted Search Strategy – Step 3</a:t>
            </a:r>
            <a:br>
              <a:rPr lang="en-US" dirty="0" smtClean="0"/>
            </a:br>
            <a:r>
              <a:rPr lang="en-US" sz="3600" dirty="0" smtClean="0"/>
              <a:t>(intuition-2: Selective Symbolic Execution – S2E)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-76994" y="4414341"/>
            <a:ext cx="35052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1524000" y="3500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1524000" y="4262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1524000" y="49485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0600" y="2281535"/>
            <a:ext cx="1295400" cy="419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Begin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61677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PC=true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2666206" y="4414341"/>
            <a:ext cx="35052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4267200" y="3500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4267200" y="4262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4267200" y="49485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3800" y="2281535"/>
            <a:ext cx="1295400" cy="419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Begin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61677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PC=bc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^bc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^bc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cxnSp>
        <p:nvCxnSpPr>
          <p:cNvPr id="39" name="Shape 38"/>
          <p:cNvCxnSpPr>
            <a:stCxn id="31" idx="1"/>
          </p:cNvCxnSpPr>
          <p:nvPr/>
        </p:nvCxnSpPr>
        <p:spPr>
          <a:xfrm rot="10800000" flipV="1">
            <a:off x="3048000" y="3615035"/>
            <a:ext cx="1219200" cy="20955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2" idx="3"/>
          </p:cNvCxnSpPr>
          <p:nvPr/>
        </p:nvCxnSpPr>
        <p:spPr>
          <a:xfrm>
            <a:off x="4572000" y="4377035"/>
            <a:ext cx="914400" cy="13335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33" idx="1"/>
          </p:cNvCxnSpPr>
          <p:nvPr/>
        </p:nvCxnSpPr>
        <p:spPr>
          <a:xfrm rot="10800000" flipV="1">
            <a:off x="3505200" y="5062835"/>
            <a:ext cx="762000" cy="1028700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409406" y="4414341"/>
            <a:ext cx="35052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7010400" y="3500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7010400" y="42627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7010400" y="4948535"/>
            <a:ext cx="3048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77000" y="2281535"/>
            <a:ext cx="1295400" cy="419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Begin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0" y="616327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PC=bc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^bc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^bc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184046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Concrete execution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3352800" y="1524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Concolic</a:t>
            </a:r>
            <a:r>
              <a:rPr lang="en-US" sz="2000" dirty="0" smtClean="0"/>
              <a:t> execution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Enable Forking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0" y="1524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Concolic</a:t>
            </a:r>
            <a:r>
              <a:rPr lang="en-US" sz="2000" dirty="0" smtClean="0"/>
              <a:t> execution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Disable Forking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8800" y="3352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828800" y="4110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8800" y="480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3352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4110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0" y="480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315200" y="3352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4110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315200" y="4800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0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9178698">
            <a:off x="1875085" y="3177368"/>
            <a:ext cx="6374431" cy="1987554"/>
          </a:xfrm>
          <a:prstGeom prst="ellipse">
            <a:avLst/>
          </a:prstGeom>
          <a:solidFill>
            <a:srgbClr val="FF66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Targeted Search Strategy – Step 3</a:t>
            </a:r>
            <a:br>
              <a:rPr lang="en-US" dirty="0" smtClean="0"/>
            </a:br>
            <a:r>
              <a:rPr lang="en-US" sz="3600" dirty="0" smtClean="0"/>
              <a:t>(intuition-2: Selective Symbolic Execution)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953000"/>
            <a:ext cx="1714500" cy="6858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C.dll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(Crash module)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76900" y="2362200"/>
            <a:ext cx="1714500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A.exe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(Main module)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1500" y="3657600"/>
            <a:ext cx="1714500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B.dll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48500" y="3657600"/>
            <a:ext cx="1714500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D.dll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53100" y="4953000"/>
            <a:ext cx="1714500" cy="685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E.dll</a:t>
            </a:r>
          </a:p>
        </p:txBody>
      </p: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 flipH="1">
            <a:off x="5238750" y="3048000"/>
            <a:ext cx="1295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6534150" y="30480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9" idx="0"/>
          </p:cNvCxnSpPr>
          <p:nvPr/>
        </p:nvCxnSpPr>
        <p:spPr>
          <a:xfrm flipH="1">
            <a:off x="3829050" y="4343400"/>
            <a:ext cx="14097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4" idx="0"/>
          </p:cNvCxnSpPr>
          <p:nvPr/>
        </p:nvCxnSpPr>
        <p:spPr>
          <a:xfrm>
            <a:off x="5238750" y="43434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" y="1600200"/>
            <a:ext cx="4572000" cy="163121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Module Dependency Graph (MDG)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Vertices:</a:t>
            </a:r>
            <a:r>
              <a:rPr lang="en-US" sz="2000" dirty="0" smtClean="0"/>
              <a:t> executable modules (.exe, .</a:t>
            </a:r>
            <a:r>
              <a:rPr lang="en-US" sz="2000" dirty="0" err="1" smtClean="0"/>
              <a:t>dll</a:t>
            </a:r>
            <a:r>
              <a:rPr lang="en-US" sz="2000" dirty="0" smtClean="0"/>
              <a:t>, …)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Edges:</a:t>
            </a:r>
            <a:r>
              <a:rPr lang="en-US" sz="2000" dirty="0" smtClean="0"/>
              <a:t> A-&gt;B is an edge &lt;=&gt; f calls 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(f is a function of A, g is a function of B)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0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>
            <a:off x="2438400" y="2228848"/>
            <a:ext cx="6324600" cy="4171952"/>
          </a:xfrm>
          <a:prstGeom prst="triangle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Targeted Search Strategy – Step 3</a:t>
            </a:r>
            <a:br>
              <a:rPr lang="en-US" dirty="0" smtClean="0"/>
            </a:br>
            <a:r>
              <a:rPr lang="en-US" sz="3600" dirty="0" smtClean="0"/>
              <a:t>(intuition-3: Using Call Stack to reduce search space)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7300" y="5981700"/>
            <a:ext cx="1066800" cy="419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57775" y="1809748"/>
            <a:ext cx="1085850" cy="4191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95938" y="2228848"/>
            <a:ext cx="9524" cy="19621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95938" y="4191000"/>
            <a:ext cx="9525" cy="17907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5486400" y="4343400"/>
            <a:ext cx="2286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486400" y="4864100"/>
            <a:ext cx="2286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5486400" y="5384800"/>
            <a:ext cx="2286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912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Func_1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4812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Func_2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5345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Func_3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4343400" y="4451866"/>
            <a:ext cx="2547937" cy="1948934"/>
          </a:xfrm>
          <a:prstGeom prst="triangle">
            <a:avLst/>
          </a:prstGeom>
          <a:solidFill>
            <a:srgbClr val="FF66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0400" y="1797266"/>
            <a:ext cx="3352800" cy="1815882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symbolic exploration</a:t>
            </a:r>
          </a:p>
          <a:p>
            <a:r>
              <a:rPr lang="en-US" sz="2800" dirty="0" smtClean="0"/>
              <a:t>From a function close to crash 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2705207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Huge Search Space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4850475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Smaller</a:t>
            </a:r>
          </a:p>
          <a:p>
            <a:r>
              <a:rPr lang="en-US" sz="2800" dirty="0" smtClean="0"/>
              <a:t>Search Space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7432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Using benign input files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6" grpId="0" animBg="1"/>
      <p:bldP spid="30" grpId="0" animBg="1"/>
      <p:bldP spid="4" grpId="0"/>
      <p:bldP spid="4" grpId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random exploration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Drive the search towards </a:t>
            </a:r>
            <a:r>
              <a:rPr lang="en-US" sz="2400" b="1" dirty="0" smtClean="0"/>
              <a:t>“exit points” </a:t>
            </a:r>
            <a:r>
              <a:rPr lang="en-US" sz="2400" dirty="0" smtClean="0"/>
              <a:t>that lead to modules in module dependency chain – </a:t>
            </a:r>
            <a:r>
              <a:rPr lang="en-US" sz="2400" b="1" u="sng" dirty="0" smtClean="0">
                <a:solidFill>
                  <a:srgbClr val="FF0000"/>
                </a:solidFill>
              </a:rPr>
              <a:t>Path Pruning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Exit points:</a:t>
            </a:r>
          </a:p>
          <a:p>
            <a:pPr lvl="1"/>
            <a:r>
              <a:rPr lang="en-US" sz="2300" dirty="0" smtClean="0"/>
              <a:t>Extract statically from IDA Pro output</a:t>
            </a:r>
          </a:p>
          <a:p>
            <a:pPr lvl="1"/>
            <a:r>
              <a:rPr lang="en-US" sz="2300" dirty="0" smtClean="0"/>
              <a:t>Collect dynamically</a:t>
            </a:r>
          </a:p>
          <a:p>
            <a:pPr marL="365760" lvl="1" indent="0">
              <a:buNone/>
            </a:pPr>
            <a:r>
              <a:rPr lang="en-US" sz="2300" dirty="0" smtClean="0"/>
              <a:t>in run-time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828800"/>
            <a:ext cx="12192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A.exe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3276600"/>
            <a:ext cx="12192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B.dll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3276600"/>
            <a:ext cx="12192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C.dll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4724400"/>
            <a:ext cx="12192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2590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D.dll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41910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E.dll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41910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F.dll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6764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05600" y="16764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1600" y="31242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1242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31242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3124200"/>
            <a:ext cx="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 flipH="1">
            <a:off x="5486400" y="2362200"/>
            <a:ext cx="7620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6553200" y="2362200"/>
            <a:ext cx="8382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</p:cNvCxnSpPr>
          <p:nvPr/>
        </p:nvCxnSpPr>
        <p:spPr>
          <a:xfrm>
            <a:off x="5486400" y="3810000"/>
            <a:ext cx="7620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6553200" y="3810000"/>
            <a:ext cx="8382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95800" y="2362200"/>
            <a:ext cx="1371600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0"/>
          </p:cNvCxnSpPr>
          <p:nvPr/>
        </p:nvCxnSpPr>
        <p:spPr>
          <a:xfrm flipH="1">
            <a:off x="4343400" y="3810000"/>
            <a:ext cx="68580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7848600" y="3810000"/>
            <a:ext cx="45720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y 4"/>
          <p:cNvSpPr/>
          <p:nvPr/>
        </p:nvSpPr>
        <p:spPr>
          <a:xfrm>
            <a:off x="5105400" y="2308860"/>
            <a:ext cx="381000" cy="304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495800" y="3848100"/>
            <a:ext cx="381000" cy="304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7886700" y="3840480"/>
            <a:ext cx="381000" cy="304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Hercules Targeted Search – Step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909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crash condition</a:t>
            </a:r>
            <a:br>
              <a:rPr lang="en-US" dirty="0"/>
            </a:br>
            <a:r>
              <a:rPr lang="en-US" sz="3600" dirty="0"/>
              <a:t>Using Loop-controlled variables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4500027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Crash condition (CC): </a:t>
            </a:r>
            <a:r>
              <a:rPr lang="en-US" sz="3200" dirty="0" err="1" smtClean="0">
                <a:solidFill>
                  <a:srgbClr val="FF0000"/>
                </a:solidFill>
              </a:rPr>
              <a:t>eax</a:t>
            </a:r>
            <a:r>
              <a:rPr lang="en-US" sz="3200" dirty="0" smtClean="0">
                <a:solidFill>
                  <a:srgbClr val="FF0000"/>
                </a:solidFill>
              </a:rPr>
              <a:t>==</a:t>
            </a:r>
            <a:r>
              <a:rPr lang="en-US" sz="3200" dirty="0" err="1" smtClean="0">
                <a:solidFill>
                  <a:srgbClr val="FF0000"/>
                </a:solidFill>
              </a:rPr>
              <a:t>eax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crash</a:t>
            </a:r>
            <a:r>
              <a:rPr lang="en-US" sz="3200" baseline="30000" dirty="0" smtClean="0">
                <a:solidFill>
                  <a:srgbClr val="FF0000"/>
                </a:solidFill>
              </a:rPr>
              <a:t> </a:t>
            </a:r>
            <a:r>
              <a:rPr lang="en-US" sz="3200" baseline="-25000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43400" y="3581400"/>
            <a:ext cx="4800600" cy="685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8458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HOW</a:t>
            </a:r>
            <a:r>
              <a:rPr lang="en-US" sz="3200" dirty="0" smtClean="0">
                <a:solidFill>
                  <a:srgbClr val="FF0000"/>
                </a:solidFill>
              </a:rPr>
              <a:t> to reproduce the crash </a:t>
            </a:r>
            <a:r>
              <a:rPr lang="en-US" sz="3200" b="1" dirty="0" smtClean="0">
                <a:solidFill>
                  <a:srgbClr val="FF0000"/>
                </a:solidFill>
              </a:rPr>
              <a:t>IF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eax</a:t>
            </a:r>
            <a:r>
              <a:rPr lang="en-US" sz="3200" dirty="0" smtClean="0">
                <a:solidFill>
                  <a:srgbClr val="FF0000"/>
                </a:solidFill>
              </a:rPr>
              <a:t> is CONCRETE and </a:t>
            </a:r>
            <a:r>
              <a:rPr lang="en-US" sz="3200" dirty="0" err="1" smtClean="0">
                <a:solidFill>
                  <a:srgbClr val="FF0000"/>
                </a:solidFill>
              </a:rPr>
              <a:t>eax</a:t>
            </a:r>
            <a:r>
              <a:rPr lang="en-US" sz="3200" dirty="0" smtClean="0">
                <a:solidFill>
                  <a:srgbClr val="FF0000"/>
                </a:solidFill>
              </a:rPr>
              <a:t> ≠ </a:t>
            </a:r>
            <a:r>
              <a:rPr lang="en-US" sz="3200" dirty="0" err="1" smtClean="0">
                <a:solidFill>
                  <a:srgbClr val="FF0000"/>
                </a:solidFill>
              </a:rPr>
              <a:t>eax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crash</a:t>
            </a:r>
            <a:r>
              <a:rPr lang="en-US" sz="3200" baseline="-250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condition transformation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959114"/>
            <a:ext cx="2438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Data fitting </a:t>
            </a:r>
            <a:r>
              <a:rPr lang="en-US" sz="2000" u="sng" dirty="0" smtClean="0">
                <a:solidFill>
                  <a:srgbClr val="0070C0"/>
                </a:solidFill>
              </a:rPr>
              <a:t>results</a:t>
            </a:r>
            <a:endParaRPr lang="en-US" sz="2000" b="1" dirty="0" smtClean="0"/>
          </a:p>
          <a:p>
            <a:r>
              <a:rPr lang="en-US" sz="2000" b="1" dirty="0" smtClean="0"/>
              <a:t>ESI = ESI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+ 0x23 * </a:t>
            </a:r>
            <a:r>
              <a:rPr lang="en-US" sz="2000" b="1" dirty="0" smtClean="0">
                <a:solidFill>
                  <a:srgbClr val="FF0000"/>
                </a:solidFill>
              </a:rPr>
              <a:t>it</a:t>
            </a:r>
          </a:p>
          <a:p>
            <a:r>
              <a:rPr lang="en-US" sz="2000" b="1" dirty="0" smtClean="0"/>
              <a:t>EDI = EDI</a:t>
            </a:r>
            <a:r>
              <a:rPr lang="en-US" sz="2000" b="1" baseline="-25000" dirty="0" smtClean="0"/>
              <a:t>0 </a:t>
            </a:r>
            <a:r>
              <a:rPr lang="en-US" sz="2000" b="1" dirty="0" smtClean="0"/>
              <a:t>– 1 * </a:t>
            </a:r>
            <a:r>
              <a:rPr lang="en-US" sz="2000" b="1" dirty="0" smtClean="0">
                <a:solidFill>
                  <a:srgbClr val="FF0000"/>
                </a:solidFill>
              </a:rPr>
              <a:t>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Collected data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5007114"/>
            <a:ext cx="3352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Transformed Crash Condition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EDI</a:t>
            </a:r>
            <a:r>
              <a:rPr lang="en-US" sz="2000" b="1" baseline="-25000" dirty="0">
                <a:solidFill>
                  <a:srgbClr val="FF0000"/>
                </a:solidFill>
              </a:rPr>
              <a:t>0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EDI</a:t>
            </a:r>
            <a:r>
              <a:rPr lang="en-US" sz="2000" b="1" baseline="-25000" dirty="0" err="1" smtClean="0"/>
              <a:t>crash</a:t>
            </a:r>
            <a:r>
              <a:rPr lang="en-US" sz="2000" b="1" dirty="0" smtClean="0"/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it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crash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3032"/>
              </p:ext>
            </p:extLst>
          </p:nvPr>
        </p:nvGraphicFramePr>
        <p:xfrm>
          <a:off x="228600" y="1959114"/>
          <a:ext cx="2819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iteration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EDI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r>
                        <a:rPr lang="en-US" baseline="-25000" dirty="0" smtClean="0"/>
                        <a:t>0, </a:t>
                      </a:r>
                      <a:r>
                        <a:rPr lang="en-US" baseline="0" dirty="0" smtClean="0"/>
                        <a:t>EDI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r>
                        <a:rPr lang="en-US" baseline="0" dirty="0" smtClean="0"/>
                        <a:t> += 0x23</a:t>
                      </a:r>
                    </a:p>
                    <a:p>
                      <a:r>
                        <a:rPr lang="en-US" baseline="0" dirty="0" smtClean="0"/>
                        <a:t>EDI -=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ESI += 0x23</a:t>
                      </a:r>
                    </a:p>
                    <a:p>
                      <a:r>
                        <a:rPr lang="en-US" dirty="0" smtClean="0"/>
                        <a:t>EDI -=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ESI += 0x23</a:t>
                      </a:r>
                    </a:p>
                    <a:p>
                      <a:r>
                        <a:rPr lang="en-US" dirty="0" smtClean="0"/>
                        <a:t>EDI -=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77000" y="1959114"/>
            <a:ext cx="2590800" cy="1497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Original Crash Condition</a:t>
            </a:r>
          </a:p>
          <a:p>
            <a:r>
              <a:rPr lang="en-US" sz="2000" b="1" dirty="0" smtClean="0"/>
              <a:t>EAX = </a:t>
            </a:r>
            <a:r>
              <a:rPr lang="en-US" sz="2000" b="1" dirty="0" err="1" smtClean="0"/>
              <a:t>EAX</a:t>
            </a:r>
            <a:r>
              <a:rPr lang="en-US" sz="2000" b="1" baseline="-25000" dirty="0" err="1" smtClean="0"/>
              <a:t>crash</a:t>
            </a:r>
            <a:endParaRPr lang="en-US" sz="2000" b="1" baseline="-25000" dirty="0" smtClean="0"/>
          </a:p>
          <a:p>
            <a:endParaRPr lang="en-US" sz="2000" b="1" baseline="-25000" dirty="0" smtClean="0">
              <a:solidFill>
                <a:srgbClr val="FF0000"/>
              </a:solidFill>
            </a:endParaRPr>
          </a:p>
          <a:p>
            <a:r>
              <a:rPr lang="en-US" sz="2000" u="sng" dirty="0" smtClean="0">
                <a:solidFill>
                  <a:srgbClr val="0070C0"/>
                </a:solidFill>
              </a:rPr>
              <a:t>Data dependency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b="1" dirty="0" smtClean="0"/>
              <a:t>EAX = ESI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4229100" y="3868052"/>
            <a:ext cx="4305300" cy="60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EAX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crash</a:t>
            </a:r>
            <a:r>
              <a:rPr lang="en-US" sz="2400" dirty="0" smtClean="0">
                <a:solidFill>
                  <a:schemeClr val="tx1"/>
                </a:solidFill>
              </a:rPr>
              <a:t> = ESI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+ 0x23 * </a:t>
            </a:r>
            <a:r>
              <a:rPr lang="en-US" sz="2400" dirty="0" err="1" smtClean="0">
                <a:solidFill>
                  <a:srgbClr val="FF0000"/>
                </a:solidFill>
              </a:rPr>
              <a:t>it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crash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4876800" y="2974777"/>
            <a:ext cx="762000" cy="8131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7543800" y="3456960"/>
            <a:ext cx="228600" cy="3309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86600" y="4473714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124200" y="1959114"/>
            <a:ext cx="45720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9706"/>
            <a:ext cx="5257800" cy="158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2514600" y="6248400"/>
            <a:ext cx="2819400" cy="533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sz="3600" dirty="0"/>
              <a:t>String Functions </a:t>
            </a:r>
            <a:r>
              <a:rPr lang="en-US" sz="3600" dirty="0" smtClean="0"/>
              <a:t>Exploration and Grouping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stricmp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symbolic</a:t>
            </a:r>
            <a:r>
              <a:rPr lang="en-US" dirty="0" err="1" smtClean="0"/>
              <a:t>,concrete</a:t>
            </a:r>
            <a:r>
              <a:rPr lang="en-US" dirty="0"/>
              <a:t>)</a:t>
            </a: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H="1">
            <a:off x="6521130" y="1969532"/>
            <a:ext cx="6409" cy="316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6000" y="2286000"/>
            <a:ext cx="425127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21127" y="2286000"/>
            <a:ext cx="489273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62600" y="2514600"/>
            <a:ext cx="533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25146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58000" y="25146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514600"/>
            <a:ext cx="533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953000" y="2743200"/>
            <a:ext cx="609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62600" y="2743200"/>
            <a:ext cx="762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3800" y="2743200"/>
            <a:ext cx="609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391400" y="2743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72000" y="2971800"/>
            <a:ext cx="3810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53000" y="2971800"/>
            <a:ext cx="228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86400" y="29718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38800" y="2971800"/>
            <a:ext cx="304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72200" y="2743200"/>
            <a:ext cx="762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2743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019800" y="29718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72200" y="2971800"/>
            <a:ext cx="76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24600" y="2971800"/>
            <a:ext cx="76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00800" y="29718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765763" y="2743200"/>
            <a:ext cx="92237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58000" y="2743200"/>
            <a:ext cx="152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629400" y="2971800"/>
            <a:ext cx="136363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65763" y="2971800"/>
            <a:ext cx="92237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934200" y="2971800"/>
            <a:ext cx="76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10400" y="29718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77100" y="2971800"/>
            <a:ext cx="1143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91400" y="2971800"/>
            <a:ext cx="304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924800" y="2895600"/>
            <a:ext cx="2286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53400" y="2895600"/>
            <a:ext cx="30480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343400" y="3429000"/>
            <a:ext cx="228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2000" y="3429000"/>
            <a:ext cx="1905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029200" y="34290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81600" y="3429000"/>
            <a:ext cx="228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784454" y="3429000"/>
            <a:ext cx="140346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924800" y="3429000"/>
            <a:ext cx="228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305800" y="3429000"/>
            <a:ext cx="152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458200" y="3429000"/>
            <a:ext cx="2286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14309" y="3334434"/>
            <a:ext cx="83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 </a:t>
            </a:r>
            <a:endParaRPr lang="en-US" sz="3600" dirty="0"/>
          </a:p>
        </p:txBody>
      </p:sp>
      <p:sp>
        <p:nvSpPr>
          <p:cNvPr id="93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657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Many more feasible paths than semantically distinct paths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Idea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Dynamically explore and group feasible </a:t>
            </a:r>
            <a:r>
              <a:rPr lang="en-US" dirty="0"/>
              <a:t>paths based on the semantic </a:t>
            </a:r>
            <a:r>
              <a:rPr lang="en-US" dirty="0" smtClean="0"/>
              <a:t>of string functions </a:t>
            </a:r>
            <a:endParaRPr lang="en-US" dirty="0"/>
          </a:p>
          <a:p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152900" y="3988385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Group 1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(Equal)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753100" y="4026485"/>
            <a:ext cx="1752600" cy="83820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Group 2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E.length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581900" y="4026485"/>
            <a:ext cx="15240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Group 3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(diff)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029200" y="2514600"/>
            <a:ext cx="2971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13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aseline="-25000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>
                <a:solidFill>
                  <a:srgbClr val="FF0000"/>
                </a:solidFill>
              </a:rPr>
              <a:t> length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0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1676400"/>
            <a:ext cx="68580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1371600" cy="1676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CFG </a:t>
            </a:r>
            <a:r>
              <a:rPr lang="en-US" sz="2000" dirty="0" smtClean="0">
                <a:solidFill>
                  <a:schemeClr val="tx1"/>
                </a:solidFill>
              </a:rPr>
              <a:t>generator/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refinement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962400"/>
            <a:ext cx="1371600" cy="9906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IDA Pro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5626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2209800"/>
            <a:ext cx="16764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S2E core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system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22098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ExecutionTracker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27432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CrashDetector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32766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DynCodeSelector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00" y="38100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TargetedSearcher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43434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StrFuncInterceptor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48768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CondSynthesizer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4600" y="54102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LoopExplorer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5943600"/>
            <a:ext cx="2514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EdgeKiller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2209800"/>
            <a:ext cx="2286000" cy="4572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WindowsMonitor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800" y="2743200"/>
            <a:ext cx="22860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ModuleMonitor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9800" y="3276600"/>
            <a:ext cx="2286000" cy="4572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FunctionMonitor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09800" y="3810000"/>
            <a:ext cx="2286000" cy="4572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CorePlugins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8200" y="5486400"/>
            <a:ext cx="1524000" cy="838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Z3 Solver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Integration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800" y="1676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Standard Plugins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168806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 Plugins</a:t>
            </a:r>
            <a:endParaRPr lang="en-US" sz="2400" dirty="0"/>
          </a:p>
        </p:txBody>
      </p:sp>
      <p:sp>
        <p:nvSpPr>
          <p:cNvPr id="27" name="Left-Right Arrow 26"/>
          <p:cNvSpPr/>
          <p:nvPr/>
        </p:nvSpPr>
        <p:spPr>
          <a:xfrm>
            <a:off x="1524000" y="2286000"/>
            <a:ext cx="609600" cy="3810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609600" y="3429000"/>
            <a:ext cx="381000" cy="4572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0800000">
            <a:off x="609600" y="5029200"/>
            <a:ext cx="381000" cy="4572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1524000" y="5791200"/>
            <a:ext cx="609600" cy="3810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6208"/>
            <a:ext cx="4048690" cy="2562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46090"/>
            <a:ext cx="1625397" cy="162539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29200" y="2556808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3776008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Crash reproducing supports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In-house debugging and fixing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Vulnerability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8458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085850"/>
                <a:gridCol w="1085850"/>
                <a:gridCol w="1085850"/>
                <a:gridCol w="1085850"/>
              </a:tblGrid>
              <a:tr h="59871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Case studies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Selected modules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S2E (DFS and Random)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Peach 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Fuzzer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- mutation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Hercules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CVE-2010-2204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Adobe Reader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Memory Access Violation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b="1" smtClean="0"/>
                        <a:t> / </a:t>
                      </a:r>
                      <a:r>
                        <a:rPr lang="en-US" sz="2000" b="1" dirty="0" smtClean="0"/>
                        <a:t>78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baseline="0" dirty="0" smtClean="0"/>
                        <a:t>     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CVE-2010-3000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Real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Integer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b="1" dirty="0" smtClean="0"/>
                        <a:t> / 129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CVE-2014-2671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Windows Media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Division by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000" b="1" smtClean="0"/>
                        <a:t> / </a:t>
                      </a:r>
                      <a:r>
                        <a:rPr lang="en-US" sz="2000" b="1" dirty="0" smtClean="0"/>
                        <a:t>84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CVE-2010-0718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Windows Media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Buffer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000" b="1" dirty="0" smtClean="0"/>
                        <a:t> /</a:t>
                      </a:r>
                      <a:r>
                        <a:rPr lang="en-US" sz="2000" b="1" baseline="0" dirty="0" smtClean="0"/>
                        <a:t> 86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CVE-2010-0688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Orbital Viewer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Buffer</a:t>
                      </a:r>
                      <a:r>
                        <a:rPr lang="en-US" baseline="0" dirty="0" smtClean="0"/>
                        <a:t>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b="1" dirty="0" smtClean="0"/>
                        <a:t> / 49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CVE-2011-0502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MAM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Null</a:t>
                      </a:r>
                      <a:r>
                        <a:rPr lang="en-US" baseline="0" dirty="0" smtClean="0"/>
                        <a:t> pointer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="1" dirty="0" smtClean="0"/>
                        <a:t> / 51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(*)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134" y="2635566"/>
            <a:ext cx="295466" cy="336234"/>
          </a:xfrm>
          <a:prstGeom prst="rect">
            <a:avLst/>
          </a:prstGeom>
        </p:spPr>
      </p:pic>
      <p:pic>
        <p:nvPicPr>
          <p:cNvPr id="26" name="Picture 25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2590800"/>
            <a:ext cx="381000" cy="381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4800" y="6400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(*) The crashes have been reproduced on both Windows XP and Windows 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3" name="Picture 32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134" y="3321366"/>
            <a:ext cx="295466" cy="336234"/>
          </a:xfrm>
          <a:prstGeom prst="rect">
            <a:avLst/>
          </a:prstGeom>
        </p:spPr>
      </p:pic>
      <p:pic>
        <p:nvPicPr>
          <p:cNvPr id="34" name="Picture 33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3962400"/>
            <a:ext cx="295466" cy="336234"/>
          </a:xfrm>
          <a:prstGeom prst="rect">
            <a:avLst/>
          </a:prstGeom>
        </p:spPr>
      </p:pic>
      <p:pic>
        <p:nvPicPr>
          <p:cNvPr id="35" name="Picture 34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134" y="4616766"/>
            <a:ext cx="295466" cy="336234"/>
          </a:xfrm>
          <a:prstGeom prst="rect">
            <a:avLst/>
          </a:prstGeom>
        </p:spPr>
      </p:pic>
      <p:pic>
        <p:nvPicPr>
          <p:cNvPr id="36" name="Picture 35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134" y="5226366"/>
            <a:ext cx="295466" cy="336234"/>
          </a:xfrm>
          <a:prstGeom prst="rect">
            <a:avLst/>
          </a:prstGeom>
        </p:spPr>
      </p:pic>
      <p:pic>
        <p:nvPicPr>
          <p:cNvPr id="37" name="Picture 36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635566"/>
            <a:ext cx="295466" cy="336234"/>
          </a:xfrm>
          <a:prstGeom prst="rect">
            <a:avLst/>
          </a:prstGeom>
        </p:spPr>
      </p:pic>
      <p:pic>
        <p:nvPicPr>
          <p:cNvPr id="40" name="Picture 39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5934" y="3321366"/>
            <a:ext cx="295466" cy="336234"/>
          </a:xfrm>
          <a:prstGeom prst="rect">
            <a:avLst/>
          </a:prstGeom>
        </p:spPr>
      </p:pic>
      <p:pic>
        <p:nvPicPr>
          <p:cNvPr id="41" name="Picture 40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962400"/>
            <a:ext cx="295466" cy="336234"/>
          </a:xfrm>
          <a:prstGeom prst="rect">
            <a:avLst/>
          </a:prstGeom>
        </p:spPr>
      </p:pic>
      <p:pic>
        <p:nvPicPr>
          <p:cNvPr id="42" name="Picture 41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5934" y="4616766"/>
            <a:ext cx="295466" cy="336234"/>
          </a:xfrm>
          <a:prstGeom prst="rect">
            <a:avLst/>
          </a:prstGeom>
        </p:spPr>
      </p:pic>
      <p:pic>
        <p:nvPicPr>
          <p:cNvPr id="44" name="Picture 43" descr="failure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635566"/>
            <a:ext cx="295466" cy="336234"/>
          </a:xfrm>
          <a:prstGeom prst="rect">
            <a:avLst/>
          </a:prstGeom>
        </p:spPr>
      </p:pic>
      <p:pic>
        <p:nvPicPr>
          <p:cNvPr id="45" name="Picture 44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5791200"/>
            <a:ext cx="381000" cy="381000"/>
          </a:xfrm>
          <a:prstGeom prst="rect">
            <a:avLst/>
          </a:prstGeom>
        </p:spPr>
      </p:pic>
      <p:pic>
        <p:nvPicPr>
          <p:cNvPr id="46" name="Picture 45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5181600"/>
            <a:ext cx="381000" cy="381000"/>
          </a:xfrm>
          <a:prstGeom prst="rect">
            <a:avLst/>
          </a:prstGeom>
        </p:spPr>
      </p:pic>
      <p:pic>
        <p:nvPicPr>
          <p:cNvPr id="47" name="Picture 46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5791200"/>
            <a:ext cx="381000" cy="381000"/>
          </a:xfrm>
          <a:prstGeom prst="rect">
            <a:avLst/>
          </a:prstGeom>
        </p:spPr>
      </p:pic>
      <p:pic>
        <p:nvPicPr>
          <p:cNvPr id="48" name="Picture 47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3276600"/>
            <a:ext cx="381000" cy="381000"/>
          </a:xfrm>
          <a:prstGeom prst="rect">
            <a:avLst/>
          </a:prstGeom>
        </p:spPr>
      </p:pic>
      <p:pic>
        <p:nvPicPr>
          <p:cNvPr id="49" name="Picture 48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3886200"/>
            <a:ext cx="381000" cy="381000"/>
          </a:xfrm>
          <a:prstGeom prst="rect">
            <a:avLst/>
          </a:prstGeom>
        </p:spPr>
      </p:pic>
      <p:pic>
        <p:nvPicPr>
          <p:cNvPr id="50" name="Picture 49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495800"/>
            <a:ext cx="381000" cy="381000"/>
          </a:xfrm>
          <a:prstGeom prst="rect">
            <a:avLst/>
          </a:prstGeom>
        </p:spPr>
      </p:pic>
      <p:pic>
        <p:nvPicPr>
          <p:cNvPr id="51" name="Picture 50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5181600"/>
            <a:ext cx="381000" cy="381000"/>
          </a:xfrm>
          <a:prstGeom prst="rect">
            <a:avLst/>
          </a:prstGeom>
        </p:spPr>
      </p:pic>
      <p:pic>
        <p:nvPicPr>
          <p:cNvPr id="52" name="Picture 51" descr="success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57912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828800"/>
          <a:ext cx="81534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Case studies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CVE-2010-0688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Orbital Viewer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CVE-2011-0502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MAM player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S2E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 min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Peach </a:t>
                      </a:r>
                      <a:r>
                        <a:rPr lang="en-US" sz="2400" b="1" dirty="0" err="1" smtClean="0"/>
                        <a:t>Fuzzer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 hr</a:t>
                      </a:r>
                    </a:p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 min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u="sng" dirty="0" smtClean="0">
                          <a:solidFill>
                            <a:srgbClr val="00B050"/>
                          </a:solidFill>
                        </a:rPr>
                        <a:t>Hercules</a:t>
                      </a:r>
                      <a:endParaRPr lang="en-US" sz="24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>
                          <a:solidFill>
                            <a:srgbClr val="00B050"/>
                          </a:solidFill>
                        </a:rPr>
                        <a:t>3 hr</a:t>
                      </a:r>
                    </a:p>
                    <a:p>
                      <a:pPr algn="ctr"/>
                      <a:endParaRPr lang="en-US" sz="28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baseline="0" dirty="0" smtClean="0">
                          <a:solidFill>
                            <a:srgbClr val="00B050"/>
                          </a:solidFill>
                        </a:rPr>
                        <a:t>1.5 min</a:t>
                      </a:r>
                      <a:endParaRPr lang="en-US" sz="24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failure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092766"/>
            <a:ext cx="295466" cy="336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190146"/>
            <a:ext cx="4195763" cy="236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798" y="1600200"/>
            <a:ext cx="411270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752600"/>
            <a:ext cx="4495800" cy="178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8600"/>
            <a:ext cx="3480675" cy="26485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1981994" y="4114800"/>
            <a:ext cx="5028406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4038600"/>
            <a:ext cx="8382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 anchorCtr="1">
            <a:normAutofit/>
          </a:bodyPr>
          <a:lstStyle/>
          <a:p>
            <a:pPr>
              <a:buNone/>
            </a:pPr>
            <a:r>
              <a:rPr lang="en-US" sz="5400" dirty="0" smtClean="0"/>
              <a:t>Questions &amp; Answers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Crash condition transformation</a:t>
            </a:r>
          </a:p>
          <a:p>
            <a:r>
              <a:rPr lang="en-US" dirty="0" smtClean="0"/>
              <a:t>Data fitting models</a:t>
            </a:r>
          </a:p>
          <a:p>
            <a:r>
              <a:rPr lang="en-US" dirty="0" smtClean="0"/>
              <a:t>Sample crash report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Regression based loop invariant inference</a:t>
            </a:r>
            <a:endParaRPr lang="en-US" sz="3600" dirty="0"/>
          </a:p>
        </p:txBody>
      </p:sp>
      <p:grpSp>
        <p:nvGrpSpPr>
          <p:cNvPr id="3" name="Group 5"/>
          <p:cNvGrpSpPr/>
          <p:nvPr/>
        </p:nvGrpSpPr>
        <p:grpSpPr>
          <a:xfrm>
            <a:off x="762000" y="2177532"/>
            <a:ext cx="3276600" cy="1905000"/>
            <a:chOff x="990600" y="1828800"/>
            <a:chExt cx="3276600" cy="190500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990600" y="3048000"/>
              <a:ext cx="10668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90600" y="1828800"/>
              <a:ext cx="0" cy="12192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1828800"/>
              <a:ext cx="10668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57400" y="3048000"/>
              <a:ext cx="0" cy="68580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66800" y="249829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Mem_write</a:t>
              </a:r>
              <a:r>
                <a:rPr lang="en-US" dirty="0" smtClean="0">
                  <a:solidFill>
                    <a:srgbClr val="FF0000"/>
                  </a:solidFill>
                </a:rPr>
                <a:t> (address, value)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0574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Register_write</a:t>
              </a:r>
              <a:r>
                <a:rPr lang="en-US" dirty="0" smtClean="0">
                  <a:solidFill>
                    <a:srgbClr val="FF0000"/>
                  </a:solidFill>
                </a:rPr>
                <a:t> (name, value)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95800" y="1871008"/>
            <a:ext cx="4114800" cy="19389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it=0 (Before starting the loop)</a:t>
            </a:r>
          </a:p>
          <a:p>
            <a:r>
              <a:rPr lang="en-US" sz="2000" dirty="0" smtClean="0"/>
              <a:t>EAX = …; EBX = …</a:t>
            </a:r>
          </a:p>
          <a:p>
            <a:r>
              <a:rPr lang="en-US" sz="2000" dirty="0" smtClean="0"/>
              <a:t>Address_1 = …; Address_2 = …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it=1 (First Iteration)</a:t>
            </a:r>
          </a:p>
          <a:p>
            <a:r>
              <a:rPr lang="en-US" sz="2000" dirty="0"/>
              <a:t>EAX = …; EBX = …</a:t>
            </a:r>
          </a:p>
          <a:p>
            <a:r>
              <a:rPr lang="en-US" sz="2000" dirty="0"/>
              <a:t>Address_1 = …; Address_2 = 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724400" y="4114800"/>
            <a:ext cx="1600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Fitting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1905000"/>
            <a:ext cx="3276600" cy="2220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886200" y="2286000"/>
            <a:ext cx="533400" cy="304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410200" y="3810000"/>
            <a:ext cx="304800" cy="3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53200" y="403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Original</a:t>
            </a:r>
          </a:p>
          <a:p>
            <a:r>
              <a:rPr lang="en-US" sz="2400" b="1" dirty="0" smtClean="0"/>
              <a:t>Crash Condition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New Crash Condition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419600" y="5181600"/>
            <a:ext cx="4305300" cy="60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Crash Condition 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410200" y="4876800"/>
            <a:ext cx="304800" cy="3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91400" y="4862729"/>
            <a:ext cx="304800" cy="3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419850" y="5791200"/>
            <a:ext cx="304800" cy="3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3400" y="145798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 Exploration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9600" y="145798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values of registers/memory locations</a:t>
            </a:r>
            <a:endParaRPr lang="en-US" sz="24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Fitting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228600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a</a:t>
            </a:r>
          </a:p>
          <a:p>
            <a:r>
              <a:rPr lang="en-US" sz="2800" dirty="0">
                <a:solidFill>
                  <a:srgbClr val="00B050"/>
                </a:solidFill>
              </a:rPr>
              <a:t>f</a:t>
            </a:r>
            <a:r>
              <a:rPr lang="en-US" sz="2800" dirty="0" smtClean="0">
                <a:solidFill>
                  <a:srgbClr val="00B050"/>
                </a:solidFill>
              </a:rPr>
              <a:t>or( … ) </a:t>
            </a:r>
          </a:p>
          <a:p>
            <a:r>
              <a:rPr lang="en-US" sz="2800" dirty="0" smtClean="0"/>
              <a:t>	y= </a:t>
            </a:r>
            <a:r>
              <a:rPr lang="en-US" sz="2800" dirty="0" err="1" smtClean="0"/>
              <a:t>y+b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828800"/>
            <a:ext cx="236220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a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for( … ) </a:t>
            </a:r>
          </a:p>
          <a:p>
            <a:r>
              <a:rPr lang="en-US" sz="2800" dirty="0" smtClean="0"/>
              <a:t>	y = y*b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5153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</a:t>
            </a:r>
            <a:r>
              <a:rPr lang="en-US" sz="2800" dirty="0" err="1" smtClean="0"/>
              <a:t>a+b</a:t>
            </a:r>
            <a:r>
              <a:rPr lang="en-US" sz="2800" dirty="0" smtClean="0"/>
              <a:t>*</a:t>
            </a:r>
            <a:r>
              <a:rPr lang="en-US" sz="2800" dirty="0" smtClean="0">
                <a:solidFill>
                  <a:srgbClr val="FF0000"/>
                </a:solidFill>
              </a:rPr>
              <a:t>it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46823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</a:t>
            </a:r>
            <a:r>
              <a:rPr lang="en-US" sz="2800" dirty="0" err="1"/>
              <a:t>ab</a:t>
            </a:r>
            <a:r>
              <a:rPr lang="en-US" sz="2800" baseline="30000" dirty="0" err="1">
                <a:solidFill>
                  <a:srgbClr val="FF0000"/>
                </a:solidFill>
              </a:rPr>
              <a:t>it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192012"/>
            <a:ext cx="3657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log(y)=log(a)+ </a:t>
            </a:r>
            <a:r>
              <a:rPr lang="en-US" sz="2800" dirty="0">
                <a:solidFill>
                  <a:srgbClr val="FF0000"/>
                </a:solidFill>
              </a:rPr>
              <a:t>it</a:t>
            </a:r>
            <a:r>
              <a:rPr lang="en-US" sz="2800" dirty="0"/>
              <a:t>*log(b)</a:t>
            </a:r>
          </a:p>
          <a:p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990600" y="3276600"/>
            <a:ext cx="304800" cy="267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352800" y="3276600"/>
            <a:ext cx="304800" cy="267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52800" y="3962400"/>
            <a:ext cx="304800" cy="267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1443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Single Loops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2247900" y="2744331"/>
            <a:ext cx="381000" cy="457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29703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Simple Linear Regression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5105400" y="1443335"/>
            <a:ext cx="4267200" cy="5414665"/>
            <a:chOff x="5105400" y="1443335"/>
            <a:chExt cx="4267200" cy="5414665"/>
          </a:xfrm>
        </p:grpSpPr>
        <p:sp>
          <p:nvSpPr>
            <p:cNvPr id="7" name="TextBox 6"/>
            <p:cNvSpPr txBox="1"/>
            <p:nvPr/>
          </p:nvSpPr>
          <p:spPr>
            <a:xfrm>
              <a:off x="5257800" y="1828800"/>
              <a:ext cx="3733800" cy="224676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</a:t>
              </a:r>
              <a:r>
                <a:rPr lang="en-US" sz="2800" dirty="0" smtClean="0"/>
                <a:t> = a</a:t>
              </a:r>
            </a:p>
            <a:p>
              <a:r>
                <a:rPr lang="en-US" sz="2800" dirty="0" smtClean="0">
                  <a:solidFill>
                    <a:srgbClr val="00B050"/>
                  </a:solidFill>
                </a:rPr>
                <a:t>for(</a:t>
              </a:r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… ) </a:t>
              </a:r>
            </a:p>
            <a:p>
              <a:r>
                <a:rPr lang="en-US" sz="2800" dirty="0"/>
                <a:t>	</a:t>
              </a:r>
              <a:r>
                <a:rPr lang="en-US" sz="2800" dirty="0" smtClean="0"/>
                <a:t>y = y + b</a:t>
              </a:r>
            </a:p>
            <a:p>
              <a:r>
                <a:rPr lang="en-US" sz="2800" dirty="0"/>
                <a:t>	</a:t>
              </a:r>
              <a:r>
                <a:rPr lang="en-US" sz="2800" dirty="0" smtClean="0">
                  <a:solidFill>
                    <a:srgbClr val="00B050"/>
                  </a:solidFill>
                </a:rPr>
                <a:t>for( … )</a:t>
              </a:r>
            </a:p>
            <a:p>
              <a:r>
                <a:rPr lang="en-US" sz="2800" dirty="0"/>
                <a:t>	</a:t>
              </a:r>
              <a:r>
                <a:rPr lang="en-US" sz="2800" dirty="0" smtClean="0"/>
                <a:t>	y = y + c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4316611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 = </a:t>
              </a:r>
              <a:r>
                <a:rPr lang="en-US" sz="2800" dirty="0" smtClean="0"/>
                <a:t>a </a:t>
              </a:r>
              <a:r>
                <a:rPr lang="en-US" sz="2800" dirty="0"/>
                <a:t>+ b*</a:t>
              </a:r>
              <a:r>
                <a:rPr lang="en-US" sz="2800" dirty="0">
                  <a:solidFill>
                    <a:srgbClr val="FF0000"/>
                  </a:solidFill>
                </a:rPr>
                <a:t>it1</a:t>
              </a:r>
              <a:r>
                <a:rPr lang="en-US" sz="2800" dirty="0"/>
                <a:t> + c*</a:t>
              </a:r>
              <a:r>
                <a:rPr lang="en-US" sz="2800" dirty="0">
                  <a:solidFill>
                    <a:srgbClr val="FF0000"/>
                  </a:solidFill>
                </a:rPr>
                <a:t>it1</a:t>
              </a:r>
              <a:r>
                <a:rPr lang="en-US" sz="2800" dirty="0"/>
                <a:t>*</a:t>
              </a:r>
              <a:r>
                <a:rPr lang="en-US" sz="2800" dirty="0">
                  <a:solidFill>
                    <a:srgbClr val="FF0000"/>
                  </a:solidFill>
                </a:rPr>
                <a:t>it2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7800" y="4926211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 = </a:t>
              </a:r>
              <a:r>
                <a:rPr lang="en-US" sz="2800" dirty="0" smtClean="0"/>
                <a:t>a </a:t>
              </a:r>
              <a:r>
                <a:rPr lang="en-US" sz="2800" dirty="0"/>
                <a:t>+ b*</a:t>
              </a:r>
              <a:r>
                <a:rPr lang="en-US" sz="2800" dirty="0">
                  <a:solidFill>
                    <a:srgbClr val="FF0000"/>
                  </a:solidFill>
                </a:rPr>
                <a:t>it1</a:t>
              </a:r>
              <a:r>
                <a:rPr lang="en-US" sz="2800" dirty="0"/>
                <a:t> + </a:t>
              </a:r>
              <a:r>
                <a:rPr lang="en-US" sz="2800" dirty="0" smtClean="0"/>
                <a:t>c*</a:t>
              </a:r>
              <a:r>
                <a:rPr lang="en-US" sz="2800" dirty="0" smtClean="0">
                  <a:solidFill>
                    <a:srgbClr val="FF0000"/>
                  </a:solidFill>
                </a:rPr>
                <a:t>it’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010400" y="4114800"/>
              <a:ext cx="304800" cy="2678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010400" y="4763631"/>
              <a:ext cx="304800" cy="2678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14433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Nested Loops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6972300" y="3811130"/>
              <a:ext cx="381000" cy="3657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05400" y="5801380"/>
              <a:ext cx="426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Multiple Linear Regression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105400" y="1524000"/>
              <a:ext cx="0" cy="5334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Error Reporting’s crash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 descr="crash_instr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2323525"/>
          </a:xfrm>
          <a:prstGeom prst="rect">
            <a:avLst/>
          </a:prstGeom>
        </p:spPr>
      </p:pic>
      <p:pic>
        <p:nvPicPr>
          <p:cNvPr id="8" name="Picture 7" descr="module_li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611"/>
            <a:ext cx="9144000" cy="2358189"/>
          </a:xfrm>
          <a:prstGeom prst="rect">
            <a:avLst/>
          </a:prstGeom>
        </p:spPr>
      </p:pic>
      <p:pic>
        <p:nvPicPr>
          <p:cNvPr id="11" name="Picture 10" descr="Register_valu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7840"/>
            <a:ext cx="9144000" cy="2102760"/>
          </a:xfrm>
          <a:prstGeom prst="rect">
            <a:avLst/>
          </a:prstGeom>
        </p:spPr>
      </p:pic>
      <p:pic>
        <p:nvPicPr>
          <p:cNvPr id="12" name="Picture 11" descr="call_sta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600"/>
            <a:ext cx="9144000" cy="331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[ICSE’12, ASE’14]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develo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2667000"/>
            <a:ext cx="304151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1972" y="2438400"/>
            <a:ext cx="1371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53172" y="2133600"/>
            <a:ext cx="2286000" cy="3733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0" y="2362200"/>
            <a:ext cx="1828800" cy="838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Instrumen-tation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4572000"/>
            <a:ext cx="1828800" cy="838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Symbolic Execution - Analyzer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7248772" y="1905000"/>
            <a:ext cx="1447800" cy="12954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in the field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295772" y="4648200"/>
            <a:ext cx="1447800" cy="685800"/>
          </a:xfrm>
          <a:prstGeom prst="snip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 input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248772" y="4648200"/>
            <a:ext cx="1447800" cy="685800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 report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9779475">
            <a:off x="1898940" y="2660940"/>
            <a:ext cx="3810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19772" y="2590800"/>
            <a:ext cx="676028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477000" y="2590800"/>
            <a:ext cx="695572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77000" y="4800600"/>
            <a:ext cx="695572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3819773" y="4800600"/>
            <a:ext cx="676027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725928">
            <a:off x="1947986" y="4135735"/>
            <a:ext cx="7620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602998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Capture and Replay</a:t>
            </a:r>
            <a:endParaRPr lang="en-US" sz="2800" dirty="0"/>
          </a:p>
        </p:txBody>
      </p:sp>
      <p:sp>
        <p:nvSpPr>
          <p:cNvPr id="21" name="Down Arrow 20"/>
          <p:cNvSpPr/>
          <p:nvPr/>
        </p:nvSpPr>
        <p:spPr>
          <a:xfrm>
            <a:off x="7924800" y="3352800"/>
            <a:ext cx="381000" cy="11430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Hercules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b="1" dirty="0" smtClean="0">
                <a:solidFill>
                  <a:srgbClr val="FF0000"/>
                </a:solidFill>
              </a:rPr>
              <a:t>instrumentation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Selective Symbolic Execution </a:t>
            </a:r>
            <a:r>
              <a:rPr lang="en-US" dirty="0" smtClean="0"/>
              <a:t>with the support of a novel </a:t>
            </a:r>
            <a:r>
              <a:rPr lang="en-US" b="1" dirty="0" smtClean="0">
                <a:solidFill>
                  <a:srgbClr val="FF0000"/>
                </a:solidFill>
              </a:rPr>
              <a:t>targeted search strategy </a:t>
            </a:r>
            <a:r>
              <a:rPr lang="en-US" dirty="0" smtClean="0"/>
              <a:t>and heuristics on loops and string functions</a:t>
            </a:r>
          </a:p>
          <a:p>
            <a:r>
              <a:rPr lang="en-US" dirty="0" smtClean="0"/>
              <a:t>Work with </a:t>
            </a:r>
            <a:r>
              <a:rPr lang="en-US" b="1" dirty="0" smtClean="0">
                <a:solidFill>
                  <a:srgbClr val="FF0000"/>
                </a:solidFill>
              </a:rPr>
              <a:t>multi-module</a:t>
            </a:r>
            <a:r>
              <a:rPr lang="en-US" dirty="0" smtClean="0"/>
              <a:t> application binaries </a:t>
            </a:r>
          </a:p>
          <a:p>
            <a:r>
              <a:rPr lang="en-US" dirty="0" smtClean="0"/>
              <a:t>Target on application binaries that accept </a:t>
            </a:r>
            <a:r>
              <a:rPr lang="en-US" b="1" dirty="0" smtClean="0">
                <a:solidFill>
                  <a:srgbClr val="FF0000"/>
                </a:solidFill>
              </a:rPr>
              <a:t>complex input files</a:t>
            </a:r>
            <a:r>
              <a:rPr lang="en-US" dirty="0" smtClean="0"/>
              <a:t> as program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 level design of Hercules toolset</a:t>
            </a:r>
          </a:p>
          <a:p>
            <a:r>
              <a:rPr lang="en-US" dirty="0" smtClean="0"/>
              <a:t>Technical contributions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Experimental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Hercules toolset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17" y="1524000"/>
            <a:ext cx="1254383" cy="12543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62400" y="3030412"/>
            <a:ext cx="2286000" cy="17701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Hercules toolset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678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binary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607209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Benign input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4114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(Crash address, loaded modules, call stack, register values)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776694"/>
            <a:ext cx="1295400" cy="1295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5" y="3057546"/>
            <a:ext cx="1380587" cy="13805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1" y="3129844"/>
            <a:ext cx="919370" cy="10203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86600" y="4343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Crash input files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6600" y="2438400"/>
            <a:ext cx="685800" cy="619146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33600" y="3747839"/>
            <a:ext cx="1752600" cy="0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00400" y="4533900"/>
            <a:ext cx="685800" cy="571500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400800" y="3640009"/>
            <a:ext cx="732105" cy="51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0" y="1752600"/>
            <a:ext cx="5981700" cy="4624294"/>
            <a:chOff x="2400300" y="1447800"/>
            <a:chExt cx="5981700" cy="4624294"/>
          </a:xfrm>
        </p:grpSpPr>
        <p:sp>
          <p:nvSpPr>
            <p:cNvPr id="6" name="Rectangle 5"/>
            <p:cNvSpPr/>
            <p:nvPr/>
          </p:nvSpPr>
          <p:spPr>
            <a:xfrm>
              <a:off x="2400300" y="1524000"/>
              <a:ext cx="5981700" cy="4548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90800" y="2119561"/>
              <a:ext cx="2743200" cy="1842839"/>
            </a:xfrm>
            <a:prstGeom prst="round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Targeted Search Strategy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0800" y="4100761"/>
              <a:ext cx="2743200" cy="184283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Dynamic Module Selection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86400" y="2119561"/>
              <a:ext cx="2743200" cy="184283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String &amp; Loops manipulation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86400" y="4100761"/>
              <a:ext cx="2743200" cy="184283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Optimization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(Hybrid Symbolic file, Path Pruning)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14478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Hercules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00200"/>
          <a:ext cx="845819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856"/>
                <a:gridCol w="1245781"/>
                <a:gridCol w="1245781"/>
                <a:gridCol w="1245781"/>
              </a:tblGrid>
              <a:tr h="59871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Case studies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White-box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Fuzzing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Black-box</a:t>
                      </a: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Fuzzing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Hercules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CVE-2010-2204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Adobe Reader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Memory Access Violation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  <a:r>
                        <a:rPr lang="en-US" baseline="0" dirty="0" smtClean="0"/>
                        <a:t>     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CVE-2010-3000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Real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Integer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CVE-2014-2671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Windows Media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Division by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CVE-2010-0718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Windows Media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Buffer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CVE-2010-0688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Orbital Viewer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Buffer</a:t>
                      </a:r>
                      <a:r>
                        <a:rPr lang="en-US" baseline="0" dirty="0" smtClean="0"/>
                        <a:t>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CVE-2011-0502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MAM player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/>
                        <a:t>Null</a:t>
                      </a:r>
                      <a:r>
                        <a:rPr lang="en-US" baseline="0" dirty="0" smtClean="0"/>
                        <a:t> pointer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2286000"/>
            <a:ext cx="381000" cy="381000"/>
          </a:xfrm>
          <a:prstGeom prst="rect">
            <a:avLst/>
          </a:prstGeom>
        </p:spPr>
      </p:pic>
      <p:pic>
        <p:nvPicPr>
          <p:cNvPr id="33" name="Picture 32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0534" y="3016566"/>
            <a:ext cx="295466" cy="336234"/>
          </a:xfrm>
          <a:prstGeom prst="rect">
            <a:avLst/>
          </a:prstGeom>
        </p:spPr>
      </p:pic>
      <p:pic>
        <p:nvPicPr>
          <p:cNvPr id="34" name="Picture 33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657600"/>
            <a:ext cx="295466" cy="336234"/>
          </a:xfrm>
          <a:prstGeom prst="rect">
            <a:avLst/>
          </a:prstGeom>
        </p:spPr>
      </p:pic>
      <p:pic>
        <p:nvPicPr>
          <p:cNvPr id="35" name="Picture 34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0534" y="4311966"/>
            <a:ext cx="295466" cy="336234"/>
          </a:xfrm>
          <a:prstGeom prst="rect">
            <a:avLst/>
          </a:prstGeom>
        </p:spPr>
      </p:pic>
      <p:pic>
        <p:nvPicPr>
          <p:cNvPr id="36" name="Picture 35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0534" y="4921566"/>
            <a:ext cx="295466" cy="336234"/>
          </a:xfrm>
          <a:prstGeom prst="rect">
            <a:avLst/>
          </a:prstGeom>
        </p:spPr>
      </p:pic>
      <p:pic>
        <p:nvPicPr>
          <p:cNvPr id="37" name="Picture 36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2330766"/>
            <a:ext cx="295466" cy="336234"/>
          </a:xfrm>
          <a:prstGeom prst="rect">
            <a:avLst/>
          </a:prstGeom>
        </p:spPr>
      </p:pic>
      <p:pic>
        <p:nvPicPr>
          <p:cNvPr id="40" name="Picture 39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7334" y="3016566"/>
            <a:ext cx="295466" cy="336234"/>
          </a:xfrm>
          <a:prstGeom prst="rect">
            <a:avLst/>
          </a:prstGeom>
        </p:spPr>
      </p:pic>
      <p:pic>
        <p:nvPicPr>
          <p:cNvPr id="41" name="Picture 40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3657600"/>
            <a:ext cx="295466" cy="336234"/>
          </a:xfrm>
          <a:prstGeom prst="rect">
            <a:avLst/>
          </a:prstGeom>
        </p:spPr>
      </p:pic>
      <p:pic>
        <p:nvPicPr>
          <p:cNvPr id="42" name="Picture 41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7334" y="4311966"/>
            <a:ext cx="295466" cy="336234"/>
          </a:xfrm>
          <a:prstGeom prst="rect">
            <a:avLst/>
          </a:prstGeom>
        </p:spPr>
      </p:pic>
      <p:pic>
        <p:nvPicPr>
          <p:cNvPr id="44" name="Picture 43" descr="failure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2330766"/>
            <a:ext cx="295466" cy="336234"/>
          </a:xfrm>
          <a:prstGeom prst="rect">
            <a:avLst/>
          </a:prstGeom>
        </p:spPr>
      </p:pic>
      <p:pic>
        <p:nvPicPr>
          <p:cNvPr id="45" name="Picture 44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5486400"/>
            <a:ext cx="381000" cy="381000"/>
          </a:xfrm>
          <a:prstGeom prst="rect">
            <a:avLst/>
          </a:prstGeom>
        </p:spPr>
      </p:pic>
      <p:pic>
        <p:nvPicPr>
          <p:cNvPr id="46" name="Picture 45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4876800"/>
            <a:ext cx="381000" cy="381000"/>
          </a:xfrm>
          <a:prstGeom prst="rect">
            <a:avLst/>
          </a:prstGeom>
        </p:spPr>
      </p:pic>
      <p:pic>
        <p:nvPicPr>
          <p:cNvPr id="47" name="Picture 46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5486400"/>
            <a:ext cx="381000" cy="381000"/>
          </a:xfrm>
          <a:prstGeom prst="rect">
            <a:avLst/>
          </a:prstGeom>
        </p:spPr>
      </p:pic>
      <p:pic>
        <p:nvPicPr>
          <p:cNvPr id="48" name="Picture 47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2971800"/>
            <a:ext cx="381000" cy="381000"/>
          </a:xfrm>
          <a:prstGeom prst="rect">
            <a:avLst/>
          </a:prstGeom>
        </p:spPr>
      </p:pic>
      <p:pic>
        <p:nvPicPr>
          <p:cNvPr id="49" name="Picture 48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3581400"/>
            <a:ext cx="381000" cy="381000"/>
          </a:xfrm>
          <a:prstGeom prst="rect">
            <a:avLst/>
          </a:prstGeom>
        </p:spPr>
      </p:pic>
      <p:pic>
        <p:nvPicPr>
          <p:cNvPr id="50" name="Picture 49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191000"/>
            <a:ext cx="381000" cy="381000"/>
          </a:xfrm>
          <a:prstGeom prst="rect">
            <a:avLst/>
          </a:prstGeom>
        </p:spPr>
      </p:pic>
      <p:pic>
        <p:nvPicPr>
          <p:cNvPr id="51" name="Picture 50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876800"/>
            <a:ext cx="381000" cy="381000"/>
          </a:xfrm>
          <a:prstGeom prst="rect">
            <a:avLst/>
          </a:prstGeom>
        </p:spPr>
      </p:pic>
      <p:pic>
        <p:nvPicPr>
          <p:cNvPr id="52" name="Picture 51" descr="succes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48640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4264152" cy="990600"/>
          </a:xfrm>
        </p:spPr>
        <p:txBody>
          <a:bodyPr/>
          <a:lstStyle/>
          <a:p>
            <a:r>
              <a:rPr lang="en-US" dirty="0" smtClean="0"/>
              <a:t>Hercules workflow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981200"/>
            <a:ext cx="1828800" cy="3429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Test input selection 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&amp;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Control Flow Graph (CFG) generation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1981200"/>
            <a:ext cx="1828800" cy="3429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Precise Taint Tracking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62800" y="1981200"/>
            <a:ext cx="1828800" cy="3429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Targeted </a:t>
            </a:r>
            <a:r>
              <a:rPr lang="en-US" sz="2400" dirty="0" err="1" smtClean="0">
                <a:solidFill>
                  <a:srgbClr val="FF0000"/>
                </a:solidFill>
              </a:rPr>
              <a:t>concolic</a:t>
            </a:r>
            <a:r>
              <a:rPr lang="en-US" sz="2400" dirty="0" smtClean="0">
                <a:solidFill>
                  <a:srgbClr val="FF0000"/>
                </a:solidFill>
              </a:rPr>
              <a:t> exploration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715000" y="3352800"/>
            <a:ext cx="1219200" cy="685800"/>
          </a:xfrm>
          <a:prstGeom prst="snip1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Hybrid</a:t>
            </a:r>
          </a:p>
          <a:p>
            <a:pPr algn="ctr"/>
            <a:r>
              <a:rPr lang="en-US" sz="2000" dirty="0" smtClean="0"/>
              <a:t>Input file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6" idx="3"/>
            <a:endCxn id="10" idx="2"/>
          </p:cNvCxnSpPr>
          <p:nvPr/>
        </p:nvCxnSpPr>
        <p:spPr>
          <a:xfrm>
            <a:off x="54864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7" idx="1"/>
          </p:cNvCxnSpPr>
          <p:nvPr/>
        </p:nvCxnSpPr>
        <p:spPr>
          <a:xfrm>
            <a:off x="69342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/>
          <p:cNvSpPr/>
          <p:nvPr/>
        </p:nvSpPr>
        <p:spPr>
          <a:xfrm>
            <a:off x="2209800" y="3352800"/>
            <a:ext cx="1219200" cy="685800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benign</a:t>
            </a:r>
          </a:p>
          <a:p>
            <a:pPr algn="ctr"/>
            <a:r>
              <a:rPr lang="en-US" sz="2000" dirty="0" smtClean="0"/>
              <a:t>Input file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5" idx="3"/>
            <a:endCxn id="15" idx="2"/>
          </p:cNvCxnSpPr>
          <p:nvPr/>
        </p:nvCxnSpPr>
        <p:spPr>
          <a:xfrm>
            <a:off x="19812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6" idx="1"/>
          </p:cNvCxnSpPr>
          <p:nvPr/>
        </p:nvCxnSpPr>
        <p:spPr>
          <a:xfrm>
            <a:off x="34290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earch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057400"/>
            <a:ext cx="990600" cy="990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809750"/>
            <a:ext cx="7086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aint_Track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1912"/>
            <a:ext cx="9144000" cy="527608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803648" y="228600"/>
            <a:ext cx="42641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Step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803648" y="228600"/>
            <a:ext cx="42641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Step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Reproduce a crash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609600" y="1600200"/>
            <a:ext cx="4419600" cy="9144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Reach crash instruction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4724400" y="1600200"/>
            <a:ext cx="3886200" cy="914400"/>
          </a:xfrm>
          <a:prstGeom prst="chevron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Satisfy a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crash condition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2590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PC   ^   CC</a:t>
            </a:r>
            <a:endParaRPr lang="en-US" sz="5400" b="1" dirty="0"/>
          </a:p>
        </p:txBody>
      </p:sp>
      <p:grpSp>
        <p:nvGrpSpPr>
          <p:cNvPr id="13" name="Group 8"/>
          <p:cNvGrpSpPr/>
          <p:nvPr/>
        </p:nvGrpSpPr>
        <p:grpSpPr>
          <a:xfrm>
            <a:off x="609600" y="3646944"/>
            <a:ext cx="7924800" cy="2677656"/>
            <a:chOff x="609600" y="2514600"/>
            <a:chExt cx="7924800" cy="2677656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2514600"/>
              <a:ext cx="39624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Challenges: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00B050"/>
                  </a:solidFill>
                </a:rPr>
                <a:t>Incomplete program structures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00B050"/>
                  </a:solidFill>
                </a:rPr>
                <a:t>Multi-module program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00B050"/>
                  </a:solidFill>
                </a:rPr>
                <a:t>The input file formats </a:t>
              </a:r>
              <a:r>
                <a:rPr lang="en-US" sz="2800" smtClean="0">
                  <a:solidFill>
                    <a:srgbClr val="00B050"/>
                  </a:solidFill>
                </a:rPr>
                <a:t>are complex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2984718"/>
              <a:ext cx="3962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solidFill>
                    <a:srgbClr val="FF6600"/>
                  </a:solidFill>
                </a:rPr>
                <a:t>Operands of the Crash instruction is </a:t>
              </a:r>
              <a:r>
                <a:rPr lang="en-US" sz="2800" i="1" u="sng" dirty="0" smtClean="0">
                  <a:solidFill>
                    <a:srgbClr val="FF6600"/>
                  </a:solidFill>
                </a:rPr>
                <a:t>“not tainted”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i="1" dirty="0" smtClean="0">
                  <a:solidFill>
                    <a:srgbClr val="FF6600"/>
                  </a:solidFill>
                </a:rPr>
                <a:t>Example: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div </a:t>
              </a:r>
              <a:r>
                <a:rPr lang="en-US" sz="2800" dirty="0" err="1" smtClean="0">
                  <a:solidFill>
                    <a:srgbClr val="FF0000"/>
                  </a:solidFill>
                </a:rPr>
                <a:t>ecx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13307</TotalTime>
  <Words>1015</Words>
  <Application>Microsoft Office PowerPoint</Application>
  <PresentationFormat>On-screen Show (4:3)</PresentationFormat>
  <Paragraphs>362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PowerPoint Presentation</vt:lpstr>
      <vt:lpstr>Problem Statement</vt:lpstr>
      <vt:lpstr>Related work [ICSE’12, ASE’14]</vt:lpstr>
      <vt:lpstr>Hercules features</vt:lpstr>
      <vt:lpstr>Outline</vt:lpstr>
      <vt:lpstr>Hercules toolset</vt:lpstr>
      <vt:lpstr>Experimental Evaluation Summary</vt:lpstr>
      <vt:lpstr>Hercules workflow </vt:lpstr>
      <vt:lpstr>Reproduce a crash</vt:lpstr>
      <vt:lpstr>Targeted Search Strategy – Step 3 (intuition-1: Using Unsat Core for Backtracking)</vt:lpstr>
      <vt:lpstr>Targeted Search Strategy – Step 3 (intuition-2: Selective Symbolic Execution – S2E)</vt:lpstr>
      <vt:lpstr>Targeted Search Strategy – Step 3 (intuition-2: Selective Symbolic Execution)</vt:lpstr>
      <vt:lpstr>Targeted Search Strategy – Step 3 (intuition-3: Using Call Stack to reduce search space)</vt:lpstr>
      <vt:lpstr>Bounded random exploration</vt:lpstr>
      <vt:lpstr>Hercules Targeted Search – Step 3</vt:lpstr>
      <vt:lpstr>Define crash condition Using Loop-controlled variables analysis</vt:lpstr>
      <vt:lpstr>Crash condition transformation</vt:lpstr>
      <vt:lpstr>String Functions Exploration and Grouping</vt:lpstr>
      <vt:lpstr>Implementation</vt:lpstr>
      <vt:lpstr>Experimental Evaluation</vt:lpstr>
      <vt:lpstr>Experimental Evaluation</vt:lpstr>
      <vt:lpstr>Summary</vt:lpstr>
      <vt:lpstr>PowerPoint Presentation</vt:lpstr>
      <vt:lpstr>Backup slides</vt:lpstr>
      <vt:lpstr>Regression based loop invariant inference</vt:lpstr>
      <vt:lpstr>Data Fitting models</vt:lpstr>
      <vt:lpstr>Windows Error Reporting’s crash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430</cp:revision>
  <cp:lastPrinted>2015-01-19T06:30:54Z</cp:lastPrinted>
  <dcterms:created xsi:type="dcterms:W3CDTF">2014-04-15T01:59:24Z</dcterms:created>
  <dcterms:modified xsi:type="dcterms:W3CDTF">2016-08-02T05:38:14Z</dcterms:modified>
</cp:coreProperties>
</file>