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5"/>
  </p:notesMasterIdLst>
  <p:handoutMasterIdLst>
    <p:handoutMasterId r:id="rId26"/>
  </p:handoutMasterIdLst>
  <p:sldIdLst>
    <p:sldId id="335" r:id="rId2"/>
    <p:sldId id="450" r:id="rId3"/>
    <p:sldId id="451" r:id="rId4"/>
    <p:sldId id="457" r:id="rId5"/>
    <p:sldId id="458" r:id="rId6"/>
    <p:sldId id="452" r:id="rId7"/>
    <p:sldId id="459" r:id="rId8"/>
    <p:sldId id="453" r:id="rId9"/>
    <p:sldId id="460" r:id="rId10"/>
    <p:sldId id="461" r:id="rId11"/>
    <p:sldId id="462" r:id="rId12"/>
    <p:sldId id="463" r:id="rId13"/>
    <p:sldId id="464" r:id="rId14"/>
    <p:sldId id="454" r:id="rId15"/>
    <p:sldId id="465" r:id="rId16"/>
    <p:sldId id="466" r:id="rId17"/>
    <p:sldId id="467" r:id="rId18"/>
    <p:sldId id="468" r:id="rId19"/>
    <p:sldId id="469" r:id="rId20"/>
    <p:sldId id="455" r:id="rId21"/>
    <p:sldId id="470" r:id="rId22"/>
    <p:sldId id="471" r:id="rId23"/>
    <p:sldId id="45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4">
          <p15:clr>
            <a:srgbClr val="A4A3A4"/>
          </p15:clr>
        </p15:guide>
        <p15:guide id="2" pos="29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87"/>
    <a:srgbClr val="017E6F"/>
    <a:srgbClr val="0CA9D0"/>
    <a:srgbClr val="E7E7E7"/>
    <a:srgbClr val="DDDDDD"/>
    <a:srgbClr val="F39438"/>
    <a:srgbClr val="3E3A39"/>
    <a:srgbClr val="F5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700" autoAdjust="0"/>
  </p:normalViewPr>
  <p:slideViewPr>
    <p:cSldViewPr>
      <p:cViewPr>
        <p:scale>
          <a:sx n="150" d="100"/>
          <a:sy n="150" d="100"/>
        </p:scale>
        <p:origin x="630" y="-66"/>
      </p:cViewPr>
      <p:guideLst>
        <p:guide orient="horz" pos="1624"/>
        <p:guide pos="2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Yeseva One" panose="00000500000000000000"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Yeseva One" panose="00000500000000000000" charset="0"/>
              </a:defRPr>
            </a:lvl1pPr>
          </a:lstStyle>
          <a:p>
            <a:fld id="{8AADD754-F49E-4351-AAFE-19D83F43501C}" type="datetimeFigureOut">
              <a:rPr lang="en-US" smtClean="0"/>
              <a:t>06/01/2024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Yeseva One" panose="00000500000000000000"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Yeseva One" panose="00000500000000000000" charset="0"/>
              </a:defRPr>
            </a:lvl1pPr>
          </a:lstStyle>
          <a:p>
            <a:fld id="{B78F6036-E835-44CB-A25A-34C755DFD5D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Yeseva One" panose="00000500000000000000" charset="0"/>
        <a:ea typeface="+mn-ea"/>
        <a:cs typeface="+mn-cs"/>
      </a:defRPr>
    </a:lvl1pPr>
    <a:lvl2pPr marL="457200" algn="l" defTabSz="914400" rtl="0" eaLnBrk="1" latinLnBrk="0" hangingPunct="1">
      <a:defRPr sz="1200" kern="1200">
        <a:solidFill>
          <a:schemeClr val="tx1"/>
        </a:solidFill>
        <a:latin typeface="Yeseva One" panose="00000500000000000000" charset="0"/>
        <a:ea typeface="+mn-ea"/>
        <a:cs typeface="+mn-cs"/>
      </a:defRPr>
    </a:lvl2pPr>
    <a:lvl3pPr marL="914400" algn="l" defTabSz="914400" rtl="0" eaLnBrk="1" latinLnBrk="0" hangingPunct="1">
      <a:defRPr sz="1200" kern="1200">
        <a:solidFill>
          <a:schemeClr val="tx1"/>
        </a:solidFill>
        <a:latin typeface="Yeseva One" panose="00000500000000000000" charset="0"/>
        <a:ea typeface="+mn-ea"/>
        <a:cs typeface="+mn-cs"/>
      </a:defRPr>
    </a:lvl3pPr>
    <a:lvl4pPr marL="1371600" algn="l" defTabSz="914400" rtl="0" eaLnBrk="1" latinLnBrk="0" hangingPunct="1">
      <a:defRPr sz="1200" kern="1200">
        <a:solidFill>
          <a:schemeClr val="tx1"/>
        </a:solidFill>
        <a:latin typeface="Yeseva One" panose="00000500000000000000" charset="0"/>
        <a:ea typeface="+mn-ea"/>
        <a:cs typeface="+mn-cs"/>
      </a:defRPr>
    </a:lvl4pPr>
    <a:lvl5pPr marL="1828800" algn="l" defTabSz="914400" rtl="0" eaLnBrk="1" latinLnBrk="0" hangingPunct="1">
      <a:defRPr sz="1200" kern="1200">
        <a:solidFill>
          <a:schemeClr val="tx1"/>
        </a:solidFill>
        <a:latin typeface="Yeseva One" panose="0000050000000000000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F6036-E835-44CB-A25A-34C755DFD5D4}" type="slidenum">
              <a:rPr lang="en-US" smtClean="0"/>
              <a:t>7</a:t>
            </a:fld>
            <a:endParaRPr lang="en-US" dirty="0"/>
          </a:p>
        </p:txBody>
      </p:sp>
    </p:spTree>
    <p:extLst>
      <p:ext uri="{BB962C8B-B14F-4D97-AF65-F5344CB8AC3E}">
        <p14:creationId xmlns:p14="http://schemas.microsoft.com/office/powerpoint/2010/main" val="142526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14</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20</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426845" cy="368300"/>
          </a:xfrm>
          <a:prstGeom prst="rect">
            <a:avLst/>
          </a:prstGeom>
          <a:noFill/>
        </p:spPr>
        <p:txBody>
          <a:bodyPr wrap="none" rtlCol="0">
            <a:spAutoFit/>
          </a:bodyPr>
          <a:lstStyle/>
          <a:p>
            <a:r>
              <a:rPr lang="zh-CN" altLang="en-US" sz="1800" dirty="0">
                <a:latin typeface="Yeseva One" panose="00000500000000000000" charset="0"/>
                <a:ea typeface="Yeseva One" panose="00000500000000000000" charset="0"/>
              </a:rPr>
              <a:t>Conclusion</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585595" cy="368300"/>
          </a:xfrm>
          <a:prstGeom prst="rect">
            <a:avLst/>
          </a:prstGeom>
          <a:noFill/>
        </p:spPr>
        <p:txBody>
          <a:bodyPr wrap="none" rtlCol="0">
            <a:spAutoFit/>
          </a:bodyPr>
          <a:lstStyle/>
          <a:p>
            <a:r>
              <a:rPr lang="zh-CN" altLang="en-US" sz="1800" dirty="0">
                <a:latin typeface="Yeseva One" panose="00000500000000000000" charset="0"/>
                <a:ea typeface="Yeseva One" panose="00000500000000000000" charset="0"/>
              </a:rPr>
              <a:t>Researching</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677670" cy="368300"/>
          </a:xfrm>
          <a:prstGeom prst="rect">
            <a:avLst/>
          </a:prstGeom>
          <a:noFill/>
        </p:spPr>
        <p:txBody>
          <a:bodyPr wrap="none" rtlCol="0">
            <a:spAutoFit/>
          </a:bodyPr>
          <a:lstStyle/>
          <a:p>
            <a:r>
              <a:rPr lang="zh-CN" altLang="en-US" sz="1800" dirty="0">
                <a:latin typeface="Yeseva One" panose="00000500000000000000" charset="0"/>
                <a:ea typeface="Yeseva One" panose="00000500000000000000" charset="0"/>
              </a:rPr>
              <a:t>Technologies</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383665" cy="368300"/>
          </a:xfrm>
          <a:prstGeom prst="rect">
            <a:avLst/>
          </a:prstGeom>
          <a:noFill/>
        </p:spPr>
        <p:txBody>
          <a:bodyPr wrap="none" rtlCol="0">
            <a:spAutoFit/>
          </a:bodyPr>
          <a:lstStyle/>
          <a:p>
            <a:r>
              <a:rPr lang="zh-CN" altLang="en-US" sz="1800" dirty="0">
                <a:latin typeface="Yeseva One" panose="00000500000000000000" charset="0"/>
                <a:ea typeface="Yeseva One" panose="00000500000000000000" charset="0"/>
              </a:rPr>
              <a:t>Difficulties</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569660" cy="369332"/>
          </a:xfrm>
          <a:prstGeom prst="rect">
            <a:avLst/>
          </a:prstGeom>
          <a:noFill/>
        </p:spPr>
        <p:txBody>
          <a:bodyPr wrap="none" rtlCol="0">
            <a:spAutoFit/>
          </a:bodyPr>
          <a:lstStyle/>
          <a:p>
            <a:r>
              <a:rPr lang="zh-CN" altLang="en-US" sz="1800" dirty="0">
                <a:latin typeface="Yeseva One" panose="00000500000000000000" charset="0"/>
                <a:ea typeface="Yeseva One" panose="00000500000000000000" charset="0"/>
              </a:rPr>
              <a:t>未来工作计划</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EB1B6A-AEF1-4ACD-BD61-958570690F55}"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latin typeface="Yeseva One" panose="00000500000000000000" charset="0"/>
                <a:ea typeface="Yeseva One" panose="00000500000000000000" charset="0"/>
              </a:defRPr>
            </a:lvl1pPr>
          </a:lstStyle>
          <a:p>
            <a:fld id="{0CEB1B6A-AEF1-4ACD-BD61-958570690F55}" type="datetimeFigureOut">
              <a:rPr lang="zh-CN" altLang="en-US" smtClean="0"/>
              <a:t>2024/1/6</a:t>
            </a:fld>
            <a:endParaRPr lang="zh-CN" altLang="en-US" dirty="0"/>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latin typeface="Yeseva One" panose="00000500000000000000" charset="0"/>
                <a:ea typeface="Yeseva One" panose="00000500000000000000" charset="0"/>
              </a:defRPr>
            </a:lvl1pPr>
          </a:lstStyle>
          <a:p>
            <a:endParaRPr lang="zh-CN" altLang="en-US" dirty="0"/>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latin typeface="Yeseva One" panose="00000500000000000000" charset="0"/>
                <a:ea typeface="Yeseva One" panose="00000500000000000000" charset="0"/>
              </a:defRPr>
            </a:lvl1pPr>
          </a:lstStyle>
          <a:p>
            <a:fld id="{BB6CB991-6BD3-42F2-8A94-1903E942543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Yeseva One" panose="00000500000000000000" charset="0"/>
          <a:ea typeface="Yeseva One" panose="00000500000000000000" charset="0"/>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Yeseva One" panose="00000500000000000000" charset="0"/>
          <a:ea typeface="Yeseva One" panose="00000500000000000000" charset="0"/>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Yeseva One" panose="00000500000000000000" charset="0"/>
          <a:ea typeface="Yeseva One" panose="00000500000000000000" charset="0"/>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Yeseva One" panose="00000500000000000000" charset="0"/>
          <a:ea typeface="Yeseva One" panose="00000500000000000000" charset="0"/>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Yeseva One" panose="00000500000000000000" charset="0"/>
          <a:ea typeface="Yeseva One" panose="00000500000000000000" charset="0"/>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Yeseva One" panose="00000500000000000000" charset="0"/>
          <a:ea typeface="Yeseva One" panose="00000500000000000000" charset="0"/>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直角三角形 35"/>
          <p:cNvSpPr/>
          <p:nvPr/>
        </p:nvSpPr>
        <p:spPr>
          <a:xfrm>
            <a:off x="0" y="4266795"/>
            <a:ext cx="7793041" cy="876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2" name="组合 1"/>
          <p:cNvGrpSpPr/>
          <p:nvPr/>
        </p:nvGrpSpPr>
        <p:grpSpPr>
          <a:xfrm>
            <a:off x="970554" y="905863"/>
            <a:ext cx="3246444" cy="3246440"/>
            <a:chOff x="970554" y="905863"/>
            <a:chExt cx="3246444" cy="3246440"/>
          </a:xfrm>
        </p:grpSpPr>
        <p:sp>
          <p:nvSpPr>
            <p:cNvPr id="29" name="椭圆 28"/>
            <p:cNvSpPr/>
            <p:nvPr/>
          </p:nvSpPr>
          <p:spPr>
            <a:xfrm>
              <a:off x="970554" y="905863"/>
              <a:ext cx="3246444" cy="324644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1258791" y="1194100"/>
              <a:ext cx="2669970" cy="2669966"/>
            </a:xfrm>
            <a:prstGeom prst="ellipse">
              <a:avLst/>
            </a:prstGeom>
            <a:blipFill>
              <a:blip r:embed="rId3"/>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sp>
        <p:nvSpPr>
          <p:cNvPr id="9" name="文本框 8"/>
          <p:cNvSpPr txBox="1"/>
          <p:nvPr/>
        </p:nvSpPr>
        <p:spPr>
          <a:xfrm>
            <a:off x="4261879" y="1524499"/>
            <a:ext cx="4838102" cy="2123658"/>
          </a:xfrm>
          <a:prstGeom prst="rect">
            <a:avLst/>
          </a:prstGeom>
          <a:noFill/>
        </p:spPr>
        <p:txBody>
          <a:bodyPr wrap="square" rtlCol="0">
            <a:spAutoFit/>
          </a:bodyPr>
          <a:lstStyle/>
          <a:p>
            <a:pPr algn="ctr"/>
            <a:r>
              <a:rPr lang="en-US" altLang="zh-CN" sz="4400" b="1">
                <a:effectLst>
                  <a:outerShdw blurRad="50800" dist="38100" dir="18900000" algn="bl" rotWithShape="0">
                    <a:prstClr val="black">
                      <a:alpha val="40000"/>
                    </a:prstClr>
                  </a:outerShdw>
                </a:effectLst>
                <a:latin typeface="Arial" panose="020B0604020202020204" pitchFamily="34" charset="0"/>
                <a:ea typeface="Yeseva One" panose="00000500000000000000" charset="0"/>
                <a:cs typeface="Arial" panose="020B0604020202020204" pitchFamily="34" charset="0"/>
              </a:rPr>
              <a:t>XÂY DỰNG HỆ TỐNG QUẢN LÝ HỌC VỤ</a:t>
            </a:r>
            <a:endParaRPr lang="zh-CN" altLang="en-US" sz="4400" b="1" dirty="0">
              <a:effectLst>
                <a:outerShdw blurRad="50800" dist="38100" dir="18900000" algn="bl" rotWithShape="0">
                  <a:prstClr val="black">
                    <a:alpha val="40000"/>
                  </a:prstClr>
                </a:outerShdw>
              </a:effectLst>
              <a:latin typeface="Arial" panose="020B0604020202020204" pitchFamily="34" charset="0"/>
              <a:ea typeface="Yeseva One" panose="00000500000000000000" charset="0"/>
              <a:cs typeface="Arial" panose="020B0604020202020204" pitchFamily="34" charset="0"/>
            </a:endParaRPr>
          </a:p>
        </p:txBody>
      </p:sp>
      <p:sp>
        <p:nvSpPr>
          <p:cNvPr id="30" name="直角三角形 29"/>
          <p:cNvSpPr/>
          <p:nvPr/>
        </p:nvSpPr>
        <p:spPr>
          <a:xfrm flipH="1">
            <a:off x="0" y="4318717"/>
            <a:ext cx="9144000" cy="82478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12" name="组合 11"/>
          <p:cNvGrpSpPr/>
          <p:nvPr/>
        </p:nvGrpSpPr>
        <p:grpSpPr>
          <a:xfrm>
            <a:off x="533400" y="0"/>
            <a:ext cx="3801810" cy="4400550"/>
            <a:chOff x="533400" y="0"/>
            <a:chExt cx="3801810" cy="4400550"/>
          </a:xfrm>
        </p:grpSpPr>
        <p:sp>
          <p:nvSpPr>
            <p:cNvPr id="18" name="椭圆 17"/>
            <p:cNvSpPr/>
            <p:nvPr/>
          </p:nvSpPr>
          <p:spPr>
            <a:xfrm>
              <a:off x="813663" y="1252638"/>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9" name="椭圆 18"/>
            <p:cNvSpPr/>
            <p:nvPr/>
          </p:nvSpPr>
          <p:spPr>
            <a:xfrm>
              <a:off x="1213910" y="2980535"/>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0" name="椭圆 19"/>
            <p:cNvSpPr/>
            <p:nvPr/>
          </p:nvSpPr>
          <p:spPr>
            <a:xfrm>
              <a:off x="3973642" y="191860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1" name="椭圆 20"/>
            <p:cNvSpPr/>
            <p:nvPr/>
          </p:nvSpPr>
          <p:spPr>
            <a:xfrm>
              <a:off x="3772598" y="3292916"/>
              <a:ext cx="361568" cy="36156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2" name="椭圆 21"/>
            <p:cNvSpPr/>
            <p:nvPr/>
          </p:nvSpPr>
          <p:spPr>
            <a:xfrm>
              <a:off x="2895600" y="3603542"/>
              <a:ext cx="797008" cy="79700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3" name="椭圆 22"/>
            <p:cNvSpPr/>
            <p:nvPr/>
          </p:nvSpPr>
          <p:spPr>
            <a:xfrm>
              <a:off x="533400" y="2205918"/>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cxnSp>
          <p:nvCxnSpPr>
            <p:cNvPr id="4" name="直接连接符 3"/>
            <p:cNvCxnSpPr/>
            <p:nvPr/>
          </p:nvCxnSpPr>
          <p:spPr>
            <a:xfrm flipV="1">
              <a:off x="970554" y="0"/>
              <a:ext cx="0" cy="140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4134166" y="751274"/>
              <a:ext cx="0" cy="13024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950277" y="2966739"/>
              <a:ext cx="0" cy="3261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6459452" y="4629150"/>
            <a:ext cx="2595647" cy="369332"/>
          </a:xfrm>
          <a:prstGeom prst="rect">
            <a:avLst/>
          </a:prstGeom>
          <a:noFill/>
        </p:spPr>
        <p:txBody>
          <a:bodyPr wrap="none" rtlCol="0">
            <a:spAutoFit/>
          </a:bodyPr>
          <a:lstStyle/>
          <a:p>
            <a:pPr algn="l"/>
            <a:r>
              <a:rPr lang="en-US" altLang="zh-CN" b="1">
                <a:solidFill>
                  <a:schemeClr val="bg2"/>
                </a:solidFill>
                <a:latin typeface="Arial" panose="020B0604020202020204" pitchFamily="34" charset="0"/>
                <a:ea typeface="Yeseva One" panose="00000500000000000000" charset="0"/>
                <a:cs typeface="Arial" panose="020B0604020202020204" pitchFamily="34" charset="0"/>
              </a:rPr>
              <a:t>Trần Ngô Quốc Thuận</a:t>
            </a:r>
            <a:endParaRPr lang="zh-CN" altLang="en-US" b="1" dirty="0">
              <a:solidFill>
                <a:schemeClr val="bg2"/>
              </a:solidFill>
              <a:latin typeface="Arial" panose="020B0604020202020204" pitchFamily="34" charset="0"/>
              <a:ea typeface="Yeseva One" panose="00000500000000000000" charset="0"/>
              <a:cs typeface="Arial" panose="020B0604020202020204" pitchFamily="34" charset="0"/>
            </a:endParaRPr>
          </a:p>
        </p:txBody>
      </p:sp>
      <p:pic>
        <p:nvPicPr>
          <p:cNvPr id="3" name="Picture 2" descr="images">
            <a:extLst>
              <a:ext uri="{FF2B5EF4-FFF2-40B4-BE49-F238E27FC236}">
                <a16:creationId xmlns:a16="http://schemas.microsoft.com/office/drawing/2014/main" id="{ED518EF2-FE05-3D36-93C3-41EA1B3C6E32}"/>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98667" l="1778" r="98667">
                        <a14:foregroundMark x1="13696" y1="7731" x2="13493" y2="7799"/>
                        <a14:foregroundMark x1="41333" y1="444" x2="40581" y2="632"/>
                        <a14:foregroundMark x1="5237" y1="29415" x2="4444" y2="33778"/>
                        <a14:foregroundMark x1="45333" y1="8444" x2="38667" y2="55111"/>
                        <a14:foregroundMark x1="38667" y1="55111" x2="39111" y2="56444"/>
                        <a14:foregroundMark x1="62667" y1="16444" x2="21333" y2="40000"/>
                        <a14:foregroundMark x1="21333" y1="40000" x2="20889" y2="34667"/>
                        <a14:foregroundMark x1="9211" y1="31602" x2="8889" y2="32000"/>
                        <a14:foregroundMark x1="26654" y1="10006" x2="9647" y2="31061"/>
                        <a14:foregroundMark x1="9540" y1="31783" x2="10222" y2="31556"/>
                        <a14:foregroundMark x1="8889" y1="32000" x2="9118" y2="31924"/>
                        <a14:foregroundMark x1="59111" y1="10667" x2="20000" y2="39111"/>
                        <a14:foregroundMark x1="20000" y1="39111" x2="21778" y2="65778"/>
                        <a14:foregroundMark x1="21778" y1="65778" x2="62222" y2="68889"/>
                        <a14:foregroundMark x1="62222" y1="68889" x2="62222" y2="11111"/>
                        <a14:foregroundMark x1="62222" y1="11111" x2="51556" y2="2667"/>
                        <a14:foregroundMark x1="83056" y1="17746" x2="30667" y2="76000"/>
                        <a14:foregroundMark x1="30667" y1="76000" x2="18959" y2="85941"/>
                        <a14:foregroundMark x1="94333" y1="37122" x2="88703" y2="74956"/>
                        <a14:foregroundMark x1="76776" y1="86308" x2="17072" y2="83515"/>
                        <a14:foregroundMark x1="15556" y1="46222" x2="10950" y2="78779"/>
                        <a14:foregroundMark x1="1318" y1="69850" x2="1427" y2="71987"/>
                        <a14:foregroundMark x1="1259" y1="68677" x2="1275" y2="68992"/>
                        <a14:foregroundMark x1="0" y1="44000" x2="771" y2="59127"/>
                        <a14:foregroundMark x1="12889" y1="39111" x2="10272" y2="78077"/>
                        <a14:foregroundMark x1="94314" y1="37131" x2="96294" y2="68444"/>
                        <a14:foregroundMark x1="61333" y1="70667" x2="53333" y2="91556"/>
                        <a14:backgroundMark x1="9778" y1="8889" x2="9778" y2="8889"/>
                        <a14:backgroundMark x1="9778" y1="8889" x2="4889" y2="3556"/>
                        <a14:backgroundMark x1="34667" y1="889" x2="12889" y2="6222"/>
                        <a14:backgroundMark x1="14667" y1="8444" x2="2667" y2="28000"/>
                        <a14:backgroundMark x1="20444" y1="5778" x2="12000" y2="4889"/>
                        <a14:backgroundMark x1="16444" y1="7556" x2="14667" y2="7556"/>
                        <a14:backgroundMark x1="13778" y1="7556" x2="13778" y2="7556"/>
                        <a14:backgroundMark x1="12889" y1="7556" x2="12889" y2="7556"/>
                        <a14:backgroundMark x1="12444" y1="8444" x2="11556" y2="9778"/>
                        <a14:backgroundMark x1="33333" y1="444" x2="37778" y2="444"/>
                        <a14:backgroundMark x1="36889" y1="444" x2="36889" y2="444"/>
                        <a14:backgroundMark x1="40444" y1="444" x2="36000" y2="1333"/>
                        <a14:backgroundMark x1="63556" y1="444" x2="85778" y2="5333"/>
                        <a14:backgroundMark x1="85778" y1="5333" x2="99111" y2="35111"/>
                        <a14:backgroundMark x1="91111" y1="7111" x2="98222" y2="1778"/>
                        <a14:backgroundMark x1="99111" y1="1778" x2="99556" y2="14222"/>
                        <a14:backgroundMark x1="93778" y1="4889" x2="84444" y2="2222"/>
                        <a14:backgroundMark x1="17333" y1="95556" x2="4000" y2="76444"/>
                        <a14:backgroundMark x1="4000" y1="76444" x2="1333" y2="68444"/>
                        <a14:backgroundMark x1="12000" y1="95556" x2="1778" y2="71111"/>
                        <a14:backgroundMark x1="889" y1="72000" x2="1333" y2="90667"/>
                        <a14:backgroundMark x1="9333" y1="90667" x2="9333" y2="97333"/>
                        <a14:backgroundMark x1="15556" y1="91556" x2="8889" y2="80000"/>
                        <a14:backgroundMark x1="16000" y1="92444" x2="9333" y2="84000"/>
                        <a14:backgroundMark x1="16000" y1="88889" x2="16000" y2="88889"/>
                        <a14:backgroundMark x1="10222" y1="96444" x2="10222" y2="96889"/>
                        <a14:backgroundMark x1="9778" y1="98222" x2="6667" y2="97333"/>
                        <a14:backgroundMark x1="17778" y1="90667" x2="10222" y2="83111"/>
                        <a14:backgroundMark x1="16000" y1="88444" x2="16000" y2="88444"/>
                        <a14:backgroundMark x1="8000" y1="90667" x2="9333" y2="85778"/>
                        <a14:backgroundMark x1="9778" y1="88444" x2="8889" y2="84000"/>
                        <a14:backgroundMark x1="889" y1="70667" x2="889" y2="64000"/>
                        <a14:backgroundMark x1="444" y1="59111" x2="0" y2="68444"/>
                        <a14:backgroundMark x1="97333" y1="75111" x2="84000" y2="98222"/>
                        <a14:backgroundMark x1="93778" y1="88000" x2="76889" y2="93778"/>
                        <a14:backgroundMark x1="76889" y1="93778" x2="80444" y2="95556"/>
                        <a14:backgroundMark x1="98222" y1="68444" x2="98222" y2="79556"/>
                        <a14:backgroundMark x1="17778" y1="89778" x2="5333" y2="76889"/>
                        <a14:backgroundMark x1="7556" y1="83556" x2="16889" y2="95556"/>
                        <a14:backgroundMark x1="87556" y1="3556" x2="97778" y2="19111"/>
                        <a14:backgroundMark x1="98667" y1="72000" x2="92444" y2="90667"/>
                        <a14:backgroundMark x1="92444" y1="90667" x2="92444" y2="90667"/>
                      </a14:backgroundRemoval>
                    </a14:imgEffect>
                  </a14:imgLayer>
                </a14:imgProps>
              </a:ext>
              <a:ext uri="{28A0092B-C50C-407E-A947-70E740481C1C}">
                <a14:useLocalDpi xmlns:a14="http://schemas.microsoft.com/office/drawing/2010/main" val="0"/>
              </a:ext>
            </a:extLst>
          </a:blip>
          <a:srcRect/>
          <a:stretch>
            <a:fillRect/>
          </a:stretch>
        </p:blipFill>
        <p:spPr bwMode="auto">
          <a:xfrm>
            <a:off x="176038" y="73688"/>
            <a:ext cx="691813" cy="677586"/>
          </a:xfrm>
          <a:prstGeom prst="rect">
            <a:avLst/>
          </a:prstGeom>
          <a:noFill/>
          <a:ln>
            <a:noFill/>
          </a:ln>
        </p:spPr>
      </p:pic>
      <p:sp>
        <p:nvSpPr>
          <p:cNvPr id="5" name="Rectangle 4">
            <a:extLst>
              <a:ext uri="{FF2B5EF4-FFF2-40B4-BE49-F238E27FC236}">
                <a16:creationId xmlns:a16="http://schemas.microsoft.com/office/drawing/2014/main" id="{3E95EEF9-C078-4ACA-9C07-0BF31CBE602F}"/>
              </a:ext>
            </a:extLst>
          </p:cNvPr>
          <p:cNvSpPr/>
          <p:nvPr/>
        </p:nvSpPr>
        <p:spPr>
          <a:xfrm>
            <a:off x="970554" y="8686"/>
            <a:ext cx="8191829" cy="71639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cs typeface="Arial" panose="020B0604020202020204" pitchFamily="34" charset="0"/>
              </a:rPr>
              <a:t>TRƯỜNG ĐẠI HỌC TRÀ VINH</a:t>
            </a:r>
          </a:p>
          <a:p>
            <a:pPr algn="ctr"/>
            <a:r>
              <a:rPr lang="en-US" sz="1600">
                <a:solidFill>
                  <a:schemeClr val="bg1"/>
                </a:solidFill>
                <a:latin typeface="Arial" panose="020B0604020202020204" pitchFamily="34" charset="0"/>
                <a:cs typeface="Arial" panose="020B0604020202020204" pitchFamily="34" charset="0"/>
              </a:rPr>
              <a:t>KHOA KĨ THUẬT VÀ CÔNG NGHỆ</a:t>
            </a:r>
          </a:p>
        </p:txBody>
      </p:sp>
      <p:sp>
        <p:nvSpPr>
          <p:cNvPr id="8" name="Oval 7">
            <a:extLst>
              <a:ext uri="{FF2B5EF4-FFF2-40B4-BE49-F238E27FC236}">
                <a16:creationId xmlns:a16="http://schemas.microsoft.com/office/drawing/2014/main" id="{1A4AEF07-EB18-DD4A-CDBC-9128BACC6CAD}"/>
              </a:ext>
            </a:extLst>
          </p:cNvPr>
          <p:cNvSpPr/>
          <p:nvPr/>
        </p:nvSpPr>
        <p:spPr>
          <a:xfrm>
            <a:off x="975639" y="385187"/>
            <a:ext cx="760816" cy="716394"/>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A5311F1-1927-56F5-1A50-AC7691C57B61}"/>
              </a:ext>
            </a:extLst>
          </p:cNvPr>
          <p:cNvSpPr/>
          <p:nvPr/>
        </p:nvSpPr>
        <p:spPr>
          <a:xfrm>
            <a:off x="8400384" y="393222"/>
            <a:ext cx="761999" cy="6944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par>
                          <p:cTn id="29" fill="hold">
                            <p:stCondLst>
                              <p:cond delay="4300"/>
                            </p:stCondLst>
                            <p:childTnLst>
                              <p:par>
                                <p:cTn id="30" presetID="16" presetClass="entr" presetSubtype="21"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9" grpId="0"/>
      <p:bldP spid="30"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2AB6F-2396-B78C-FD53-05C0563D7F7A}"/>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Mô tả bài toán</a:t>
            </a:r>
          </a:p>
        </p:txBody>
      </p:sp>
      <p:sp>
        <p:nvSpPr>
          <p:cNvPr id="3" name="五边形 3">
            <a:extLst>
              <a:ext uri="{FF2B5EF4-FFF2-40B4-BE49-F238E27FC236}">
                <a16:creationId xmlns:a16="http://schemas.microsoft.com/office/drawing/2014/main" id="{520BE762-DD0E-EC85-C338-D549BDC45F58}"/>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7DB981F-90D0-A127-BFB2-25FFEB9410A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 name="TextBox 7">
            <a:extLst>
              <a:ext uri="{FF2B5EF4-FFF2-40B4-BE49-F238E27FC236}">
                <a16:creationId xmlns:a16="http://schemas.microsoft.com/office/drawing/2014/main" id="{8669E529-CF9C-6A50-9E1A-27A8D63224C8}"/>
              </a:ext>
            </a:extLst>
          </p:cNvPr>
          <p:cNvSpPr txBox="1"/>
          <p:nvPr/>
        </p:nvSpPr>
        <p:spPr>
          <a:xfrm>
            <a:off x="533400" y="684945"/>
            <a:ext cx="8153400" cy="3347840"/>
          </a:xfrm>
          <a:prstGeom prst="rect">
            <a:avLst/>
          </a:prstGeom>
          <a:noFill/>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Hàng ngày giảng viên lên lớp phải mở bảng theo dõi tình hình môn học để điểm danh sinh viên vắng bằng cách gọi tên từng sinh viên thông tin các sinh sinh gồm: mã sinh viên, tên sinh viên lớp đang học và email cá nhân của từng sinh viên. Khi sinh viên nào vắng mặt giảng viên sẽ ghi số tiết vắng vào bảng theo dõi.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906946"/>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2AB6F-2396-B78C-FD53-05C0563D7F7A}"/>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Mô tả bài toán</a:t>
            </a:r>
          </a:p>
        </p:txBody>
      </p:sp>
      <p:sp>
        <p:nvSpPr>
          <p:cNvPr id="3" name="五边形 3">
            <a:extLst>
              <a:ext uri="{FF2B5EF4-FFF2-40B4-BE49-F238E27FC236}">
                <a16:creationId xmlns:a16="http://schemas.microsoft.com/office/drawing/2014/main" id="{520BE762-DD0E-EC85-C338-D549BDC45F58}"/>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7DB981F-90D0-A127-BFB2-25FFEB9410A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 name="TextBox 7">
            <a:extLst>
              <a:ext uri="{FF2B5EF4-FFF2-40B4-BE49-F238E27FC236}">
                <a16:creationId xmlns:a16="http://schemas.microsoft.com/office/drawing/2014/main" id="{8669E529-CF9C-6A50-9E1A-27A8D63224C8}"/>
              </a:ext>
            </a:extLst>
          </p:cNvPr>
          <p:cNvSpPr txBox="1"/>
          <p:nvPr/>
        </p:nvSpPr>
        <p:spPr>
          <a:xfrm>
            <a:off x="533400" y="684945"/>
            <a:ext cx="8153400" cy="3901837"/>
          </a:xfrm>
          <a:prstGeom prst="rect">
            <a:avLst/>
          </a:prstGeom>
          <a:noFill/>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Cuối mỗi kỳ học giáo viên lại mở bảng theo dõi để đếm số tiết vắng của từng sinh viên, từ đó tính điểm chuyên cần, thông tin chuyên cần gồm: ngày chuyên cần, mã giáo viên, mã môn học, mã sinh viên. Cuối kỳ khi lãnh đạo có yêu cầu, giảng viên dựa vào bảng theo dõi để lập báo cáo về số tiết vắng của sinh viên và tình hình sinh viên vắng của trường trong học kỳ</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747599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2AB6F-2396-B78C-FD53-05C0563D7F7A}"/>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Sơ đồ usecase</a:t>
            </a:r>
          </a:p>
        </p:txBody>
      </p:sp>
      <p:sp>
        <p:nvSpPr>
          <p:cNvPr id="3" name="五边形 3">
            <a:extLst>
              <a:ext uri="{FF2B5EF4-FFF2-40B4-BE49-F238E27FC236}">
                <a16:creationId xmlns:a16="http://schemas.microsoft.com/office/drawing/2014/main" id="{520BE762-DD0E-EC85-C338-D549BDC45F58}"/>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7DB981F-90D0-A127-BFB2-25FFEB9410A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5" name="Picture 4">
            <a:extLst>
              <a:ext uri="{FF2B5EF4-FFF2-40B4-BE49-F238E27FC236}">
                <a16:creationId xmlns:a16="http://schemas.microsoft.com/office/drawing/2014/main" id="{7DF8FCEF-FC76-A6A7-2556-223B288B59B6}"/>
              </a:ext>
            </a:extLst>
          </p:cNvPr>
          <p:cNvPicPr>
            <a:picLocks noChangeAspect="1"/>
          </p:cNvPicPr>
          <p:nvPr/>
        </p:nvPicPr>
        <p:blipFill>
          <a:blip r:embed="rId2"/>
          <a:stretch>
            <a:fillRect/>
          </a:stretch>
        </p:blipFill>
        <p:spPr>
          <a:xfrm>
            <a:off x="2286000" y="684945"/>
            <a:ext cx="4042611" cy="3657600"/>
          </a:xfrm>
          <a:prstGeom prst="rect">
            <a:avLst/>
          </a:prstGeom>
        </p:spPr>
      </p:pic>
    </p:spTree>
    <p:extLst>
      <p:ext uri="{BB962C8B-B14F-4D97-AF65-F5344CB8AC3E}">
        <p14:creationId xmlns:p14="http://schemas.microsoft.com/office/powerpoint/2010/main" val="108388583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2AB6F-2396-B78C-FD53-05C0563D7F7A}"/>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Sơ đồ cơ sở dữ liệu</a:t>
            </a:r>
          </a:p>
        </p:txBody>
      </p:sp>
      <p:sp>
        <p:nvSpPr>
          <p:cNvPr id="3" name="五边形 3">
            <a:extLst>
              <a:ext uri="{FF2B5EF4-FFF2-40B4-BE49-F238E27FC236}">
                <a16:creationId xmlns:a16="http://schemas.microsoft.com/office/drawing/2014/main" id="{520BE762-DD0E-EC85-C338-D549BDC45F58}"/>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7DB981F-90D0-A127-BFB2-25FFEB9410A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6" name="Picture 5">
            <a:extLst>
              <a:ext uri="{FF2B5EF4-FFF2-40B4-BE49-F238E27FC236}">
                <a16:creationId xmlns:a16="http://schemas.microsoft.com/office/drawing/2014/main" id="{D6A300D8-0144-4EA3-B7EF-A5FB17D593C1}"/>
              </a:ext>
            </a:extLst>
          </p:cNvPr>
          <p:cNvPicPr>
            <a:picLocks noChangeAspect="1"/>
          </p:cNvPicPr>
          <p:nvPr/>
        </p:nvPicPr>
        <p:blipFill>
          <a:blip r:embed="rId2"/>
          <a:stretch>
            <a:fillRect/>
          </a:stretch>
        </p:blipFill>
        <p:spPr>
          <a:xfrm>
            <a:off x="2133600" y="715663"/>
            <a:ext cx="4695672" cy="3959207"/>
          </a:xfrm>
          <a:prstGeom prst="rect">
            <a:avLst/>
          </a:prstGeom>
        </p:spPr>
      </p:pic>
    </p:spTree>
    <p:extLst>
      <p:ext uri="{BB962C8B-B14F-4D97-AF65-F5344CB8AC3E}">
        <p14:creationId xmlns:p14="http://schemas.microsoft.com/office/powerpoint/2010/main" val="19922778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spAutoFit/>
          </a:bodyPr>
          <a:lstStyle/>
          <a:p>
            <a:r>
              <a:rPr lang="en-US" altLang="zh-CN" sz="5100" b="1" dirty="0">
                <a:solidFill>
                  <a:schemeClr val="accent1"/>
                </a:solidFill>
                <a:latin typeface="Yeseva One" panose="00000500000000000000" charset="0"/>
                <a:ea typeface="Yeseva One" panose="00000500000000000000" charset="0"/>
              </a:rPr>
              <a:t>04</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557631" y="2087105"/>
            <a:ext cx="4267200" cy="1446550"/>
          </a:xfrm>
          <a:prstGeom prst="rect">
            <a:avLst/>
          </a:prstGeom>
          <a:noFill/>
        </p:spPr>
        <p:txBody>
          <a:bodyPr wrap="square" rtlCol="0">
            <a:sp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zh-CN" sz="4400" kern="0">
                <a:solidFill>
                  <a:schemeClr val="accent2"/>
                </a:solidFill>
                <a:latin typeface="Arial" panose="020B0604020202020204" pitchFamily="34" charset="0"/>
                <a:ea typeface="Yeseva One" panose="00000500000000000000" charset="0"/>
                <a:cs typeface="Arial" panose="020B0604020202020204" pitchFamily="34" charset="0"/>
              </a:rPr>
              <a:t>Kết quả nghiên cứu </a:t>
            </a:r>
            <a:endParaRPr lang="zh-CN" altLang="en-US" sz="4400" kern="0" dirty="0">
              <a:solidFill>
                <a:schemeClr val="accent2"/>
              </a:solidFill>
              <a:latin typeface="Arial" panose="020B0604020202020204" pitchFamily="34" charset="0"/>
              <a:ea typeface="Yeseva One" panose="00000500000000000000"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par>
                          <p:cTn id="18" fill="hold">
                            <p:stCondLst>
                              <p:cond delay="10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7495B-8C6C-8DB7-915B-D4AF242FB9C3}"/>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Giao diện chính website</a:t>
            </a:r>
          </a:p>
        </p:txBody>
      </p:sp>
      <p:sp>
        <p:nvSpPr>
          <p:cNvPr id="3" name="五边形 3">
            <a:extLst>
              <a:ext uri="{FF2B5EF4-FFF2-40B4-BE49-F238E27FC236}">
                <a16:creationId xmlns:a16="http://schemas.microsoft.com/office/drawing/2014/main" id="{594B007E-A296-E296-C8A5-5C087E04CE27}"/>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6640FF8-A4D1-BCDF-9E20-84DE1D5D575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5" name="Picture 4">
            <a:extLst>
              <a:ext uri="{FF2B5EF4-FFF2-40B4-BE49-F238E27FC236}">
                <a16:creationId xmlns:a16="http://schemas.microsoft.com/office/drawing/2014/main" id="{BE6D585B-C795-C799-3E77-E460780E0ADD}"/>
              </a:ext>
            </a:extLst>
          </p:cNvPr>
          <p:cNvPicPr>
            <a:picLocks noChangeAspect="1"/>
          </p:cNvPicPr>
          <p:nvPr/>
        </p:nvPicPr>
        <p:blipFill>
          <a:blip r:embed="rId2"/>
          <a:stretch>
            <a:fillRect/>
          </a:stretch>
        </p:blipFill>
        <p:spPr>
          <a:xfrm>
            <a:off x="914400" y="1047750"/>
            <a:ext cx="7775780" cy="3314700"/>
          </a:xfrm>
          <a:prstGeom prst="rect">
            <a:avLst/>
          </a:prstGeom>
        </p:spPr>
      </p:pic>
    </p:spTree>
    <p:extLst>
      <p:ext uri="{BB962C8B-B14F-4D97-AF65-F5344CB8AC3E}">
        <p14:creationId xmlns:p14="http://schemas.microsoft.com/office/powerpoint/2010/main" val="360411111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7495B-8C6C-8DB7-915B-D4AF242FB9C3}"/>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Giao diện quản lý sinh viên</a:t>
            </a:r>
          </a:p>
        </p:txBody>
      </p:sp>
      <p:sp>
        <p:nvSpPr>
          <p:cNvPr id="3" name="五边形 3">
            <a:extLst>
              <a:ext uri="{FF2B5EF4-FFF2-40B4-BE49-F238E27FC236}">
                <a16:creationId xmlns:a16="http://schemas.microsoft.com/office/drawing/2014/main" id="{594B007E-A296-E296-C8A5-5C087E04CE27}"/>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6640FF8-A4D1-BCDF-9E20-84DE1D5D575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6" name="Picture 5">
            <a:extLst>
              <a:ext uri="{FF2B5EF4-FFF2-40B4-BE49-F238E27FC236}">
                <a16:creationId xmlns:a16="http://schemas.microsoft.com/office/drawing/2014/main" id="{49C13696-DDD1-DF56-8008-A0E237A8A92E}"/>
              </a:ext>
            </a:extLst>
          </p:cNvPr>
          <p:cNvPicPr>
            <a:picLocks noChangeAspect="1"/>
          </p:cNvPicPr>
          <p:nvPr/>
        </p:nvPicPr>
        <p:blipFill>
          <a:blip r:embed="rId2"/>
          <a:stretch>
            <a:fillRect/>
          </a:stretch>
        </p:blipFill>
        <p:spPr>
          <a:xfrm>
            <a:off x="1219200" y="895350"/>
            <a:ext cx="6705600" cy="3821588"/>
          </a:xfrm>
          <a:prstGeom prst="rect">
            <a:avLst/>
          </a:prstGeom>
        </p:spPr>
      </p:pic>
    </p:spTree>
    <p:extLst>
      <p:ext uri="{BB962C8B-B14F-4D97-AF65-F5344CB8AC3E}">
        <p14:creationId xmlns:p14="http://schemas.microsoft.com/office/powerpoint/2010/main" val="199011372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7495B-8C6C-8DB7-915B-D4AF242FB9C3}"/>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Giao diện tìm kiếm môn học</a:t>
            </a:r>
          </a:p>
        </p:txBody>
      </p:sp>
      <p:sp>
        <p:nvSpPr>
          <p:cNvPr id="3" name="五边形 3">
            <a:extLst>
              <a:ext uri="{FF2B5EF4-FFF2-40B4-BE49-F238E27FC236}">
                <a16:creationId xmlns:a16="http://schemas.microsoft.com/office/drawing/2014/main" id="{594B007E-A296-E296-C8A5-5C087E04CE27}"/>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6640FF8-A4D1-BCDF-9E20-84DE1D5D575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5" name="Picture 4">
            <a:extLst>
              <a:ext uri="{FF2B5EF4-FFF2-40B4-BE49-F238E27FC236}">
                <a16:creationId xmlns:a16="http://schemas.microsoft.com/office/drawing/2014/main" id="{1F5DADD9-F953-44A8-9C12-AAD7294BFFD2}"/>
              </a:ext>
            </a:extLst>
          </p:cNvPr>
          <p:cNvPicPr>
            <a:picLocks noChangeAspect="1"/>
          </p:cNvPicPr>
          <p:nvPr/>
        </p:nvPicPr>
        <p:blipFill>
          <a:blip r:embed="rId2"/>
          <a:stretch>
            <a:fillRect/>
          </a:stretch>
        </p:blipFill>
        <p:spPr>
          <a:xfrm>
            <a:off x="1308050" y="742950"/>
            <a:ext cx="6527899" cy="3874770"/>
          </a:xfrm>
          <a:prstGeom prst="rect">
            <a:avLst/>
          </a:prstGeom>
        </p:spPr>
      </p:pic>
    </p:spTree>
    <p:extLst>
      <p:ext uri="{BB962C8B-B14F-4D97-AF65-F5344CB8AC3E}">
        <p14:creationId xmlns:p14="http://schemas.microsoft.com/office/powerpoint/2010/main" val="405875221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7495B-8C6C-8DB7-915B-D4AF242FB9C3}"/>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Giao diện điểm danh môn học</a:t>
            </a:r>
          </a:p>
        </p:txBody>
      </p:sp>
      <p:sp>
        <p:nvSpPr>
          <p:cNvPr id="3" name="五边形 3">
            <a:extLst>
              <a:ext uri="{FF2B5EF4-FFF2-40B4-BE49-F238E27FC236}">
                <a16:creationId xmlns:a16="http://schemas.microsoft.com/office/drawing/2014/main" id="{594B007E-A296-E296-C8A5-5C087E04CE27}"/>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6640FF8-A4D1-BCDF-9E20-84DE1D5D575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6" name="Picture 5">
            <a:extLst>
              <a:ext uri="{FF2B5EF4-FFF2-40B4-BE49-F238E27FC236}">
                <a16:creationId xmlns:a16="http://schemas.microsoft.com/office/drawing/2014/main" id="{E77497B7-F77E-8173-1339-C1A652676595}"/>
              </a:ext>
            </a:extLst>
          </p:cNvPr>
          <p:cNvPicPr>
            <a:picLocks noChangeAspect="1"/>
          </p:cNvPicPr>
          <p:nvPr/>
        </p:nvPicPr>
        <p:blipFill>
          <a:blip r:embed="rId2"/>
          <a:stretch>
            <a:fillRect/>
          </a:stretch>
        </p:blipFill>
        <p:spPr>
          <a:xfrm>
            <a:off x="1074420" y="1047750"/>
            <a:ext cx="7431793" cy="3048000"/>
          </a:xfrm>
          <a:prstGeom prst="rect">
            <a:avLst/>
          </a:prstGeom>
        </p:spPr>
      </p:pic>
    </p:spTree>
    <p:extLst>
      <p:ext uri="{BB962C8B-B14F-4D97-AF65-F5344CB8AC3E}">
        <p14:creationId xmlns:p14="http://schemas.microsoft.com/office/powerpoint/2010/main" val="129278301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7495B-8C6C-8DB7-915B-D4AF242FB9C3}"/>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Giao diện thống kê ngày nghĩ</a:t>
            </a:r>
          </a:p>
        </p:txBody>
      </p:sp>
      <p:sp>
        <p:nvSpPr>
          <p:cNvPr id="3" name="五边形 3">
            <a:extLst>
              <a:ext uri="{FF2B5EF4-FFF2-40B4-BE49-F238E27FC236}">
                <a16:creationId xmlns:a16="http://schemas.microsoft.com/office/drawing/2014/main" id="{594B007E-A296-E296-C8A5-5C087E04CE27}"/>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6640FF8-A4D1-BCDF-9E20-84DE1D5D575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pic>
        <p:nvPicPr>
          <p:cNvPr id="5" name="Picture 4">
            <a:extLst>
              <a:ext uri="{FF2B5EF4-FFF2-40B4-BE49-F238E27FC236}">
                <a16:creationId xmlns:a16="http://schemas.microsoft.com/office/drawing/2014/main" id="{D3731969-1549-5F3E-8DB7-4000BA34890A}"/>
              </a:ext>
            </a:extLst>
          </p:cNvPr>
          <p:cNvPicPr>
            <a:picLocks noChangeAspect="1"/>
          </p:cNvPicPr>
          <p:nvPr/>
        </p:nvPicPr>
        <p:blipFill>
          <a:blip r:embed="rId2"/>
          <a:stretch>
            <a:fillRect/>
          </a:stretch>
        </p:blipFill>
        <p:spPr>
          <a:xfrm>
            <a:off x="1352550" y="633051"/>
            <a:ext cx="6438900" cy="4281901"/>
          </a:xfrm>
          <a:prstGeom prst="rect">
            <a:avLst/>
          </a:prstGeom>
        </p:spPr>
      </p:pic>
    </p:spTree>
    <p:extLst>
      <p:ext uri="{BB962C8B-B14F-4D97-AF65-F5344CB8AC3E}">
        <p14:creationId xmlns:p14="http://schemas.microsoft.com/office/powerpoint/2010/main" val="130652429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17819" y="52395"/>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Arial" panose="020B0604020202020204" pitchFamily="34" charset="0"/>
              <a:ea typeface="Yeseva One" panose="00000500000000000000" charset="0"/>
              <a:cs typeface="Arial" panose="020B0604020202020204" pitchFamily="34" charset="0"/>
            </a:endParaRPr>
          </a:p>
        </p:txBody>
      </p:sp>
      <p:sp>
        <p:nvSpPr>
          <p:cNvPr id="16" name="椭圆 15"/>
          <p:cNvSpPr/>
          <p:nvPr/>
        </p:nvSpPr>
        <p:spPr>
          <a:xfrm>
            <a:off x="2438400" y="177769"/>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Arial" panose="020B0604020202020204" pitchFamily="34" charset="0"/>
              <a:ea typeface="Yeseva One" panose="00000500000000000000" charset="0"/>
              <a:cs typeface="Arial" panose="020B0604020202020204" pitchFamily="34" charset="0"/>
            </a:endParaRPr>
          </a:p>
        </p:txBody>
      </p:sp>
      <p:sp>
        <p:nvSpPr>
          <p:cNvPr id="29" name="文本框 28"/>
          <p:cNvSpPr txBox="1"/>
          <p:nvPr/>
        </p:nvSpPr>
        <p:spPr>
          <a:xfrm>
            <a:off x="2406015" y="2060575"/>
            <a:ext cx="2401570" cy="461665"/>
          </a:xfrm>
          <a:prstGeom prst="rect">
            <a:avLst/>
          </a:prstGeom>
          <a:noFill/>
        </p:spPr>
        <p:txBody>
          <a:bodyPr wrap="square" rtlCol="0">
            <a:spAutoFit/>
          </a:bodyPr>
          <a:lstStyle/>
          <a:p>
            <a:r>
              <a:rPr lang="en-US" altLang="zh-CN" sz="2400" b="1">
                <a:solidFill>
                  <a:schemeClr val="accent1"/>
                </a:solidFill>
                <a:latin typeface="Yeseva One" panose="00000500000000000000" charset="0"/>
                <a:ea typeface="Yeseva One" panose="00000500000000000000" charset="0"/>
              </a:rPr>
              <a:t>NỘI DUNG</a:t>
            </a:r>
            <a:endParaRPr lang="zh-CN" altLang="en-US" sz="2400" b="1" dirty="0">
              <a:solidFill>
                <a:schemeClr val="accent1"/>
              </a:solidFill>
              <a:latin typeface="Yeseva One" panose="00000500000000000000" charset="0"/>
              <a:ea typeface="Yeseva One" panose="00000500000000000000" charset="0"/>
            </a:endParaRPr>
          </a:p>
        </p:txBody>
      </p:sp>
      <p:grpSp>
        <p:nvGrpSpPr>
          <p:cNvPr id="55" name="组合 54"/>
          <p:cNvGrpSpPr/>
          <p:nvPr/>
        </p:nvGrpSpPr>
        <p:grpSpPr>
          <a:xfrm>
            <a:off x="3983020" y="1036526"/>
            <a:ext cx="2847790" cy="619694"/>
            <a:chOff x="3527609" y="1954206"/>
            <a:chExt cx="2847790" cy="619693"/>
          </a:xfrm>
        </p:grpSpPr>
        <p:sp>
          <p:nvSpPr>
            <p:cNvPr id="56" name="圆角矩形 55"/>
            <p:cNvSpPr/>
            <p:nvPr/>
          </p:nvSpPr>
          <p:spPr>
            <a:xfrm>
              <a:off x="3995936" y="1954206"/>
              <a:ext cx="2119672" cy="38531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57" name="矩形 56"/>
            <p:cNvSpPr/>
            <p:nvPr/>
          </p:nvSpPr>
          <p:spPr>
            <a:xfrm>
              <a:off x="4386629" y="1958306"/>
              <a:ext cx="1988770" cy="615593"/>
            </a:xfrm>
            <a:prstGeom prst="rect">
              <a:avLst/>
            </a:prstGeom>
          </p:spPr>
          <p:txBody>
            <a:bodyPr wrap="square" lIns="121960" tIns="60980" rIns="121960" bIns="60980">
              <a:spAutoFit/>
            </a:bodyPr>
            <a:lstStyle/>
            <a:p>
              <a:pPr>
                <a:defRPr/>
              </a:pPr>
              <a:r>
                <a:rPr lang="en-US" altLang="zh-CN"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Tổng quan</a:t>
              </a:r>
              <a:r>
                <a:rPr lang="zh-CN" altLang="en-US"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
</a:t>
              </a:r>
              <a:endParaRPr lang="zh-CN" altLang="zh-CN"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endParaRPr>
            </a:p>
          </p:txBody>
        </p:sp>
        <p:sp>
          <p:nvSpPr>
            <p:cNvPr id="58" name="圆角矩形 5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59" name="文本框 48"/>
            <p:cNvSpPr txBox="1">
              <a:spLocks noChangeArrowheads="1"/>
            </p:cNvSpPr>
            <p:nvPr/>
          </p:nvSpPr>
          <p:spPr bwMode="auto">
            <a:xfrm>
              <a:off x="3527609" y="1954206"/>
              <a:ext cx="501137" cy="338553"/>
            </a:xfrm>
            <a:prstGeom prst="rect">
              <a:avLst/>
            </a:prstGeom>
            <a:noFill/>
            <a:ln w="9525">
              <a:noFill/>
              <a:miter lim="800000"/>
            </a:ln>
          </p:spPr>
          <p:txBody>
            <a:bodyPr>
              <a:spAutoFit/>
            </a:bodyPr>
            <a:lstStyle/>
            <a:p>
              <a:r>
                <a:rPr lang="en-US" altLang="zh-CN" sz="1600" b="1" dirty="0">
                  <a:solidFill>
                    <a:schemeClr val="bg1"/>
                  </a:solidFill>
                  <a:latin typeface="Arial" panose="020B0604020202020204" pitchFamily="34" charset="0"/>
                  <a:ea typeface="Yeseva One" panose="00000500000000000000" charset="0"/>
                  <a:cs typeface="Arial" panose="020B0604020202020204" pitchFamily="34" charset="0"/>
                </a:rPr>
                <a:t>01</a:t>
              </a:r>
              <a:endParaRPr lang="zh-CN" altLang="en-US" sz="1600" b="1" dirty="0">
                <a:solidFill>
                  <a:schemeClr val="bg1"/>
                </a:solidFill>
                <a:latin typeface="Arial" panose="020B0604020202020204" pitchFamily="34" charset="0"/>
                <a:ea typeface="Yeseva One" panose="00000500000000000000" charset="0"/>
                <a:cs typeface="Arial" panose="020B0604020202020204" pitchFamily="34" charset="0"/>
              </a:endParaRPr>
            </a:p>
          </p:txBody>
        </p:sp>
      </p:grpSp>
      <p:grpSp>
        <p:nvGrpSpPr>
          <p:cNvPr id="60" name="组合 59"/>
          <p:cNvGrpSpPr/>
          <p:nvPr/>
        </p:nvGrpSpPr>
        <p:grpSpPr>
          <a:xfrm>
            <a:off x="3983020" y="1657350"/>
            <a:ext cx="2847790" cy="385319"/>
            <a:chOff x="3527609" y="1954206"/>
            <a:chExt cx="2847790" cy="385318"/>
          </a:xfrm>
        </p:grpSpPr>
        <p:sp>
          <p:nvSpPr>
            <p:cNvPr id="61" name="圆角矩形 60"/>
            <p:cNvSpPr/>
            <p:nvPr/>
          </p:nvSpPr>
          <p:spPr>
            <a:xfrm>
              <a:off x="3995936" y="1954206"/>
              <a:ext cx="2119671" cy="38531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62" name="矩形 61"/>
            <p:cNvSpPr/>
            <p:nvPr/>
          </p:nvSpPr>
          <p:spPr>
            <a:xfrm>
              <a:off x="3915617" y="1958256"/>
              <a:ext cx="2459782" cy="369371"/>
            </a:xfrm>
            <a:prstGeom prst="rect">
              <a:avLst/>
            </a:prstGeom>
          </p:spPr>
          <p:txBody>
            <a:bodyPr wrap="square" lIns="121960" tIns="60980" rIns="121960" bIns="60980">
              <a:spAutoFit/>
            </a:bodyPr>
            <a:lstStyle/>
            <a:p>
              <a:pPr>
                <a:defRPr/>
              </a:pPr>
              <a:r>
                <a:rPr lang="en-US" altLang="zh-CN"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Nghiên cứu lý thuyết</a:t>
              </a:r>
              <a:endParaRPr lang="zh-CN" altLang="zh-CN"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endParaRPr>
            </a:p>
          </p:txBody>
        </p:sp>
        <p:sp>
          <p:nvSpPr>
            <p:cNvPr id="63" name="圆角矩形 6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64" name="文本框 48"/>
            <p:cNvSpPr txBox="1">
              <a:spLocks noChangeArrowheads="1"/>
            </p:cNvSpPr>
            <p:nvPr/>
          </p:nvSpPr>
          <p:spPr bwMode="auto">
            <a:xfrm>
              <a:off x="3527609" y="1954206"/>
              <a:ext cx="501137" cy="338553"/>
            </a:xfrm>
            <a:prstGeom prst="rect">
              <a:avLst/>
            </a:prstGeom>
            <a:noFill/>
            <a:ln w="9525">
              <a:noFill/>
              <a:miter lim="800000"/>
            </a:ln>
          </p:spPr>
          <p:txBody>
            <a:bodyPr>
              <a:spAutoFit/>
            </a:bodyPr>
            <a:lstStyle/>
            <a:p>
              <a:r>
                <a:rPr lang="en-US" altLang="zh-CN" sz="1600" b="1" dirty="0">
                  <a:solidFill>
                    <a:schemeClr val="bg1"/>
                  </a:solidFill>
                  <a:latin typeface="Arial" panose="020B0604020202020204" pitchFamily="34" charset="0"/>
                  <a:ea typeface="Yeseva One" panose="00000500000000000000" charset="0"/>
                  <a:cs typeface="Arial" panose="020B0604020202020204" pitchFamily="34" charset="0"/>
                </a:rPr>
                <a:t>02</a:t>
              </a:r>
              <a:endParaRPr lang="zh-CN" altLang="en-US" sz="1600" b="1" dirty="0">
                <a:solidFill>
                  <a:schemeClr val="bg1"/>
                </a:solidFill>
                <a:latin typeface="Arial" panose="020B0604020202020204" pitchFamily="34" charset="0"/>
                <a:ea typeface="Yeseva One" panose="00000500000000000000" charset="0"/>
                <a:cs typeface="Arial" panose="020B0604020202020204" pitchFamily="34" charset="0"/>
              </a:endParaRPr>
            </a:p>
          </p:txBody>
        </p:sp>
      </p:grpSp>
      <p:grpSp>
        <p:nvGrpSpPr>
          <p:cNvPr id="65" name="组合 64"/>
          <p:cNvGrpSpPr/>
          <p:nvPr/>
        </p:nvGrpSpPr>
        <p:grpSpPr>
          <a:xfrm>
            <a:off x="3983020" y="2193165"/>
            <a:ext cx="2662390" cy="615594"/>
            <a:chOff x="3527609" y="1853957"/>
            <a:chExt cx="2662390" cy="615592"/>
          </a:xfrm>
        </p:grpSpPr>
        <p:sp>
          <p:nvSpPr>
            <p:cNvPr id="66" name="圆角矩形 65"/>
            <p:cNvSpPr/>
            <p:nvPr/>
          </p:nvSpPr>
          <p:spPr>
            <a:xfrm>
              <a:off x="3995936" y="1906432"/>
              <a:ext cx="2119671" cy="5106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67" name="矩形 66"/>
            <p:cNvSpPr/>
            <p:nvPr/>
          </p:nvSpPr>
          <p:spPr>
            <a:xfrm>
              <a:off x="3849448" y="1853957"/>
              <a:ext cx="2340551" cy="615592"/>
            </a:xfrm>
            <a:prstGeom prst="rect">
              <a:avLst/>
            </a:prstGeom>
          </p:spPr>
          <p:txBody>
            <a:bodyPr wrap="square" lIns="121960" tIns="60980" rIns="121960" bIns="60980">
              <a:spAutoFit/>
            </a:bodyPr>
            <a:lstStyle/>
            <a:p>
              <a:pPr algn="ctr">
                <a:defRPr/>
              </a:pPr>
              <a:r>
                <a:rPr lang="zh-CN" altLang="en-US"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T</a:t>
              </a:r>
              <a:r>
                <a:rPr lang="en-US" altLang="zh-CN"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hực nghiệm hoá nghiên cứu</a:t>
              </a:r>
              <a:endParaRPr lang="zh-CN" altLang="zh-CN"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endParaRPr>
            </a:p>
          </p:txBody>
        </p:sp>
        <p:sp>
          <p:nvSpPr>
            <p:cNvPr id="68" name="圆角矩形 6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69" name="文本框 48"/>
            <p:cNvSpPr txBox="1">
              <a:spLocks noChangeArrowheads="1"/>
            </p:cNvSpPr>
            <p:nvPr/>
          </p:nvSpPr>
          <p:spPr bwMode="auto">
            <a:xfrm>
              <a:off x="3527609" y="1954206"/>
              <a:ext cx="501137" cy="338553"/>
            </a:xfrm>
            <a:prstGeom prst="rect">
              <a:avLst/>
            </a:prstGeom>
            <a:noFill/>
            <a:ln w="9525">
              <a:noFill/>
              <a:miter lim="800000"/>
            </a:ln>
          </p:spPr>
          <p:txBody>
            <a:bodyPr>
              <a:spAutoFit/>
            </a:bodyPr>
            <a:lstStyle/>
            <a:p>
              <a:r>
                <a:rPr lang="en-US" altLang="zh-CN" sz="1600" b="1" dirty="0">
                  <a:solidFill>
                    <a:schemeClr val="bg1"/>
                  </a:solidFill>
                  <a:latin typeface="Arial" panose="020B0604020202020204" pitchFamily="34" charset="0"/>
                  <a:ea typeface="Yeseva One" panose="00000500000000000000" charset="0"/>
                  <a:cs typeface="Arial" panose="020B0604020202020204" pitchFamily="34" charset="0"/>
                </a:rPr>
                <a:t>03</a:t>
              </a:r>
              <a:endParaRPr lang="zh-CN" altLang="en-US" sz="1600" b="1" dirty="0">
                <a:solidFill>
                  <a:schemeClr val="bg1"/>
                </a:solidFill>
                <a:latin typeface="Arial" panose="020B0604020202020204" pitchFamily="34" charset="0"/>
                <a:ea typeface="Yeseva One" panose="00000500000000000000" charset="0"/>
                <a:cs typeface="Arial" panose="020B0604020202020204" pitchFamily="34" charset="0"/>
              </a:endParaRPr>
            </a:p>
          </p:txBody>
        </p:sp>
      </p:grpSp>
      <p:grpSp>
        <p:nvGrpSpPr>
          <p:cNvPr id="70" name="组合 69"/>
          <p:cNvGrpSpPr/>
          <p:nvPr/>
        </p:nvGrpSpPr>
        <p:grpSpPr>
          <a:xfrm>
            <a:off x="3983020" y="2921855"/>
            <a:ext cx="2789996" cy="385319"/>
            <a:chOff x="3527609" y="1954206"/>
            <a:chExt cx="2789996" cy="385318"/>
          </a:xfrm>
        </p:grpSpPr>
        <p:sp>
          <p:nvSpPr>
            <p:cNvPr id="71" name="圆角矩形 70"/>
            <p:cNvSpPr/>
            <p:nvPr/>
          </p:nvSpPr>
          <p:spPr>
            <a:xfrm>
              <a:off x="3995936" y="1954206"/>
              <a:ext cx="2119671" cy="38531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72" name="矩形 71"/>
            <p:cNvSpPr/>
            <p:nvPr/>
          </p:nvSpPr>
          <p:spPr>
            <a:xfrm>
              <a:off x="4010223" y="1957521"/>
              <a:ext cx="2307382" cy="369371"/>
            </a:xfrm>
            <a:prstGeom prst="rect">
              <a:avLst/>
            </a:prstGeom>
          </p:spPr>
          <p:txBody>
            <a:bodyPr wrap="square" lIns="121960" tIns="60980" rIns="121960" bIns="60980">
              <a:spAutoFit/>
            </a:bodyPr>
            <a:lstStyle/>
            <a:p>
              <a:pPr>
                <a:defRPr/>
              </a:pPr>
              <a:r>
                <a:rPr lang="en-US" altLang="zh-CN"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Kết quả nghiên cứu</a:t>
              </a:r>
              <a:endParaRPr lang="zh-CN" altLang="en-US"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endParaRPr>
            </a:p>
          </p:txBody>
        </p:sp>
        <p:sp>
          <p:nvSpPr>
            <p:cNvPr id="73" name="圆角矩形 7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74" name="文本框 48"/>
            <p:cNvSpPr txBox="1">
              <a:spLocks noChangeArrowheads="1"/>
            </p:cNvSpPr>
            <p:nvPr/>
          </p:nvSpPr>
          <p:spPr bwMode="auto">
            <a:xfrm>
              <a:off x="3527609" y="1954206"/>
              <a:ext cx="501137" cy="338553"/>
            </a:xfrm>
            <a:prstGeom prst="rect">
              <a:avLst/>
            </a:prstGeom>
            <a:noFill/>
            <a:ln w="9525">
              <a:noFill/>
              <a:miter lim="800000"/>
            </a:ln>
          </p:spPr>
          <p:txBody>
            <a:bodyPr>
              <a:spAutoFit/>
            </a:bodyPr>
            <a:lstStyle/>
            <a:p>
              <a:r>
                <a:rPr lang="en-US" altLang="zh-CN" sz="1600" b="1" dirty="0">
                  <a:solidFill>
                    <a:schemeClr val="bg1"/>
                  </a:solidFill>
                  <a:latin typeface="Arial" panose="020B0604020202020204" pitchFamily="34" charset="0"/>
                  <a:ea typeface="Yeseva One" panose="00000500000000000000" charset="0"/>
                  <a:cs typeface="Arial" panose="020B0604020202020204" pitchFamily="34" charset="0"/>
                </a:rPr>
                <a:t>04</a:t>
              </a:r>
              <a:endParaRPr lang="zh-CN" altLang="en-US" sz="1600" b="1" dirty="0">
                <a:solidFill>
                  <a:schemeClr val="bg1"/>
                </a:solidFill>
                <a:latin typeface="Arial" panose="020B0604020202020204" pitchFamily="34" charset="0"/>
                <a:ea typeface="Yeseva One" panose="00000500000000000000" charset="0"/>
                <a:cs typeface="Arial" panose="020B0604020202020204" pitchFamily="34" charset="0"/>
              </a:endParaRPr>
            </a:p>
          </p:txBody>
        </p:sp>
      </p:grpSp>
      <p:grpSp>
        <p:nvGrpSpPr>
          <p:cNvPr id="75" name="组合 74"/>
          <p:cNvGrpSpPr/>
          <p:nvPr/>
        </p:nvGrpSpPr>
        <p:grpSpPr>
          <a:xfrm>
            <a:off x="3983020" y="3550296"/>
            <a:ext cx="3022245" cy="638644"/>
            <a:chOff x="3527609" y="1954206"/>
            <a:chExt cx="3022245" cy="638643"/>
          </a:xfrm>
        </p:grpSpPr>
        <p:sp>
          <p:nvSpPr>
            <p:cNvPr id="76" name="圆角矩形 75"/>
            <p:cNvSpPr/>
            <p:nvPr/>
          </p:nvSpPr>
          <p:spPr>
            <a:xfrm>
              <a:off x="3995937" y="1954206"/>
              <a:ext cx="2119670" cy="38531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77" name="矩形 76"/>
            <p:cNvSpPr/>
            <p:nvPr/>
          </p:nvSpPr>
          <p:spPr>
            <a:xfrm>
              <a:off x="4561084" y="1977256"/>
              <a:ext cx="1988770" cy="615593"/>
            </a:xfrm>
            <a:prstGeom prst="rect">
              <a:avLst/>
            </a:prstGeom>
          </p:spPr>
          <p:txBody>
            <a:bodyPr wrap="square" lIns="121960" tIns="60980" rIns="121960" bIns="60980">
              <a:spAutoFit/>
            </a:bodyPr>
            <a:lstStyle/>
            <a:p>
              <a:pPr>
                <a:defRPr/>
              </a:pPr>
              <a:r>
                <a:rPr lang="en-US" altLang="zh-CN" sz="1600" b="1" kern="10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Kết luận</a:t>
              </a:r>
              <a:r>
                <a:rPr lang="zh-CN" altLang="en-US"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rPr>
                <a:t>
</a:t>
              </a:r>
              <a:endParaRPr lang="zh-CN" altLang="zh-CN" sz="1600" b="1" kern="100"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endParaRPr>
            </a:p>
          </p:txBody>
        </p:sp>
        <p:sp>
          <p:nvSpPr>
            <p:cNvPr id="78" name="圆角矩形 7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Arial" panose="020B0604020202020204" pitchFamily="34" charset="0"/>
                  <a:ea typeface="Yeseva One" panose="00000500000000000000" charset="0"/>
                  <a:cs typeface="Arial" panose="020B0604020202020204" pitchFamily="34" charset="0"/>
                </a:rPr>
                <a:t> </a:t>
              </a:r>
              <a:endParaRPr lang="zh-CN" altLang="en-US" sz="1600" b="1" dirty="0">
                <a:solidFill>
                  <a:schemeClr val="accent1"/>
                </a:solidFill>
                <a:latin typeface="Arial" panose="020B0604020202020204" pitchFamily="34" charset="0"/>
                <a:ea typeface="Yeseva One" panose="00000500000000000000" charset="0"/>
                <a:cs typeface="Arial" panose="020B0604020202020204" pitchFamily="34" charset="0"/>
              </a:endParaRPr>
            </a:p>
          </p:txBody>
        </p:sp>
        <p:sp>
          <p:nvSpPr>
            <p:cNvPr id="79" name="文本框 78"/>
            <p:cNvSpPr txBox="1">
              <a:spLocks noChangeArrowheads="1"/>
            </p:cNvSpPr>
            <p:nvPr/>
          </p:nvSpPr>
          <p:spPr bwMode="auto">
            <a:xfrm>
              <a:off x="3527609" y="1954206"/>
              <a:ext cx="501137" cy="338553"/>
            </a:xfrm>
            <a:prstGeom prst="rect">
              <a:avLst/>
            </a:prstGeom>
            <a:noFill/>
            <a:ln w="9525">
              <a:noFill/>
              <a:miter lim="800000"/>
            </a:ln>
          </p:spPr>
          <p:txBody>
            <a:bodyPr>
              <a:spAutoFit/>
            </a:bodyPr>
            <a:lstStyle/>
            <a:p>
              <a:r>
                <a:rPr lang="en-US" altLang="zh-CN" sz="1600" b="1" dirty="0">
                  <a:solidFill>
                    <a:schemeClr val="bg1"/>
                  </a:solidFill>
                  <a:latin typeface="Arial" panose="020B0604020202020204" pitchFamily="34" charset="0"/>
                  <a:ea typeface="Yeseva One" panose="00000500000000000000" charset="0"/>
                  <a:cs typeface="Arial" panose="020B0604020202020204" pitchFamily="34" charset="0"/>
                </a:rPr>
                <a:t>05</a:t>
              </a:r>
              <a:endParaRPr lang="zh-CN" altLang="en-US" sz="1600" b="1" dirty="0">
                <a:solidFill>
                  <a:schemeClr val="bg1"/>
                </a:solidFill>
                <a:latin typeface="Arial" panose="020B0604020202020204" pitchFamily="34" charset="0"/>
                <a:ea typeface="Yeseva One" panose="00000500000000000000" charset="0"/>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Effect transition="in" filter="fade">
                                      <p:cBhvr>
                                        <p:cTn id="17" dur="500"/>
                                        <p:tgtEl>
                                          <p:spTgt spid="2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500"/>
                                        <p:tgtEl>
                                          <p:spTgt spid="60"/>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wipe(left)">
                                      <p:cBhvr>
                                        <p:cTn id="29" dur="500"/>
                                        <p:tgtEl>
                                          <p:spTgt spid="65"/>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381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spAutoFit/>
          </a:bodyPr>
          <a:lstStyle/>
          <a:p>
            <a:r>
              <a:rPr lang="en-US" altLang="zh-CN" sz="5100" b="1" dirty="0">
                <a:solidFill>
                  <a:schemeClr val="accent1"/>
                </a:solidFill>
                <a:latin typeface="Yeseva One" panose="00000500000000000000" charset="0"/>
                <a:ea typeface="Yeseva One" panose="00000500000000000000" charset="0"/>
              </a:rPr>
              <a:t>05</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183086" y="1962150"/>
            <a:ext cx="5105400" cy="2062103"/>
          </a:xfrm>
          <a:prstGeom prst="rect">
            <a:avLst/>
          </a:prstGeom>
          <a:noFill/>
        </p:spPr>
        <p:txBody>
          <a:bodyPr wrap="square" rtlCol="0">
            <a:sp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zh-CN" sz="4400" kern="0">
                <a:solidFill>
                  <a:schemeClr val="accent2"/>
                </a:solidFill>
                <a:latin typeface="Arial" panose="020B0604020202020204" pitchFamily="34" charset="0"/>
                <a:ea typeface="Yeseva One" panose="00000500000000000000" charset="0"/>
                <a:cs typeface="Arial" panose="020B0604020202020204" pitchFamily="34" charset="0"/>
              </a:rPr>
              <a:t>Kết luận và hướng phát triển</a:t>
            </a:r>
            <a:r>
              <a:rPr lang="zh-CN" altLang="en-US" sz="4000" kern="0" dirty="0">
                <a:solidFill>
                  <a:schemeClr val="accent2"/>
                </a:solidFill>
                <a:latin typeface="Yeseva One" panose="00000500000000000000" charset="0"/>
                <a:ea typeface="Yeseva One" panose="00000500000000000000" charset="0"/>
              </a:rPr>
              <a:t>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par>
                          <p:cTn id="18" fill="hold">
                            <p:stCondLst>
                              <p:cond delay="10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5" grpId="0"/>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7211B-9047-8209-1874-16D5A2551A24}"/>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Kết quả đạt được </a:t>
            </a:r>
          </a:p>
        </p:txBody>
      </p:sp>
      <p:sp>
        <p:nvSpPr>
          <p:cNvPr id="3" name="五边形 3">
            <a:extLst>
              <a:ext uri="{FF2B5EF4-FFF2-40B4-BE49-F238E27FC236}">
                <a16:creationId xmlns:a16="http://schemas.microsoft.com/office/drawing/2014/main" id="{2E9B4D07-C4C8-9266-97AA-1314119E79DF}"/>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5517ADF4-2CBB-DD08-F7D6-CFFE92B1C9A0}"/>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 name="TextBox 4">
            <a:extLst>
              <a:ext uri="{FF2B5EF4-FFF2-40B4-BE49-F238E27FC236}">
                <a16:creationId xmlns:a16="http://schemas.microsoft.com/office/drawing/2014/main" id="{F60981DC-6B75-C585-E676-A0DB18497A6E}"/>
              </a:ext>
            </a:extLst>
          </p:cNvPr>
          <p:cNvSpPr txBox="1"/>
          <p:nvPr/>
        </p:nvSpPr>
        <p:spPr>
          <a:xfrm>
            <a:off x="685800" y="606381"/>
            <a:ext cx="8001000" cy="2793842"/>
          </a:xfrm>
          <a:prstGeom prst="rect">
            <a:avLst/>
          </a:prstGeom>
          <a:noFill/>
        </p:spPr>
        <p:txBody>
          <a:bodyPr wrap="square" rtlCol="0">
            <a:spAutoFit/>
          </a:bodyPr>
          <a:lstStyle/>
          <a:p>
            <a:pPr algn="just">
              <a:lnSpc>
                <a:spcPct val="150000"/>
              </a:lnSpc>
            </a:pPr>
            <a:r>
              <a:rPr lang="en-US"/>
              <a:t>      </a:t>
            </a:r>
            <a:r>
              <a:rPr lang="en-US" sz="2400">
                <a:latin typeface="Arial" panose="020B0604020202020204" pitchFamily="34" charset="0"/>
                <a:cs typeface="Arial" panose="020B0604020202020204" pitchFamily="34" charset="0"/>
              </a:rPr>
              <a:t>Xây dựng được hệ thốngquản lý học vụ giúp tiết kiệm thời gian giảm thiểu công việc thủ công thông qua việc tự động hóa quá trình, giáo viên và nhân viên không cần phải thực hiện nhiều công đoạn ghi nhận thông tin một cách thủ công, từ đó giúp tiết kiệm thời gian và công sức.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5756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20BC2-C819-E2A1-ABE4-BA76FE0F2748}"/>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Hướng phát triển</a:t>
            </a:r>
          </a:p>
        </p:txBody>
      </p:sp>
      <p:sp>
        <p:nvSpPr>
          <p:cNvPr id="3" name="五边形 3">
            <a:extLst>
              <a:ext uri="{FF2B5EF4-FFF2-40B4-BE49-F238E27FC236}">
                <a16:creationId xmlns:a16="http://schemas.microsoft.com/office/drawing/2014/main" id="{0CC95BB1-CCD6-2445-3138-29336A7DA1B4}"/>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13115028-5338-CA8D-65FF-A3A40A69A00E}"/>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 name="TextBox 5">
            <a:extLst>
              <a:ext uri="{FF2B5EF4-FFF2-40B4-BE49-F238E27FC236}">
                <a16:creationId xmlns:a16="http://schemas.microsoft.com/office/drawing/2014/main" id="{D781D3E5-00EA-E031-10D5-27A9EDC692EB}"/>
              </a:ext>
            </a:extLst>
          </p:cNvPr>
          <p:cNvSpPr txBox="1"/>
          <p:nvPr/>
        </p:nvSpPr>
        <p:spPr>
          <a:xfrm>
            <a:off x="739140" y="729457"/>
            <a:ext cx="7772400" cy="2239844"/>
          </a:xfrm>
          <a:prstGeom prst="rect">
            <a:avLst/>
          </a:prstGeom>
          <a:noFill/>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Phát triển Ứng dụng Di động: Xây dựng ứng dụng di động để tăng cường khả năng truy cập và sử dụng hệ thống từ xa, giúp sinh viên và giáo viên có thể theo dõi thông tin học vụ mọi nơi và mọi lúc.</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55597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直角三角形 35"/>
          <p:cNvSpPr/>
          <p:nvPr/>
        </p:nvSpPr>
        <p:spPr>
          <a:xfrm>
            <a:off x="0" y="4266795"/>
            <a:ext cx="7793041" cy="876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2" name="组合 1"/>
          <p:cNvGrpSpPr/>
          <p:nvPr/>
        </p:nvGrpSpPr>
        <p:grpSpPr>
          <a:xfrm>
            <a:off x="970554" y="905863"/>
            <a:ext cx="3246444" cy="3246440"/>
            <a:chOff x="970554" y="905863"/>
            <a:chExt cx="3246444" cy="3246440"/>
          </a:xfrm>
        </p:grpSpPr>
        <p:sp>
          <p:nvSpPr>
            <p:cNvPr id="29" name="椭圆 28"/>
            <p:cNvSpPr/>
            <p:nvPr/>
          </p:nvSpPr>
          <p:spPr>
            <a:xfrm>
              <a:off x="970554" y="905863"/>
              <a:ext cx="3246444" cy="324644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1258791" y="1194100"/>
              <a:ext cx="2669970" cy="2669966"/>
            </a:xfrm>
            <a:prstGeom prst="ellipse">
              <a:avLst/>
            </a:prstGeom>
            <a:blipFill>
              <a:blip r:embed="rId3"/>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sp>
        <p:nvSpPr>
          <p:cNvPr id="9" name="文本框 8"/>
          <p:cNvSpPr txBox="1"/>
          <p:nvPr/>
        </p:nvSpPr>
        <p:spPr>
          <a:xfrm>
            <a:off x="4506558" y="1885950"/>
            <a:ext cx="3038475" cy="645160"/>
          </a:xfrm>
          <a:prstGeom prst="rect">
            <a:avLst/>
          </a:prstGeom>
          <a:noFill/>
        </p:spPr>
        <p:txBody>
          <a:bodyPr wrap="none" rtlCol="0">
            <a:spAutoFit/>
          </a:bodyPr>
          <a:lstStyle/>
          <a:p>
            <a:pPr algn="l"/>
            <a:r>
              <a:rPr lang="zh-CN" altLang="en-US" sz="3600" dirty="0">
                <a:solidFill>
                  <a:schemeClr val="tx1">
                    <a:lumMod val="75000"/>
                    <a:lumOff val="25000"/>
                  </a:schemeClr>
                </a:solidFill>
                <a:latin typeface="Yeseva One" panose="00000500000000000000" charset="0"/>
                <a:ea typeface="Yeseva One" panose="00000500000000000000" charset="0"/>
              </a:rPr>
              <a:t>THANK </a:t>
            </a:r>
            <a:r>
              <a:rPr lang="en-US" altLang="zh-CN" sz="3600" dirty="0">
                <a:solidFill>
                  <a:schemeClr val="tx1">
                    <a:lumMod val="75000"/>
                    <a:lumOff val="25000"/>
                  </a:schemeClr>
                </a:solidFill>
                <a:latin typeface="Yeseva One" panose="00000500000000000000" charset="0"/>
                <a:ea typeface="Yeseva One" panose="00000500000000000000" charset="0"/>
              </a:rPr>
              <a:t>YOU</a:t>
            </a:r>
          </a:p>
        </p:txBody>
      </p:sp>
      <p:sp>
        <p:nvSpPr>
          <p:cNvPr id="30" name="直角三角形 29"/>
          <p:cNvSpPr/>
          <p:nvPr/>
        </p:nvSpPr>
        <p:spPr>
          <a:xfrm flipH="1">
            <a:off x="0" y="4318717"/>
            <a:ext cx="9144000" cy="82478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12" name="组合 11"/>
          <p:cNvGrpSpPr/>
          <p:nvPr/>
        </p:nvGrpSpPr>
        <p:grpSpPr>
          <a:xfrm>
            <a:off x="533400" y="0"/>
            <a:ext cx="3801810" cy="4400550"/>
            <a:chOff x="533400" y="0"/>
            <a:chExt cx="3801810" cy="4400550"/>
          </a:xfrm>
        </p:grpSpPr>
        <p:sp>
          <p:nvSpPr>
            <p:cNvPr id="18" name="椭圆 17"/>
            <p:cNvSpPr/>
            <p:nvPr/>
          </p:nvSpPr>
          <p:spPr>
            <a:xfrm>
              <a:off x="813663" y="1252638"/>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9" name="椭圆 18"/>
            <p:cNvSpPr/>
            <p:nvPr/>
          </p:nvSpPr>
          <p:spPr>
            <a:xfrm>
              <a:off x="1213910" y="2980535"/>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0" name="椭圆 19"/>
            <p:cNvSpPr/>
            <p:nvPr/>
          </p:nvSpPr>
          <p:spPr>
            <a:xfrm>
              <a:off x="3973642" y="191860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1" name="椭圆 20"/>
            <p:cNvSpPr/>
            <p:nvPr/>
          </p:nvSpPr>
          <p:spPr>
            <a:xfrm>
              <a:off x="3772598" y="3292916"/>
              <a:ext cx="361568" cy="36156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2" name="椭圆 21"/>
            <p:cNvSpPr/>
            <p:nvPr/>
          </p:nvSpPr>
          <p:spPr>
            <a:xfrm>
              <a:off x="2895600" y="3603542"/>
              <a:ext cx="797008" cy="79700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3" name="椭圆 22"/>
            <p:cNvSpPr/>
            <p:nvPr/>
          </p:nvSpPr>
          <p:spPr>
            <a:xfrm>
              <a:off x="533400" y="2205918"/>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cxnSp>
          <p:nvCxnSpPr>
            <p:cNvPr id="4" name="直接连接符 3"/>
            <p:cNvCxnSpPr/>
            <p:nvPr/>
          </p:nvCxnSpPr>
          <p:spPr>
            <a:xfrm flipV="1">
              <a:off x="970554" y="0"/>
              <a:ext cx="0" cy="140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4134166" y="751274"/>
              <a:ext cx="0" cy="13024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950277" y="2966739"/>
              <a:ext cx="0" cy="3261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9" grpId="0"/>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38400" y="133350"/>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901209" cy="877163"/>
          </a:xfrm>
          <a:prstGeom prst="rect">
            <a:avLst/>
          </a:prstGeom>
          <a:noFill/>
        </p:spPr>
        <p:txBody>
          <a:bodyPr wrap="none" rtlCol="0">
            <a:spAutoFit/>
          </a:bodyPr>
          <a:lstStyle/>
          <a:p>
            <a:r>
              <a:rPr lang="en-US" altLang="zh-CN" sz="5100" b="1" dirty="0">
                <a:solidFill>
                  <a:schemeClr val="accent1"/>
                </a:solidFill>
                <a:latin typeface="Yeseva One" panose="00000500000000000000" charset="0"/>
                <a:ea typeface="Yeseva One" panose="00000500000000000000" charset="0"/>
              </a:rPr>
              <a:t>01</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743200" y="2063501"/>
            <a:ext cx="3924664" cy="707886"/>
          </a:xfrm>
          <a:prstGeom prst="rect">
            <a:avLst/>
          </a:prstGeom>
          <a:noFill/>
        </p:spPr>
        <p:txBody>
          <a:bodyPr wrap="square" rtlCol="0">
            <a:sp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zh-CN" sz="4000" kern="0">
                <a:solidFill>
                  <a:schemeClr val="accent2"/>
                </a:solidFill>
                <a:latin typeface="Yeseva One" panose="00000500000000000000" charset="0"/>
                <a:ea typeface="Yeseva One" panose="00000500000000000000" charset="0"/>
              </a:rPr>
              <a:t>Tổng quan</a:t>
            </a:r>
            <a:endParaRPr lang="zh-CN" altLang="en-US" sz="4000" kern="0" dirty="0">
              <a:solidFill>
                <a:schemeClr val="accent2"/>
              </a:solidFill>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par>
                          <p:cTn id="18" fill="hold">
                            <p:stCondLst>
                              <p:cond delay="10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5"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0D6B8-F142-D6DA-7FDE-EE5F1AA395D7}"/>
              </a:ext>
            </a:extLst>
          </p:cNvPr>
          <p:cNvSpPr txBox="1"/>
          <p:nvPr/>
        </p:nvSpPr>
        <p:spPr>
          <a:xfrm>
            <a:off x="1066800" y="61729"/>
            <a:ext cx="76962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Tổng quan website quản lý học vụ</a:t>
            </a:r>
          </a:p>
        </p:txBody>
      </p:sp>
      <p:sp>
        <p:nvSpPr>
          <p:cNvPr id="3" name="五边形 3">
            <a:extLst>
              <a:ext uri="{FF2B5EF4-FFF2-40B4-BE49-F238E27FC236}">
                <a16:creationId xmlns:a16="http://schemas.microsoft.com/office/drawing/2014/main" id="{3E6CEFBF-E975-06A2-853E-81647A0076BD}"/>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KSO_Shape">
            <a:extLst>
              <a:ext uri="{FF2B5EF4-FFF2-40B4-BE49-F238E27FC236}">
                <a16:creationId xmlns:a16="http://schemas.microsoft.com/office/drawing/2014/main" id="{1195140A-0301-1C15-2515-13683F165FF6}"/>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 name="TextBox 7">
            <a:extLst>
              <a:ext uri="{FF2B5EF4-FFF2-40B4-BE49-F238E27FC236}">
                <a16:creationId xmlns:a16="http://schemas.microsoft.com/office/drawing/2014/main" id="{AD5C6A82-7D99-2371-9425-AAAE95475924}"/>
              </a:ext>
            </a:extLst>
          </p:cNvPr>
          <p:cNvSpPr txBox="1"/>
          <p:nvPr/>
        </p:nvSpPr>
        <p:spPr>
          <a:xfrm>
            <a:off x="609600" y="777200"/>
            <a:ext cx="8077200" cy="1881990"/>
          </a:xfrm>
          <a:prstGeom prst="rect">
            <a:avLst/>
          </a:prstGeom>
          <a:noFill/>
        </p:spPr>
        <p:txBody>
          <a:bodyPr wrap="square">
            <a:spAutoFit/>
          </a:bodyPr>
          <a:lstStyle/>
          <a:p>
            <a:pPr algn="just">
              <a:lnSpc>
                <a:spcPct val="150000"/>
              </a:lnSpc>
            </a:pP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a:effectLst/>
                <a:latin typeface="Arial" panose="020B0604020202020204" pitchFamily="34" charset="0"/>
                <a:ea typeface="Times New Roman" panose="02020603050405020304" pitchFamily="18" charset="0"/>
                <a:cs typeface="Arial" panose="020B0604020202020204" pitchFamily="34" charset="0"/>
              </a:rPr>
              <a:t>H</a:t>
            </a:r>
            <a:r>
              <a:rPr lang="vi-VN" sz="2000">
                <a:effectLst/>
                <a:latin typeface="Arial" panose="020B0604020202020204" pitchFamily="34" charset="0"/>
                <a:ea typeface="Times New Roman" panose="02020603050405020304" pitchFamily="18" charset="0"/>
                <a:cs typeface="Arial" panose="020B0604020202020204" pitchFamily="34" charset="0"/>
              </a:rPr>
              <a:t>iện nay</a:t>
            </a:r>
            <a:r>
              <a:rPr lang="en-US" sz="2000">
                <a:effectLst/>
                <a:latin typeface="Arial" panose="020B0604020202020204" pitchFamily="34" charset="0"/>
                <a:ea typeface="Times New Roman" panose="02020603050405020304" pitchFamily="18" charset="0"/>
                <a:cs typeface="Arial" panose="020B0604020202020204" pitchFamily="34" charset="0"/>
              </a:rPr>
              <a:t>, đ</a:t>
            </a:r>
            <a:r>
              <a:rPr lang="vi-VN" sz="2000">
                <a:effectLst/>
                <a:latin typeface="Arial" panose="020B0604020202020204" pitchFamily="34" charset="0"/>
                <a:ea typeface="Times New Roman" panose="02020603050405020304" pitchFamily="18" charset="0"/>
                <a:cs typeface="Arial" panose="020B0604020202020204" pitchFamily="34" charset="0"/>
              </a:rPr>
              <a:t>ối với các trung tâm giáo dục, đào tạo,</a:t>
            </a:r>
            <a:r>
              <a:rPr lang="en-US" sz="2000">
                <a:effectLst/>
                <a:latin typeface="Arial" panose="020B0604020202020204" pitchFamily="34" charset="0"/>
                <a:ea typeface="Times New Roman" panose="02020603050405020304" pitchFamily="18" charset="0"/>
                <a:cs typeface="Arial" panose="020B0604020202020204" pitchFamily="34" charset="0"/>
              </a:rPr>
              <a:t> việc xây dựng một website quản lý học vụ</a:t>
            </a:r>
            <a:r>
              <a:rPr lang="vi-VN" sz="2000">
                <a:effectLst/>
                <a:latin typeface="Arial" panose="020B0604020202020204" pitchFamily="34" charset="0"/>
                <a:ea typeface="Times New Roman" panose="02020603050405020304" pitchFamily="18" charset="0"/>
                <a:cs typeface="Arial" panose="020B0604020202020204" pitchFamily="34" charset="0"/>
              </a:rPr>
              <a:t> được coi là sự lựa chọn phù hợp, hiệu quả bậc nhất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vi-VN" sz="2000">
                <a:latin typeface="Arial" panose="020B0604020202020204" pitchFamily="34" charset="0"/>
                <a:cs typeface="Arial" panose="020B0604020202020204" pitchFamily="34" charset="0"/>
              </a:rPr>
              <a:t>từ đó đưa ra đánh giá trực tiếp tới tình trạng học tập của học sinh</a:t>
            </a:r>
            <a:r>
              <a:rPr lang="en-US" sz="2000">
                <a:latin typeface="Arial" panose="020B0604020202020204" pitchFamily="34" charset="0"/>
                <a:cs typeface="Arial" panose="020B0604020202020204" pitchFamily="34" charset="0"/>
              </a:rPr>
              <a:t>.</a:t>
            </a:r>
            <a:endParaRPr lang="en-US" sz="20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3" name="Picture 12" descr="Phần mềm quản lý lớp học mang đến rất nhiều lợi ích cho người dùng">
            <a:extLst>
              <a:ext uri="{FF2B5EF4-FFF2-40B4-BE49-F238E27FC236}">
                <a16:creationId xmlns:a16="http://schemas.microsoft.com/office/drawing/2014/main" id="{6FBC6FA1-E4A5-071F-2B60-333BF9B286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65192"/>
            <a:ext cx="4800600" cy="2816579"/>
          </a:xfrm>
          <a:prstGeom prst="rect">
            <a:avLst/>
          </a:prstGeom>
          <a:noFill/>
          <a:ln>
            <a:noFill/>
          </a:ln>
        </p:spPr>
      </p:pic>
    </p:spTree>
    <p:extLst>
      <p:ext uri="{BB962C8B-B14F-4D97-AF65-F5344CB8AC3E}">
        <p14:creationId xmlns:p14="http://schemas.microsoft.com/office/powerpoint/2010/main" val="160608418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0D6B8-F142-D6DA-7FDE-EE5F1AA395D7}"/>
              </a:ext>
            </a:extLst>
          </p:cNvPr>
          <p:cNvSpPr txBox="1"/>
          <p:nvPr/>
        </p:nvSpPr>
        <p:spPr>
          <a:xfrm>
            <a:off x="976510" y="69573"/>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Đặt điểm và tính năng của website học vụ</a:t>
            </a:r>
          </a:p>
        </p:txBody>
      </p:sp>
      <p:sp>
        <p:nvSpPr>
          <p:cNvPr id="3" name="五边形 3">
            <a:extLst>
              <a:ext uri="{FF2B5EF4-FFF2-40B4-BE49-F238E27FC236}">
                <a16:creationId xmlns:a16="http://schemas.microsoft.com/office/drawing/2014/main" id="{3E6CEFBF-E975-06A2-853E-81647A0076BD}"/>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KSO_Shape">
            <a:extLst>
              <a:ext uri="{FF2B5EF4-FFF2-40B4-BE49-F238E27FC236}">
                <a16:creationId xmlns:a16="http://schemas.microsoft.com/office/drawing/2014/main" id="{1195140A-0301-1C15-2515-13683F165FF6}"/>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Freeform 6">
            <a:extLst>
              <a:ext uri="{FF2B5EF4-FFF2-40B4-BE49-F238E27FC236}">
                <a16:creationId xmlns:a16="http://schemas.microsoft.com/office/drawing/2014/main" id="{293FF692-E8C9-D37D-72AB-B334876AC4E5}"/>
              </a:ext>
            </a:extLst>
          </p:cNvPr>
          <p:cNvSpPr/>
          <p:nvPr/>
        </p:nvSpPr>
        <p:spPr bwMode="auto">
          <a:xfrm>
            <a:off x="2628186" y="2106662"/>
            <a:ext cx="1261199" cy="1267483"/>
          </a:xfrm>
          <a:custGeom>
            <a:avLst/>
            <a:gdLst>
              <a:gd name="T0" fmla="*/ 84 w 168"/>
              <a:gd name="T1" fmla="*/ 0 h 169"/>
              <a:gd name="T2" fmla="*/ 143 w 168"/>
              <a:gd name="T3" fmla="*/ 24 h 169"/>
              <a:gd name="T4" fmla="*/ 132 w 168"/>
              <a:gd name="T5" fmla="*/ 37 h 169"/>
              <a:gd name="T6" fmla="*/ 84 w 168"/>
              <a:gd name="T7" fmla="*/ 17 h 169"/>
              <a:gd name="T8" fmla="*/ 17 w 168"/>
              <a:gd name="T9" fmla="*/ 84 h 169"/>
              <a:gd name="T10" fmla="*/ 84 w 168"/>
              <a:gd name="T11" fmla="*/ 152 h 169"/>
              <a:gd name="T12" fmla="*/ 152 w 168"/>
              <a:gd name="T13" fmla="*/ 84 h 169"/>
              <a:gd name="T14" fmla="*/ 143 w 168"/>
              <a:gd name="T15" fmla="*/ 51 h 169"/>
              <a:gd name="T16" fmla="*/ 154 w 168"/>
              <a:gd name="T17" fmla="*/ 37 h 169"/>
              <a:gd name="T18" fmla="*/ 168 w 168"/>
              <a:gd name="T19" fmla="*/ 84 h 169"/>
              <a:gd name="T20" fmla="*/ 84 w 168"/>
              <a:gd name="T21" fmla="*/ 169 h 169"/>
              <a:gd name="T22" fmla="*/ 0 w 168"/>
              <a:gd name="T23" fmla="*/ 84 h 169"/>
              <a:gd name="T24" fmla="*/ 84 w 168"/>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169">
                <a:moveTo>
                  <a:pt x="84" y="0"/>
                </a:moveTo>
                <a:cubicBezTo>
                  <a:pt x="107" y="0"/>
                  <a:pt x="128" y="9"/>
                  <a:pt x="143" y="24"/>
                </a:cubicBezTo>
                <a:cubicBezTo>
                  <a:pt x="139" y="28"/>
                  <a:pt x="135" y="32"/>
                  <a:pt x="132" y="37"/>
                </a:cubicBezTo>
                <a:cubicBezTo>
                  <a:pt x="120" y="24"/>
                  <a:pt x="103" y="17"/>
                  <a:pt x="84" y="17"/>
                </a:cubicBezTo>
                <a:cubicBezTo>
                  <a:pt x="47" y="17"/>
                  <a:pt x="17" y="47"/>
                  <a:pt x="17" y="84"/>
                </a:cubicBezTo>
                <a:cubicBezTo>
                  <a:pt x="17" y="122"/>
                  <a:pt x="47" y="152"/>
                  <a:pt x="84" y="152"/>
                </a:cubicBezTo>
                <a:cubicBezTo>
                  <a:pt x="121" y="152"/>
                  <a:pt x="152" y="122"/>
                  <a:pt x="152" y="84"/>
                </a:cubicBezTo>
                <a:cubicBezTo>
                  <a:pt x="152" y="72"/>
                  <a:pt x="148" y="61"/>
                  <a:pt x="143" y="51"/>
                </a:cubicBezTo>
                <a:cubicBezTo>
                  <a:pt x="146" y="46"/>
                  <a:pt x="149" y="41"/>
                  <a:pt x="154" y="37"/>
                </a:cubicBezTo>
                <a:cubicBezTo>
                  <a:pt x="163" y="50"/>
                  <a:pt x="168" y="67"/>
                  <a:pt x="168" y="84"/>
                </a:cubicBezTo>
                <a:cubicBezTo>
                  <a:pt x="168" y="131"/>
                  <a:pt x="131" y="169"/>
                  <a:pt x="84" y="169"/>
                </a:cubicBezTo>
                <a:cubicBezTo>
                  <a:pt x="38" y="169"/>
                  <a:pt x="0" y="131"/>
                  <a:pt x="0" y="84"/>
                </a:cubicBezTo>
                <a:cubicBezTo>
                  <a:pt x="0" y="38"/>
                  <a:pt x="38" y="0"/>
                  <a:pt x="84" y="0"/>
                </a:cubicBezTo>
                <a:close/>
              </a:path>
            </a:pathLst>
          </a:custGeom>
          <a:solidFill>
            <a:schemeClr val="accent2"/>
          </a:solidFill>
          <a:ln w="5" cap="flat">
            <a:noFill/>
            <a:prstDash val="solid"/>
            <a:miter lim="800000"/>
          </a:ln>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5" name="Freeform 7">
            <a:extLst>
              <a:ext uri="{FF2B5EF4-FFF2-40B4-BE49-F238E27FC236}">
                <a16:creationId xmlns:a16="http://schemas.microsoft.com/office/drawing/2014/main" id="{EC219C29-FDE2-7458-AA22-12A537A9AF5A}"/>
              </a:ext>
            </a:extLst>
          </p:cNvPr>
          <p:cNvSpPr>
            <a:spLocks noEditPoints="1"/>
          </p:cNvSpPr>
          <p:nvPr/>
        </p:nvSpPr>
        <p:spPr bwMode="auto">
          <a:xfrm>
            <a:off x="3504989" y="2106662"/>
            <a:ext cx="1267553" cy="1267483"/>
          </a:xfrm>
          <a:custGeom>
            <a:avLst/>
            <a:gdLst>
              <a:gd name="T0" fmla="*/ 84 w 169"/>
              <a:gd name="T1" fmla="*/ 0 h 169"/>
              <a:gd name="T2" fmla="*/ 169 w 169"/>
              <a:gd name="T3" fmla="*/ 84 h 169"/>
              <a:gd name="T4" fmla="*/ 154 w 169"/>
              <a:gd name="T5" fmla="*/ 132 h 169"/>
              <a:gd name="T6" fmla="*/ 143 w 169"/>
              <a:gd name="T7" fmla="*/ 118 h 169"/>
              <a:gd name="T8" fmla="*/ 152 w 169"/>
              <a:gd name="T9" fmla="*/ 84 h 169"/>
              <a:gd name="T10" fmla="*/ 84 w 169"/>
              <a:gd name="T11" fmla="*/ 17 h 169"/>
              <a:gd name="T12" fmla="*/ 17 w 169"/>
              <a:gd name="T13" fmla="*/ 84 h 169"/>
              <a:gd name="T14" fmla="*/ 26 w 169"/>
              <a:gd name="T15" fmla="*/ 118 h 169"/>
              <a:gd name="T16" fmla="*/ 15 w 169"/>
              <a:gd name="T17" fmla="*/ 132 h 169"/>
              <a:gd name="T18" fmla="*/ 0 w 169"/>
              <a:gd name="T19" fmla="*/ 84 h 169"/>
              <a:gd name="T20" fmla="*/ 84 w 169"/>
              <a:gd name="T21" fmla="*/ 0 h 169"/>
              <a:gd name="T22" fmla="*/ 143 w 169"/>
              <a:gd name="T23" fmla="*/ 145 h 169"/>
              <a:gd name="T24" fmla="*/ 84 w 169"/>
              <a:gd name="T25" fmla="*/ 169 h 169"/>
              <a:gd name="T26" fmla="*/ 26 w 169"/>
              <a:gd name="T27" fmla="*/ 145 h 169"/>
              <a:gd name="T28" fmla="*/ 37 w 169"/>
              <a:gd name="T29" fmla="*/ 132 h 169"/>
              <a:gd name="T30" fmla="*/ 84 w 169"/>
              <a:gd name="T31" fmla="*/ 152 h 169"/>
              <a:gd name="T32" fmla="*/ 132 w 169"/>
              <a:gd name="T33" fmla="*/ 132 h 169"/>
              <a:gd name="T34" fmla="*/ 143 w 169"/>
              <a:gd name="T35" fmla="*/ 14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169">
                <a:moveTo>
                  <a:pt x="84" y="0"/>
                </a:moveTo>
                <a:cubicBezTo>
                  <a:pt x="131" y="0"/>
                  <a:pt x="169" y="38"/>
                  <a:pt x="169" y="84"/>
                </a:cubicBezTo>
                <a:cubicBezTo>
                  <a:pt x="169" y="102"/>
                  <a:pt x="163" y="119"/>
                  <a:pt x="154" y="132"/>
                </a:cubicBezTo>
                <a:cubicBezTo>
                  <a:pt x="150" y="128"/>
                  <a:pt x="146" y="123"/>
                  <a:pt x="143" y="118"/>
                </a:cubicBezTo>
                <a:cubicBezTo>
                  <a:pt x="149" y="108"/>
                  <a:pt x="152" y="97"/>
                  <a:pt x="152" y="84"/>
                </a:cubicBezTo>
                <a:cubicBezTo>
                  <a:pt x="152" y="47"/>
                  <a:pt x="122" y="17"/>
                  <a:pt x="84" y="17"/>
                </a:cubicBezTo>
                <a:cubicBezTo>
                  <a:pt x="47" y="17"/>
                  <a:pt x="17" y="47"/>
                  <a:pt x="17" y="84"/>
                </a:cubicBezTo>
                <a:cubicBezTo>
                  <a:pt x="17" y="97"/>
                  <a:pt x="20" y="108"/>
                  <a:pt x="26" y="118"/>
                </a:cubicBezTo>
                <a:cubicBezTo>
                  <a:pt x="23" y="123"/>
                  <a:pt x="19" y="128"/>
                  <a:pt x="15" y="132"/>
                </a:cubicBezTo>
                <a:cubicBezTo>
                  <a:pt x="5" y="119"/>
                  <a:pt x="0" y="102"/>
                  <a:pt x="0" y="84"/>
                </a:cubicBezTo>
                <a:cubicBezTo>
                  <a:pt x="0" y="38"/>
                  <a:pt x="38" y="0"/>
                  <a:pt x="84" y="0"/>
                </a:cubicBezTo>
                <a:close/>
                <a:moveTo>
                  <a:pt x="143" y="145"/>
                </a:moveTo>
                <a:cubicBezTo>
                  <a:pt x="128" y="160"/>
                  <a:pt x="107" y="169"/>
                  <a:pt x="84" y="169"/>
                </a:cubicBezTo>
                <a:cubicBezTo>
                  <a:pt x="62" y="169"/>
                  <a:pt x="41" y="160"/>
                  <a:pt x="26" y="145"/>
                </a:cubicBezTo>
                <a:cubicBezTo>
                  <a:pt x="30" y="141"/>
                  <a:pt x="33" y="137"/>
                  <a:pt x="37" y="132"/>
                </a:cubicBezTo>
                <a:cubicBezTo>
                  <a:pt x="49" y="144"/>
                  <a:pt x="66" y="152"/>
                  <a:pt x="84" y="152"/>
                </a:cubicBezTo>
                <a:cubicBezTo>
                  <a:pt x="103" y="152"/>
                  <a:pt x="120" y="144"/>
                  <a:pt x="132" y="132"/>
                </a:cubicBezTo>
                <a:cubicBezTo>
                  <a:pt x="135" y="137"/>
                  <a:pt x="139" y="141"/>
                  <a:pt x="143" y="145"/>
                </a:cubicBezTo>
                <a:close/>
              </a:path>
            </a:pathLst>
          </a:custGeom>
          <a:solidFill>
            <a:schemeClr val="accent1"/>
          </a:solidFill>
          <a:ln w="5" cap="flat">
            <a:noFill/>
            <a:prstDash val="solid"/>
            <a:miter lim="800000"/>
          </a:ln>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7" name="Freeform 8">
            <a:extLst>
              <a:ext uri="{FF2B5EF4-FFF2-40B4-BE49-F238E27FC236}">
                <a16:creationId xmlns:a16="http://schemas.microsoft.com/office/drawing/2014/main" id="{E1BACECC-D5D0-68BA-8D73-D1F5882D7A91}"/>
              </a:ext>
            </a:extLst>
          </p:cNvPr>
          <p:cNvSpPr>
            <a:spLocks noEditPoints="1"/>
          </p:cNvSpPr>
          <p:nvPr/>
        </p:nvSpPr>
        <p:spPr bwMode="auto">
          <a:xfrm>
            <a:off x="4381791" y="2106662"/>
            <a:ext cx="1267553" cy="1267483"/>
          </a:xfrm>
          <a:custGeom>
            <a:avLst/>
            <a:gdLst>
              <a:gd name="T0" fmla="*/ 85 w 169"/>
              <a:gd name="T1" fmla="*/ 0 h 169"/>
              <a:gd name="T2" fmla="*/ 143 w 169"/>
              <a:gd name="T3" fmla="*/ 24 h 169"/>
              <a:gd name="T4" fmla="*/ 132 w 169"/>
              <a:gd name="T5" fmla="*/ 37 h 169"/>
              <a:gd name="T6" fmla="*/ 85 w 169"/>
              <a:gd name="T7" fmla="*/ 17 h 169"/>
              <a:gd name="T8" fmla="*/ 37 w 169"/>
              <a:gd name="T9" fmla="*/ 37 h 169"/>
              <a:gd name="T10" fmla="*/ 26 w 169"/>
              <a:gd name="T11" fmla="*/ 24 h 169"/>
              <a:gd name="T12" fmla="*/ 85 w 169"/>
              <a:gd name="T13" fmla="*/ 0 h 169"/>
              <a:gd name="T14" fmla="*/ 154 w 169"/>
              <a:gd name="T15" fmla="*/ 37 h 169"/>
              <a:gd name="T16" fmla="*/ 169 w 169"/>
              <a:gd name="T17" fmla="*/ 84 h 169"/>
              <a:gd name="T18" fmla="*/ 85 w 169"/>
              <a:gd name="T19" fmla="*/ 169 h 169"/>
              <a:gd name="T20" fmla="*/ 0 w 169"/>
              <a:gd name="T21" fmla="*/ 84 h 169"/>
              <a:gd name="T22" fmla="*/ 15 w 169"/>
              <a:gd name="T23" fmla="*/ 37 h 169"/>
              <a:gd name="T24" fmla="*/ 26 w 169"/>
              <a:gd name="T25" fmla="*/ 51 h 169"/>
              <a:gd name="T26" fmla="*/ 17 w 169"/>
              <a:gd name="T27" fmla="*/ 84 h 169"/>
              <a:gd name="T28" fmla="*/ 85 w 169"/>
              <a:gd name="T29" fmla="*/ 152 h 169"/>
              <a:gd name="T30" fmla="*/ 152 w 169"/>
              <a:gd name="T31" fmla="*/ 84 h 169"/>
              <a:gd name="T32" fmla="*/ 143 w 169"/>
              <a:gd name="T33" fmla="*/ 51 h 169"/>
              <a:gd name="T34" fmla="*/ 154 w 169"/>
              <a:gd name="T35" fmla="*/ 3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169">
                <a:moveTo>
                  <a:pt x="85" y="0"/>
                </a:moveTo>
                <a:cubicBezTo>
                  <a:pt x="107" y="0"/>
                  <a:pt x="128" y="9"/>
                  <a:pt x="143" y="24"/>
                </a:cubicBezTo>
                <a:cubicBezTo>
                  <a:pt x="139" y="28"/>
                  <a:pt x="135" y="32"/>
                  <a:pt x="132" y="37"/>
                </a:cubicBezTo>
                <a:cubicBezTo>
                  <a:pt x="120" y="24"/>
                  <a:pt x="103" y="17"/>
                  <a:pt x="85" y="17"/>
                </a:cubicBezTo>
                <a:cubicBezTo>
                  <a:pt x="66" y="17"/>
                  <a:pt x="49" y="24"/>
                  <a:pt x="37" y="37"/>
                </a:cubicBezTo>
                <a:cubicBezTo>
                  <a:pt x="34" y="32"/>
                  <a:pt x="30" y="28"/>
                  <a:pt x="26" y="24"/>
                </a:cubicBezTo>
                <a:cubicBezTo>
                  <a:pt x="41" y="9"/>
                  <a:pt x="62" y="0"/>
                  <a:pt x="85" y="0"/>
                </a:cubicBezTo>
                <a:close/>
                <a:moveTo>
                  <a:pt x="154" y="37"/>
                </a:moveTo>
                <a:cubicBezTo>
                  <a:pt x="164" y="50"/>
                  <a:pt x="169" y="67"/>
                  <a:pt x="169" y="84"/>
                </a:cubicBezTo>
                <a:cubicBezTo>
                  <a:pt x="169" y="131"/>
                  <a:pt x="131" y="169"/>
                  <a:pt x="85" y="169"/>
                </a:cubicBezTo>
                <a:cubicBezTo>
                  <a:pt x="38" y="169"/>
                  <a:pt x="0" y="131"/>
                  <a:pt x="0" y="84"/>
                </a:cubicBezTo>
                <a:cubicBezTo>
                  <a:pt x="0" y="67"/>
                  <a:pt x="6" y="50"/>
                  <a:pt x="15" y="37"/>
                </a:cubicBezTo>
                <a:cubicBezTo>
                  <a:pt x="19" y="41"/>
                  <a:pt x="23" y="46"/>
                  <a:pt x="26" y="51"/>
                </a:cubicBezTo>
                <a:cubicBezTo>
                  <a:pt x="20" y="61"/>
                  <a:pt x="17" y="72"/>
                  <a:pt x="17" y="84"/>
                </a:cubicBezTo>
                <a:cubicBezTo>
                  <a:pt x="17" y="122"/>
                  <a:pt x="47" y="152"/>
                  <a:pt x="85" y="152"/>
                </a:cubicBezTo>
                <a:cubicBezTo>
                  <a:pt x="122" y="152"/>
                  <a:pt x="152" y="122"/>
                  <a:pt x="152" y="84"/>
                </a:cubicBezTo>
                <a:cubicBezTo>
                  <a:pt x="152" y="72"/>
                  <a:pt x="149" y="61"/>
                  <a:pt x="143" y="51"/>
                </a:cubicBezTo>
                <a:cubicBezTo>
                  <a:pt x="146" y="46"/>
                  <a:pt x="150" y="41"/>
                  <a:pt x="154" y="37"/>
                </a:cubicBezTo>
                <a:close/>
              </a:path>
            </a:pathLst>
          </a:custGeom>
          <a:solidFill>
            <a:schemeClr val="accent3"/>
          </a:solidFill>
          <a:ln w="5" cap="flat">
            <a:noFill/>
            <a:prstDash val="solid"/>
            <a:miter lim="800000"/>
          </a:ln>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9" name="Freeform 9">
            <a:extLst>
              <a:ext uri="{FF2B5EF4-FFF2-40B4-BE49-F238E27FC236}">
                <a16:creationId xmlns:a16="http://schemas.microsoft.com/office/drawing/2014/main" id="{40822390-4C90-587B-74A8-F17CB078135C}"/>
              </a:ext>
            </a:extLst>
          </p:cNvPr>
          <p:cNvSpPr/>
          <p:nvPr/>
        </p:nvSpPr>
        <p:spPr bwMode="auto">
          <a:xfrm>
            <a:off x="5261769" y="2106662"/>
            <a:ext cx="1267553" cy="1267483"/>
          </a:xfrm>
          <a:custGeom>
            <a:avLst/>
            <a:gdLst>
              <a:gd name="T0" fmla="*/ 85 w 169"/>
              <a:gd name="T1" fmla="*/ 0 h 169"/>
              <a:gd name="T2" fmla="*/ 169 w 169"/>
              <a:gd name="T3" fmla="*/ 84 h 169"/>
              <a:gd name="T4" fmla="*/ 85 w 169"/>
              <a:gd name="T5" fmla="*/ 169 h 169"/>
              <a:gd name="T6" fmla="*/ 26 w 169"/>
              <a:gd name="T7" fmla="*/ 145 h 169"/>
              <a:gd name="T8" fmla="*/ 37 w 169"/>
              <a:gd name="T9" fmla="*/ 132 h 169"/>
              <a:gd name="T10" fmla="*/ 85 w 169"/>
              <a:gd name="T11" fmla="*/ 152 h 169"/>
              <a:gd name="T12" fmla="*/ 152 w 169"/>
              <a:gd name="T13" fmla="*/ 84 h 169"/>
              <a:gd name="T14" fmla="*/ 85 w 169"/>
              <a:gd name="T15" fmla="*/ 17 h 169"/>
              <a:gd name="T16" fmla="*/ 17 w 169"/>
              <a:gd name="T17" fmla="*/ 84 h 169"/>
              <a:gd name="T18" fmla="*/ 26 w 169"/>
              <a:gd name="T19" fmla="*/ 118 h 169"/>
              <a:gd name="T20" fmla="*/ 15 w 169"/>
              <a:gd name="T21" fmla="*/ 132 h 169"/>
              <a:gd name="T22" fmla="*/ 0 w 169"/>
              <a:gd name="T23" fmla="*/ 84 h 169"/>
              <a:gd name="T24" fmla="*/ 85 w 169"/>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69">
                <a:moveTo>
                  <a:pt x="85" y="0"/>
                </a:moveTo>
                <a:cubicBezTo>
                  <a:pt x="131" y="0"/>
                  <a:pt x="169" y="38"/>
                  <a:pt x="169" y="84"/>
                </a:cubicBezTo>
                <a:cubicBezTo>
                  <a:pt x="169" y="131"/>
                  <a:pt x="131" y="169"/>
                  <a:pt x="85" y="169"/>
                </a:cubicBezTo>
                <a:cubicBezTo>
                  <a:pt x="62" y="169"/>
                  <a:pt x="41" y="160"/>
                  <a:pt x="26" y="145"/>
                </a:cubicBezTo>
                <a:cubicBezTo>
                  <a:pt x="30" y="141"/>
                  <a:pt x="34" y="137"/>
                  <a:pt x="37" y="132"/>
                </a:cubicBezTo>
                <a:cubicBezTo>
                  <a:pt x="49" y="144"/>
                  <a:pt x="66" y="152"/>
                  <a:pt x="85" y="152"/>
                </a:cubicBezTo>
                <a:cubicBezTo>
                  <a:pt x="122" y="152"/>
                  <a:pt x="152" y="122"/>
                  <a:pt x="152" y="84"/>
                </a:cubicBezTo>
                <a:cubicBezTo>
                  <a:pt x="152" y="47"/>
                  <a:pt x="122" y="17"/>
                  <a:pt x="85" y="17"/>
                </a:cubicBezTo>
                <a:cubicBezTo>
                  <a:pt x="48" y="17"/>
                  <a:pt x="17" y="47"/>
                  <a:pt x="17" y="84"/>
                </a:cubicBezTo>
                <a:cubicBezTo>
                  <a:pt x="17" y="97"/>
                  <a:pt x="21" y="108"/>
                  <a:pt x="26" y="118"/>
                </a:cubicBezTo>
                <a:cubicBezTo>
                  <a:pt x="23" y="123"/>
                  <a:pt x="19" y="128"/>
                  <a:pt x="15" y="132"/>
                </a:cubicBezTo>
                <a:cubicBezTo>
                  <a:pt x="6" y="119"/>
                  <a:pt x="0" y="102"/>
                  <a:pt x="0" y="84"/>
                </a:cubicBezTo>
                <a:cubicBezTo>
                  <a:pt x="0" y="38"/>
                  <a:pt x="38" y="0"/>
                  <a:pt x="85" y="0"/>
                </a:cubicBezTo>
                <a:close/>
              </a:path>
            </a:pathLst>
          </a:custGeom>
          <a:solidFill>
            <a:schemeClr val="accent4"/>
          </a:solidFill>
          <a:ln w="5" cap="flat">
            <a:noFill/>
            <a:prstDash val="solid"/>
            <a:miter lim="800000"/>
          </a:ln>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10" name="Freeform 10">
            <a:extLst>
              <a:ext uri="{FF2B5EF4-FFF2-40B4-BE49-F238E27FC236}">
                <a16:creationId xmlns:a16="http://schemas.microsoft.com/office/drawing/2014/main" id="{364DCE3E-9D21-43C1-C37C-647C39E47CC1}"/>
              </a:ext>
            </a:extLst>
          </p:cNvPr>
          <p:cNvSpPr/>
          <p:nvPr/>
        </p:nvSpPr>
        <p:spPr bwMode="auto">
          <a:xfrm>
            <a:off x="2618655" y="1684168"/>
            <a:ext cx="638542" cy="279546"/>
          </a:xfrm>
          <a:custGeom>
            <a:avLst/>
            <a:gdLst>
              <a:gd name="T0" fmla="*/ 201 w 201"/>
              <a:gd name="T1" fmla="*/ 88 h 88"/>
              <a:gd name="T2" fmla="*/ 201 w 201"/>
              <a:gd name="T3" fmla="*/ 0 h 88"/>
              <a:gd name="T4" fmla="*/ 0 w 201"/>
              <a:gd name="T5" fmla="*/ 0 h 88"/>
            </a:gdLst>
            <a:ahLst/>
            <a:cxnLst>
              <a:cxn ang="0">
                <a:pos x="T0" y="T1"/>
              </a:cxn>
              <a:cxn ang="0">
                <a:pos x="T2" y="T3"/>
              </a:cxn>
              <a:cxn ang="0">
                <a:pos x="T4" y="T5"/>
              </a:cxn>
            </a:cxnLst>
            <a:rect l="0" t="0" r="r" b="b"/>
            <a:pathLst>
              <a:path w="201" h="88">
                <a:moveTo>
                  <a:pt x="201" y="88"/>
                </a:moveTo>
                <a:lnTo>
                  <a:pt x="201" y="0"/>
                </a:lnTo>
                <a:lnTo>
                  <a:pt x="0" y="0"/>
                </a:lnTo>
              </a:path>
            </a:pathLst>
          </a:custGeom>
          <a:noFill/>
          <a:ln w="12700" cap="flat">
            <a:solidFill>
              <a:schemeClr val="bg1">
                <a:lumMod val="50000"/>
              </a:scheme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11" name="Freeform 11">
            <a:extLst>
              <a:ext uri="{FF2B5EF4-FFF2-40B4-BE49-F238E27FC236}">
                <a16:creationId xmlns:a16="http://schemas.microsoft.com/office/drawing/2014/main" id="{F67408F4-7A4E-D9A6-9142-7BCA927AF73E}"/>
              </a:ext>
            </a:extLst>
          </p:cNvPr>
          <p:cNvSpPr/>
          <p:nvPr/>
        </p:nvSpPr>
        <p:spPr bwMode="auto">
          <a:xfrm>
            <a:off x="2154840" y="1528512"/>
            <a:ext cx="336743" cy="298606"/>
          </a:xfrm>
          <a:custGeom>
            <a:avLst/>
            <a:gdLst>
              <a:gd name="T0" fmla="*/ 7 w 45"/>
              <a:gd name="T1" fmla="*/ 0 h 40"/>
              <a:gd name="T2" fmla="*/ 39 w 45"/>
              <a:gd name="T3" fmla="*/ 0 h 40"/>
              <a:gd name="T4" fmla="*/ 45 w 45"/>
              <a:gd name="T5" fmla="*/ 7 h 40"/>
              <a:gd name="T6" fmla="*/ 45 w 45"/>
              <a:gd name="T7" fmla="*/ 33 h 40"/>
              <a:gd name="T8" fmla="*/ 39 w 45"/>
              <a:gd name="T9" fmla="*/ 40 h 40"/>
              <a:gd name="T10" fmla="*/ 7 w 45"/>
              <a:gd name="T11" fmla="*/ 40 h 40"/>
              <a:gd name="T12" fmla="*/ 0 w 45"/>
              <a:gd name="T13" fmla="*/ 33 h 40"/>
              <a:gd name="T14" fmla="*/ 0 w 45"/>
              <a:gd name="T15" fmla="*/ 7 h 40"/>
              <a:gd name="T16" fmla="*/ 7 w 4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0">
                <a:moveTo>
                  <a:pt x="7" y="0"/>
                </a:moveTo>
                <a:cubicBezTo>
                  <a:pt x="39" y="0"/>
                  <a:pt x="39" y="0"/>
                  <a:pt x="39" y="0"/>
                </a:cubicBezTo>
                <a:cubicBezTo>
                  <a:pt x="42" y="0"/>
                  <a:pt x="45" y="3"/>
                  <a:pt x="45" y="7"/>
                </a:cubicBezTo>
                <a:cubicBezTo>
                  <a:pt x="45" y="33"/>
                  <a:pt x="45" y="33"/>
                  <a:pt x="45" y="33"/>
                </a:cubicBezTo>
                <a:cubicBezTo>
                  <a:pt x="45" y="37"/>
                  <a:pt x="42" y="40"/>
                  <a:pt x="39" y="40"/>
                </a:cubicBezTo>
                <a:cubicBezTo>
                  <a:pt x="7" y="40"/>
                  <a:pt x="7" y="40"/>
                  <a:pt x="7" y="40"/>
                </a:cubicBezTo>
                <a:cubicBezTo>
                  <a:pt x="3" y="40"/>
                  <a:pt x="0" y="37"/>
                  <a:pt x="0" y="33"/>
                </a:cubicBezTo>
                <a:cubicBezTo>
                  <a:pt x="0" y="7"/>
                  <a:pt x="0" y="7"/>
                  <a:pt x="0" y="7"/>
                </a:cubicBezTo>
                <a:cubicBezTo>
                  <a:pt x="0" y="3"/>
                  <a:pt x="3" y="0"/>
                  <a:pt x="7" y="0"/>
                </a:cubicBezTo>
                <a:close/>
              </a:path>
            </a:pathLst>
          </a:custGeom>
          <a:solidFill>
            <a:schemeClr val="accent2"/>
          </a:solidFill>
          <a:ln w="5" cap="flat">
            <a:noFill/>
            <a:prstDash val="solid"/>
            <a:miter lim="800000"/>
          </a:ln>
        </p:spPr>
        <p:txBody>
          <a:bodyPr vert="horz" wrap="square" lIns="68567" tIns="34284" rIns="68567" bIns="34284" numCol="1" anchor="ctr" anchorCtr="0" compatLnSpc="1"/>
          <a:lstStyle/>
          <a:p>
            <a:pPr algn="ctr">
              <a:lnSpc>
                <a:spcPct val="140000"/>
              </a:lnSpc>
            </a:pPr>
            <a:r>
              <a:rPr lang="en-US" altLang="zh-CN" sz="1000" dirty="0">
                <a:solidFill>
                  <a:schemeClr val="bg1"/>
                </a:solidFill>
                <a:latin typeface="Yeseva One" panose="00000500000000000000" charset="0"/>
                <a:ea typeface="Yeseva One" panose="00000500000000000000" charset="0"/>
              </a:rPr>
              <a:t>01</a:t>
            </a:r>
          </a:p>
        </p:txBody>
      </p:sp>
      <p:sp>
        <p:nvSpPr>
          <p:cNvPr id="12" name="Freeform 12">
            <a:extLst>
              <a:ext uri="{FF2B5EF4-FFF2-40B4-BE49-F238E27FC236}">
                <a16:creationId xmlns:a16="http://schemas.microsoft.com/office/drawing/2014/main" id="{1D37AD0C-2AE6-5F2B-179F-CF9A2D8535DE}"/>
              </a:ext>
            </a:extLst>
          </p:cNvPr>
          <p:cNvSpPr/>
          <p:nvPr/>
        </p:nvSpPr>
        <p:spPr bwMode="auto">
          <a:xfrm>
            <a:off x="5884425" y="1684168"/>
            <a:ext cx="635364" cy="279546"/>
          </a:xfrm>
          <a:custGeom>
            <a:avLst/>
            <a:gdLst>
              <a:gd name="T0" fmla="*/ 0 w 200"/>
              <a:gd name="T1" fmla="*/ 88 h 88"/>
              <a:gd name="T2" fmla="*/ 0 w 200"/>
              <a:gd name="T3" fmla="*/ 0 h 88"/>
              <a:gd name="T4" fmla="*/ 200 w 200"/>
              <a:gd name="T5" fmla="*/ 0 h 88"/>
            </a:gdLst>
            <a:ahLst/>
            <a:cxnLst>
              <a:cxn ang="0">
                <a:pos x="T0" y="T1"/>
              </a:cxn>
              <a:cxn ang="0">
                <a:pos x="T2" y="T3"/>
              </a:cxn>
              <a:cxn ang="0">
                <a:pos x="T4" y="T5"/>
              </a:cxn>
            </a:cxnLst>
            <a:rect l="0" t="0" r="r" b="b"/>
            <a:pathLst>
              <a:path w="200" h="88">
                <a:moveTo>
                  <a:pt x="0" y="88"/>
                </a:moveTo>
                <a:lnTo>
                  <a:pt x="0" y="0"/>
                </a:lnTo>
                <a:lnTo>
                  <a:pt x="200" y="0"/>
                </a:lnTo>
              </a:path>
            </a:pathLst>
          </a:custGeom>
          <a:noFill/>
          <a:ln w="12700" cap="flat">
            <a:solidFill>
              <a:schemeClr val="bg1">
                <a:lumMod val="50000"/>
              </a:scheme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14" name="Freeform 13">
            <a:extLst>
              <a:ext uri="{FF2B5EF4-FFF2-40B4-BE49-F238E27FC236}">
                <a16:creationId xmlns:a16="http://schemas.microsoft.com/office/drawing/2014/main" id="{7120C12D-5ABE-6982-85DA-71CCF7F8078A}"/>
              </a:ext>
            </a:extLst>
          </p:cNvPr>
          <p:cNvSpPr/>
          <p:nvPr/>
        </p:nvSpPr>
        <p:spPr bwMode="auto">
          <a:xfrm>
            <a:off x="6640510" y="1528512"/>
            <a:ext cx="346274" cy="298606"/>
          </a:xfrm>
          <a:custGeom>
            <a:avLst/>
            <a:gdLst>
              <a:gd name="T0" fmla="*/ 39 w 46"/>
              <a:gd name="T1" fmla="*/ 0 h 40"/>
              <a:gd name="T2" fmla="*/ 7 w 46"/>
              <a:gd name="T3" fmla="*/ 0 h 40"/>
              <a:gd name="T4" fmla="*/ 0 w 46"/>
              <a:gd name="T5" fmla="*/ 7 h 40"/>
              <a:gd name="T6" fmla="*/ 0 w 46"/>
              <a:gd name="T7" fmla="*/ 33 h 40"/>
              <a:gd name="T8" fmla="*/ 7 w 46"/>
              <a:gd name="T9" fmla="*/ 40 h 40"/>
              <a:gd name="T10" fmla="*/ 39 w 46"/>
              <a:gd name="T11" fmla="*/ 40 h 40"/>
              <a:gd name="T12" fmla="*/ 46 w 46"/>
              <a:gd name="T13" fmla="*/ 33 h 40"/>
              <a:gd name="T14" fmla="*/ 46 w 46"/>
              <a:gd name="T15" fmla="*/ 7 h 40"/>
              <a:gd name="T16" fmla="*/ 39 w 4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0">
                <a:moveTo>
                  <a:pt x="39" y="0"/>
                </a:moveTo>
                <a:cubicBezTo>
                  <a:pt x="7" y="0"/>
                  <a:pt x="7" y="0"/>
                  <a:pt x="7" y="0"/>
                </a:cubicBezTo>
                <a:cubicBezTo>
                  <a:pt x="3" y="0"/>
                  <a:pt x="0" y="3"/>
                  <a:pt x="0" y="7"/>
                </a:cubicBezTo>
                <a:cubicBezTo>
                  <a:pt x="0" y="33"/>
                  <a:pt x="0" y="33"/>
                  <a:pt x="0" y="33"/>
                </a:cubicBezTo>
                <a:cubicBezTo>
                  <a:pt x="0" y="37"/>
                  <a:pt x="3" y="40"/>
                  <a:pt x="7" y="40"/>
                </a:cubicBezTo>
                <a:cubicBezTo>
                  <a:pt x="39" y="40"/>
                  <a:pt x="39" y="40"/>
                  <a:pt x="39" y="40"/>
                </a:cubicBezTo>
                <a:cubicBezTo>
                  <a:pt x="43" y="40"/>
                  <a:pt x="46" y="37"/>
                  <a:pt x="46" y="33"/>
                </a:cubicBezTo>
                <a:cubicBezTo>
                  <a:pt x="46" y="7"/>
                  <a:pt x="46" y="7"/>
                  <a:pt x="46" y="7"/>
                </a:cubicBezTo>
                <a:cubicBezTo>
                  <a:pt x="46" y="3"/>
                  <a:pt x="43" y="0"/>
                  <a:pt x="39" y="0"/>
                </a:cubicBezTo>
                <a:close/>
              </a:path>
            </a:pathLst>
          </a:custGeom>
          <a:solidFill>
            <a:schemeClr val="accent4"/>
          </a:solidFill>
          <a:ln w="5" cap="flat">
            <a:noFill/>
            <a:prstDash val="solid"/>
            <a:miter lim="800000"/>
          </a:ln>
        </p:spPr>
        <p:txBody>
          <a:bodyPr vert="horz" wrap="square" lIns="68567" tIns="34284" rIns="68567" bIns="34284" numCol="1" anchor="ctr" anchorCtr="0" compatLnSpc="1"/>
          <a:lstStyle/>
          <a:p>
            <a:pPr algn="ctr">
              <a:lnSpc>
                <a:spcPct val="140000"/>
              </a:lnSpc>
            </a:pPr>
            <a:r>
              <a:rPr lang="en-US" altLang="zh-CN" sz="1000" dirty="0">
                <a:solidFill>
                  <a:schemeClr val="bg1"/>
                </a:solidFill>
                <a:latin typeface="Yeseva One" panose="00000500000000000000" charset="0"/>
                <a:ea typeface="Yeseva One" panose="00000500000000000000" charset="0"/>
              </a:rPr>
              <a:t>04</a:t>
            </a:r>
          </a:p>
        </p:txBody>
      </p:sp>
      <p:sp>
        <p:nvSpPr>
          <p:cNvPr id="15" name="Freeform 14">
            <a:extLst>
              <a:ext uri="{FF2B5EF4-FFF2-40B4-BE49-F238E27FC236}">
                <a16:creationId xmlns:a16="http://schemas.microsoft.com/office/drawing/2014/main" id="{7CD2B4BE-048C-B7F0-33EF-F64AC386E655}"/>
              </a:ext>
            </a:extLst>
          </p:cNvPr>
          <p:cNvSpPr/>
          <p:nvPr/>
        </p:nvSpPr>
        <p:spPr bwMode="auto">
          <a:xfrm>
            <a:off x="3511341" y="3469444"/>
            <a:ext cx="638542" cy="285899"/>
          </a:xfrm>
          <a:custGeom>
            <a:avLst/>
            <a:gdLst>
              <a:gd name="T0" fmla="*/ 201 w 201"/>
              <a:gd name="T1" fmla="*/ 0 h 90"/>
              <a:gd name="T2" fmla="*/ 201 w 201"/>
              <a:gd name="T3" fmla="*/ 90 h 90"/>
              <a:gd name="T4" fmla="*/ 0 w 201"/>
              <a:gd name="T5" fmla="*/ 90 h 90"/>
            </a:gdLst>
            <a:ahLst/>
            <a:cxnLst>
              <a:cxn ang="0">
                <a:pos x="T0" y="T1"/>
              </a:cxn>
              <a:cxn ang="0">
                <a:pos x="T2" y="T3"/>
              </a:cxn>
              <a:cxn ang="0">
                <a:pos x="T4" y="T5"/>
              </a:cxn>
            </a:cxnLst>
            <a:rect l="0" t="0" r="r" b="b"/>
            <a:pathLst>
              <a:path w="201" h="90">
                <a:moveTo>
                  <a:pt x="201" y="0"/>
                </a:moveTo>
                <a:lnTo>
                  <a:pt x="201" y="90"/>
                </a:lnTo>
                <a:lnTo>
                  <a:pt x="0" y="90"/>
                </a:lnTo>
              </a:path>
            </a:pathLst>
          </a:custGeom>
          <a:noFill/>
          <a:ln w="12700" cap="flat">
            <a:solidFill>
              <a:schemeClr val="bg1">
                <a:lumMod val="50000"/>
              </a:scheme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16" name="Freeform 15">
            <a:extLst>
              <a:ext uri="{FF2B5EF4-FFF2-40B4-BE49-F238E27FC236}">
                <a16:creationId xmlns:a16="http://schemas.microsoft.com/office/drawing/2014/main" id="{66D99A92-0132-230B-EAD0-5113F1D371BA}"/>
              </a:ext>
            </a:extLst>
          </p:cNvPr>
          <p:cNvSpPr/>
          <p:nvPr/>
        </p:nvSpPr>
        <p:spPr bwMode="auto">
          <a:xfrm>
            <a:off x="3041173" y="3612393"/>
            <a:ext cx="343097" cy="292252"/>
          </a:xfrm>
          <a:custGeom>
            <a:avLst/>
            <a:gdLst>
              <a:gd name="T0" fmla="*/ 7 w 46"/>
              <a:gd name="T1" fmla="*/ 39 h 39"/>
              <a:gd name="T2" fmla="*/ 39 w 46"/>
              <a:gd name="T3" fmla="*/ 39 h 39"/>
              <a:gd name="T4" fmla="*/ 46 w 46"/>
              <a:gd name="T5" fmla="*/ 32 h 39"/>
              <a:gd name="T6" fmla="*/ 46 w 46"/>
              <a:gd name="T7" fmla="*/ 7 h 39"/>
              <a:gd name="T8" fmla="*/ 39 w 46"/>
              <a:gd name="T9" fmla="*/ 0 h 39"/>
              <a:gd name="T10" fmla="*/ 7 w 46"/>
              <a:gd name="T11" fmla="*/ 0 h 39"/>
              <a:gd name="T12" fmla="*/ 0 w 46"/>
              <a:gd name="T13" fmla="*/ 7 h 39"/>
              <a:gd name="T14" fmla="*/ 0 w 46"/>
              <a:gd name="T15" fmla="*/ 32 h 39"/>
              <a:gd name="T16" fmla="*/ 7 w 4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9">
                <a:moveTo>
                  <a:pt x="7" y="39"/>
                </a:moveTo>
                <a:cubicBezTo>
                  <a:pt x="39" y="39"/>
                  <a:pt x="39" y="39"/>
                  <a:pt x="39" y="39"/>
                </a:cubicBezTo>
                <a:cubicBezTo>
                  <a:pt x="43" y="39"/>
                  <a:pt x="46" y="36"/>
                  <a:pt x="46" y="32"/>
                </a:cubicBezTo>
                <a:cubicBezTo>
                  <a:pt x="46" y="7"/>
                  <a:pt x="46" y="7"/>
                  <a:pt x="46" y="7"/>
                </a:cubicBezTo>
                <a:cubicBezTo>
                  <a:pt x="46" y="3"/>
                  <a:pt x="43" y="0"/>
                  <a:pt x="39" y="0"/>
                </a:cubicBezTo>
                <a:cubicBezTo>
                  <a:pt x="7" y="0"/>
                  <a:pt x="7" y="0"/>
                  <a:pt x="7" y="0"/>
                </a:cubicBezTo>
                <a:cubicBezTo>
                  <a:pt x="3" y="0"/>
                  <a:pt x="0" y="3"/>
                  <a:pt x="0" y="7"/>
                </a:cubicBezTo>
                <a:cubicBezTo>
                  <a:pt x="0" y="32"/>
                  <a:pt x="0" y="32"/>
                  <a:pt x="0" y="32"/>
                </a:cubicBezTo>
                <a:cubicBezTo>
                  <a:pt x="0" y="36"/>
                  <a:pt x="3" y="39"/>
                  <a:pt x="7" y="39"/>
                </a:cubicBezTo>
                <a:close/>
              </a:path>
            </a:pathLst>
          </a:custGeom>
          <a:solidFill>
            <a:schemeClr val="accent1"/>
          </a:solidFill>
          <a:ln w="5" cap="flat">
            <a:noFill/>
            <a:prstDash val="solid"/>
            <a:miter lim="800000"/>
          </a:ln>
        </p:spPr>
        <p:txBody>
          <a:bodyPr vert="horz" wrap="square" lIns="68567" tIns="34284" rIns="68567" bIns="34284" numCol="1" anchor="ctr" anchorCtr="0" compatLnSpc="1"/>
          <a:lstStyle/>
          <a:p>
            <a:pPr algn="ctr">
              <a:lnSpc>
                <a:spcPct val="140000"/>
              </a:lnSpc>
            </a:pPr>
            <a:r>
              <a:rPr lang="en-US" altLang="zh-CN" sz="1000" dirty="0">
                <a:solidFill>
                  <a:schemeClr val="bg1"/>
                </a:solidFill>
                <a:latin typeface="Yeseva One" panose="00000500000000000000" charset="0"/>
                <a:ea typeface="Yeseva One" panose="00000500000000000000" charset="0"/>
              </a:rPr>
              <a:t>03</a:t>
            </a:r>
          </a:p>
        </p:txBody>
      </p:sp>
      <p:sp>
        <p:nvSpPr>
          <p:cNvPr id="17" name="Freeform 16">
            <a:extLst>
              <a:ext uri="{FF2B5EF4-FFF2-40B4-BE49-F238E27FC236}">
                <a16:creationId xmlns:a16="http://schemas.microsoft.com/office/drawing/2014/main" id="{F95F9C6C-6399-7FC8-178B-D4CE0F0F865D}"/>
              </a:ext>
            </a:extLst>
          </p:cNvPr>
          <p:cNvSpPr/>
          <p:nvPr/>
        </p:nvSpPr>
        <p:spPr bwMode="auto">
          <a:xfrm>
            <a:off x="4998095" y="3469444"/>
            <a:ext cx="638542" cy="285899"/>
          </a:xfrm>
          <a:custGeom>
            <a:avLst/>
            <a:gdLst>
              <a:gd name="T0" fmla="*/ 0 w 201"/>
              <a:gd name="T1" fmla="*/ 0 h 90"/>
              <a:gd name="T2" fmla="*/ 0 w 201"/>
              <a:gd name="T3" fmla="*/ 90 h 90"/>
              <a:gd name="T4" fmla="*/ 201 w 201"/>
              <a:gd name="T5" fmla="*/ 90 h 90"/>
            </a:gdLst>
            <a:ahLst/>
            <a:cxnLst>
              <a:cxn ang="0">
                <a:pos x="T0" y="T1"/>
              </a:cxn>
              <a:cxn ang="0">
                <a:pos x="T2" y="T3"/>
              </a:cxn>
              <a:cxn ang="0">
                <a:pos x="T4" y="T5"/>
              </a:cxn>
            </a:cxnLst>
            <a:rect l="0" t="0" r="r" b="b"/>
            <a:pathLst>
              <a:path w="201" h="90">
                <a:moveTo>
                  <a:pt x="0" y="0"/>
                </a:moveTo>
                <a:lnTo>
                  <a:pt x="0" y="90"/>
                </a:lnTo>
                <a:lnTo>
                  <a:pt x="201" y="90"/>
                </a:lnTo>
              </a:path>
            </a:pathLst>
          </a:custGeom>
          <a:noFill/>
          <a:ln w="12700" cap="flat">
            <a:solidFill>
              <a:schemeClr val="bg1">
                <a:lumMod val="50000"/>
              </a:scheme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18" name="Freeform 17">
            <a:extLst>
              <a:ext uri="{FF2B5EF4-FFF2-40B4-BE49-F238E27FC236}">
                <a16:creationId xmlns:a16="http://schemas.microsoft.com/office/drawing/2014/main" id="{43D31A7A-9D33-58D5-AE30-11934559A793}"/>
              </a:ext>
            </a:extLst>
          </p:cNvPr>
          <p:cNvSpPr/>
          <p:nvPr/>
        </p:nvSpPr>
        <p:spPr bwMode="auto">
          <a:xfrm>
            <a:off x="5763708" y="3612393"/>
            <a:ext cx="346274" cy="292252"/>
          </a:xfrm>
          <a:custGeom>
            <a:avLst/>
            <a:gdLst>
              <a:gd name="T0" fmla="*/ 39 w 46"/>
              <a:gd name="T1" fmla="*/ 39 h 39"/>
              <a:gd name="T2" fmla="*/ 7 w 46"/>
              <a:gd name="T3" fmla="*/ 39 h 39"/>
              <a:gd name="T4" fmla="*/ 0 w 46"/>
              <a:gd name="T5" fmla="*/ 32 h 39"/>
              <a:gd name="T6" fmla="*/ 0 w 46"/>
              <a:gd name="T7" fmla="*/ 7 h 39"/>
              <a:gd name="T8" fmla="*/ 7 w 46"/>
              <a:gd name="T9" fmla="*/ 0 h 39"/>
              <a:gd name="T10" fmla="*/ 39 w 46"/>
              <a:gd name="T11" fmla="*/ 0 h 39"/>
              <a:gd name="T12" fmla="*/ 46 w 46"/>
              <a:gd name="T13" fmla="*/ 7 h 39"/>
              <a:gd name="T14" fmla="*/ 46 w 46"/>
              <a:gd name="T15" fmla="*/ 32 h 39"/>
              <a:gd name="T16" fmla="*/ 39 w 4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9">
                <a:moveTo>
                  <a:pt x="39" y="39"/>
                </a:moveTo>
                <a:cubicBezTo>
                  <a:pt x="7" y="39"/>
                  <a:pt x="7" y="39"/>
                  <a:pt x="7" y="39"/>
                </a:cubicBezTo>
                <a:cubicBezTo>
                  <a:pt x="3" y="39"/>
                  <a:pt x="0" y="36"/>
                  <a:pt x="0" y="32"/>
                </a:cubicBezTo>
                <a:cubicBezTo>
                  <a:pt x="0" y="7"/>
                  <a:pt x="0" y="7"/>
                  <a:pt x="0" y="7"/>
                </a:cubicBezTo>
                <a:cubicBezTo>
                  <a:pt x="0" y="3"/>
                  <a:pt x="3" y="0"/>
                  <a:pt x="7" y="0"/>
                </a:cubicBezTo>
                <a:cubicBezTo>
                  <a:pt x="39" y="0"/>
                  <a:pt x="39" y="0"/>
                  <a:pt x="39" y="0"/>
                </a:cubicBezTo>
                <a:cubicBezTo>
                  <a:pt x="43" y="0"/>
                  <a:pt x="46" y="3"/>
                  <a:pt x="46" y="7"/>
                </a:cubicBezTo>
                <a:cubicBezTo>
                  <a:pt x="46" y="32"/>
                  <a:pt x="46" y="32"/>
                  <a:pt x="46" y="32"/>
                </a:cubicBezTo>
                <a:cubicBezTo>
                  <a:pt x="46" y="36"/>
                  <a:pt x="43" y="39"/>
                  <a:pt x="39" y="39"/>
                </a:cubicBezTo>
                <a:close/>
              </a:path>
            </a:pathLst>
          </a:custGeom>
          <a:solidFill>
            <a:schemeClr val="accent3"/>
          </a:solidFill>
          <a:ln w="5" cap="flat">
            <a:noFill/>
            <a:prstDash val="solid"/>
            <a:miter lim="800000"/>
          </a:ln>
        </p:spPr>
        <p:txBody>
          <a:bodyPr vert="horz" wrap="square" lIns="68567" tIns="34284" rIns="68567" bIns="34284" numCol="1" anchor="ctr" anchorCtr="0" compatLnSpc="1"/>
          <a:lstStyle/>
          <a:p>
            <a:pPr algn="ctr">
              <a:lnSpc>
                <a:spcPct val="140000"/>
              </a:lnSpc>
            </a:pPr>
            <a:r>
              <a:rPr lang="en-US" altLang="zh-CN" sz="1000" dirty="0">
                <a:solidFill>
                  <a:schemeClr val="bg1"/>
                </a:solidFill>
                <a:latin typeface="Yeseva One" panose="00000500000000000000" charset="0"/>
                <a:ea typeface="Yeseva One" panose="00000500000000000000" charset="0"/>
              </a:rPr>
              <a:t>02</a:t>
            </a:r>
          </a:p>
        </p:txBody>
      </p:sp>
      <p:sp>
        <p:nvSpPr>
          <p:cNvPr id="19" name="Freeform 20">
            <a:extLst>
              <a:ext uri="{FF2B5EF4-FFF2-40B4-BE49-F238E27FC236}">
                <a16:creationId xmlns:a16="http://schemas.microsoft.com/office/drawing/2014/main" id="{F6BBC67B-2F32-9EFB-83AB-D6C93DBDE369}"/>
              </a:ext>
            </a:extLst>
          </p:cNvPr>
          <p:cNvSpPr>
            <a:spLocks noEditPoints="1"/>
          </p:cNvSpPr>
          <p:nvPr/>
        </p:nvSpPr>
        <p:spPr bwMode="auto">
          <a:xfrm>
            <a:off x="5763708" y="2539053"/>
            <a:ext cx="307270" cy="385644"/>
          </a:xfrm>
          <a:custGeom>
            <a:avLst/>
            <a:gdLst>
              <a:gd name="T0" fmla="*/ 63 w 94"/>
              <a:gd name="T1" fmla="*/ 23 h 140"/>
              <a:gd name="T2" fmla="*/ 58 w 94"/>
              <a:gd name="T3" fmla="*/ 12 h 140"/>
              <a:gd name="T4" fmla="*/ 47 w 94"/>
              <a:gd name="T5" fmla="*/ 0 h 140"/>
              <a:gd name="T6" fmla="*/ 36 w 94"/>
              <a:gd name="T7" fmla="*/ 12 h 140"/>
              <a:gd name="T8" fmla="*/ 32 w 94"/>
              <a:gd name="T9" fmla="*/ 23 h 140"/>
              <a:gd name="T10" fmla="*/ 0 w 94"/>
              <a:gd name="T11" fmla="*/ 30 h 140"/>
              <a:gd name="T12" fmla="*/ 8 w 94"/>
              <a:gd name="T13" fmla="*/ 140 h 140"/>
              <a:gd name="T14" fmla="*/ 94 w 94"/>
              <a:gd name="T15" fmla="*/ 132 h 140"/>
              <a:gd name="T16" fmla="*/ 86 w 94"/>
              <a:gd name="T17" fmla="*/ 23 h 140"/>
              <a:gd name="T18" fmla="*/ 56 w 94"/>
              <a:gd name="T19" fmla="*/ 11 h 140"/>
              <a:gd name="T20" fmla="*/ 38 w 94"/>
              <a:gd name="T21" fmla="*/ 11 h 140"/>
              <a:gd name="T22" fmla="*/ 83 w 94"/>
              <a:gd name="T23" fmla="*/ 124 h 140"/>
              <a:gd name="T24" fmla="*/ 11 w 94"/>
              <a:gd name="T25" fmla="*/ 29 h 140"/>
              <a:gd name="T26" fmla="*/ 22 w 94"/>
              <a:gd name="T27" fmla="*/ 35 h 140"/>
              <a:gd name="T28" fmla="*/ 70 w 94"/>
              <a:gd name="T29" fmla="*/ 29 h 140"/>
              <a:gd name="T30" fmla="*/ 83 w 94"/>
              <a:gd name="T31" fmla="*/ 124 h 140"/>
              <a:gd name="T32" fmla="*/ 54 w 94"/>
              <a:gd name="T33" fmla="*/ 11 h 140"/>
              <a:gd name="T34" fmla="*/ 40 w 94"/>
              <a:gd name="T35" fmla="*/ 11 h 140"/>
              <a:gd name="T36" fmla="*/ 47 w 94"/>
              <a:gd name="T37" fmla="*/ 6 h 140"/>
              <a:gd name="T38" fmla="*/ 47 w 94"/>
              <a:gd name="T39" fmla="*/ 16 h 140"/>
              <a:gd name="T40" fmla="*/ 47 w 94"/>
              <a:gd name="T41" fmla="*/ 6 h 140"/>
              <a:gd name="T42" fmla="*/ 37 w 94"/>
              <a:gd name="T43" fmla="*/ 88 h 140"/>
              <a:gd name="T44" fmla="*/ 25 w 94"/>
              <a:gd name="T45" fmla="*/ 102 h 140"/>
              <a:gd name="T46" fmla="*/ 18 w 94"/>
              <a:gd name="T47" fmla="*/ 94 h 140"/>
              <a:gd name="T48" fmla="*/ 25 w 94"/>
              <a:gd name="T49" fmla="*/ 95 h 140"/>
              <a:gd name="T50" fmla="*/ 35 w 94"/>
              <a:gd name="T51" fmla="*/ 67 h 140"/>
              <a:gd name="T52" fmla="*/ 26 w 94"/>
              <a:gd name="T53" fmla="*/ 81 h 140"/>
              <a:gd name="T54" fmla="*/ 24 w 94"/>
              <a:gd name="T55" fmla="*/ 81 h 140"/>
              <a:gd name="T56" fmla="*/ 20 w 94"/>
              <a:gd name="T57" fmla="*/ 72 h 140"/>
              <a:gd name="T58" fmla="*/ 35 w 94"/>
              <a:gd name="T59" fmla="*/ 67 h 140"/>
              <a:gd name="T60" fmla="*/ 37 w 94"/>
              <a:gd name="T61" fmla="*/ 50 h 140"/>
              <a:gd name="T62" fmla="*/ 25 w 94"/>
              <a:gd name="T63" fmla="*/ 63 h 140"/>
              <a:gd name="T64" fmla="*/ 18 w 94"/>
              <a:gd name="T65" fmla="*/ 55 h 140"/>
              <a:gd name="T66" fmla="*/ 25 w 94"/>
              <a:gd name="T67" fmla="*/ 5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40">
                <a:moveTo>
                  <a:pt x="86" y="23"/>
                </a:moveTo>
                <a:cubicBezTo>
                  <a:pt x="63" y="23"/>
                  <a:pt x="63" y="23"/>
                  <a:pt x="63" y="23"/>
                </a:cubicBezTo>
                <a:cubicBezTo>
                  <a:pt x="58" y="19"/>
                  <a:pt x="58" y="12"/>
                  <a:pt x="58" y="12"/>
                </a:cubicBezTo>
                <a:cubicBezTo>
                  <a:pt x="58" y="12"/>
                  <a:pt x="58" y="12"/>
                  <a:pt x="58" y="12"/>
                </a:cubicBezTo>
                <a:cubicBezTo>
                  <a:pt x="58" y="12"/>
                  <a:pt x="58" y="11"/>
                  <a:pt x="58" y="11"/>
                </a:cubicBezTo>
                <a:cubicBezTo>
                  <a:pt x="58" y="5"/>
                  <a:pt x="53" y="0"/>
                  <a:pt x="47" y="0"/>
                </a:cubicBezTo>
                <a:cubicBezTo>
                  <a:pt x="41" y="0"/>
                  <a:pt x="36" y="5"/>
                  <a:pt x="36" y="11"/>
                </a:cubicBezTo>
                <a:cubicBezTo>
                  <a:pt x="36" y="11"/>
                  <a:pt x="36" y="12"/>
                  <a:pt x="36" y="12"/>
                </a:cubicBezTo>
                <a:cubicBezTo>
                  <a:pt x="36" y="12"/>
                  <a:pt x="36" y="12"/>
                  <a:pt x="36" y="12"/>
                </a:cubicBezTo>
                <a:cubicBezTo>
                  <a:pt x="36" y="12"/>
                  <a:pt x="37" y="19"/>
                  <a:pt x="32" y="23"/>
                </a:cubicBezTo>
                <a:cubicBezTo>
                  <a:pt x="8" y="23"/>
                  <a:pt x="8" y="23"/>
                  <a:pt x="8" y="23"/>
                </a:cubicBezTo>
                <a:cubicBezTo>
                  <a:pt x="4" y="23"/>
                  <a:pt x="0" y="26"/>
                  <a:pt x="0" y="30"/>
                </a:cubicBezTo>
                <a:cubicBezTo>
                  <a:pt x="0" y="132"/>
                  <a:pt x="0" y="132"/>
                  <a:pt x="0" y="132"/>
                </a:cubicBezTo>
                <a:cubicBezTo>
                  <a:pt x="0" y="137"/>
                  <a:pt x="4" y="140"/>
                  <a:pt x="8" y="140"/>
                </a:cubicBezTo>
                <a:cubicBezTo>
                  <a:pt x="86" y="140"/>
                  <a:pt x="86" y="140"/>
                  <a:pt x="86" y="140"/>
                </a:cubicBezTo>
                <a:cubicBezTo>
                  <a:pt x="91" y="140"/>
                  <a:pt x="94" y="137"/>
                  <a:pt x="94" y="132"/>
                </a:cubicBezTo>
                <a:cubicBezTo>
                  <a:pt x="94" y="30"/>
                  <a:pt x="94" y="30"/>
                  <a:pt x="94" y="30"/>
                </a:cubicBezTo>
                <a:cubicBezTo>
                  <a:pt x="94" y="26"/>
                  <a:pt x="91" y="23"/>
                  <a:pt x="86" y="23"/>
                </a:cubicBezTo>
                <a:close/>
                <a:moveTo>
                  <a:pt x="47" y="2"/>
                </a:moveTo>
                <a:cubicBezTo>
                  <a:pt x="52" y="2"/>
                  <a:pt x="56" y="6"/>
                  <a:pt x="56" y="11"/>
                </a:cubicBezTo>
                <a:cubicBezTo>
                  <a:pt x="56" y="16"/>
                  <a:pt x="52" y="20"/>
                  <a:pt x="47" y="20"/>
                </a:cubicBezTo>
                <a:cubicBezTo>
                  <a:pt x="42" y="20"/>
                  <a:pt x="38" y="16"/>
                  <a:pt x="38" y="11"/>
                </a:cubicBezTo>
                <a:cubicBezTo>
                  <a:pt x="38" y="6"/>
                  <a:pt x="42" y="2"/>
                  <a:pt x="47" y="2"/>
                </a:cubicBezTo>
                <a:close/>
                <a:moveTo>
                  <a:pt x="83" y="124"/>
                </a:moveTo>
                <a:cubicBezTo>
                  <a:pt x="11" y="124"/>
                  <a:pt x="11" y="124"/>
                  <a:pt x="11" y="124"/>
                </a:cubicBezTo>
                <a:cubicBezTo>
                  <a:pt x="11" y="29"/>
                  <a:pt x="11" y="29"/>
                  <a:pt x="11" y="29"/>
                </a:cubicBezTo>
                <a:cubicBezTo>
                  <a:pt x="24" y="29"/>
                  <a:pt x="24" y="29"/>
                  <a:pt x="24" y="29"/>
                </a:cubicBezTo>
                <a:cubicBezTo>
                  <a:pt x="22" y="35"/>
                  <a:pt x="22" y="35"/>
                  <a:pt x="22" y="35"/>
                </a:cubicBezTo>
                <a:cubicBezTo>
                  <a:pt x="72" y="35"/>
                  <a:pt x="72" y="35"/>
                  <a:pt x="72" y="35"/>
                </a:cubicBezTo>
                <a:cubicBezTo>
                  <a:pt x="70" y="29"/>
                  <a:pt x="70" y="29"/>
                  <a:pt x="70" y="29"/>
                </a:cubicBezTo>
                <a:cubicBezTo>
                  <a:pt x="83" y="29"/>
                  <a:pt x="83" y="29"/>
                  <a:pt x="83" y="29"/>
                </a:cubicBezTo>
                <a:lnTo>
                  <a:pt x="83" y="124"/>
                </a:lnTo>
                <a:close/>
                <a:moveTo>
                  <a:pt x="47" y="18"/>
                </a:moveTo>
                <a:cubicBezTo>
                  <a:pt x="51" y="18"/>
                  <a:pt x="54" y="15"/>
                  <a:pt x="54" y="11"/>
                </a:cubicBezTo>
                <a:cubicBezTo>
                  <a:pt x="54" y="7"/>
                  <a:pt x="51" y="4"/>
                  <a:pt x="47" y="4"/>
                </a:cubicBezTo>
                <a:cubicBezTo>
                  <a:pt x="43" y="4"/>
                  <a:pt x="40" y="7"/>
                  <a:pt x="40" y="11"/>
                </a:cubicBezTo>
                <a:cubicBezTo>
                  <a:pt x="40" y="15"/>
                  <a:pt x="43" y="18"/>
                  <a:pt x="47" y="18"/>
                </a:cubicBezTo>
                <a:close/>
                <a:moveTo>
                  <a:pt x="47" y="6"/>
                </a:moveTo>
                <a:cubicBezTo>
                  <a:pt x="50" y="6"/>
                  <a:pt x="52" y="8"/>
                  <a:pt x="52" y="11"/>
                </a:cubicBezTo>
                <a:cubicBezTo>
                  <a:pt x="52" y="14"/>
                  <a:pt x="50" y="16"/>
                  <a:pt x="47" y="16"/>
                </a:cubicBezTo>
                <a:cubicBezTo>
                  <a:pt x="44" y="16"/>
                  <a:pt x="42" y="14"/>
                  <a:pt x="42" y="11"/>
                </a:cubicBezTo>
                <a:cubicBezTo>
                  <a:pt x="42" y="8"/>
                  <a:pt x="44" y="6"/>
                  <a:pt x="47" y="6"/>
                </a:cubicBezTo>
                <a:close/>
                <a:moveTo>
                  <a:pt x="35" y="86"/>
                </a:moveTo>
                <a:cubicBezTo>
                  <a:pt x="37" y="88"/>
                  <a:pt x="37" y="88"/>
                  <a:pt x="37" y="88"/>
                </a:cubicBezTo>
                <a:cubicBezTo>
                  <a:pt x="26" y="101"/>
                  <a:pt x="26" y="101"/>
                  <a:pt x="26" y="101"/>
                </a:cubicBezTo>
                <a:cubicBezTo>
                  <a:pt x="25" y="102"/>
                  <a:pt x="25" y="102"/>
                  <a:pt x="25" y="102"/>
                </a:cubicBezTo>
                <a:cubicBezTo>
                  <a:pt x="24" y="100"/>
                  <a:pt x="24" y="100"/>
                  <a:pt x="24" y="100"/>
                </a:cubicBezTo>
                <a:cubicBezTo>
                  <a:pt x="18" y="94"/>
                  <a:pt x="18" y="94"/>
                  <a:pt x="18" y="94"/>
                </a:cubicBezTo>
                <a:cubicBezTo>
                  <a:pt x="20" y="91"/>
                  <a:pt x="20" y="91"/>
                  <a:pt x="20" y="91"/>
                </a:cubicBezTo>
                <a:cubicBezTo>
                  <a:pt x="25" y="95"/>
                  <a:pt x="25" y="95"/>
                  <a:pt x="25" y="95"/>
                </a:cubicBezTo>
                <a:lnTo>
                  <a:pt x="35" y="86"/>
                </a:lnTo>
                <a:close/>
                <a:moveTo>
                  <a:pt x="35" y="67"/>
                </a:moveTo>
                <a:cubicBezTo>
                  <a:pt x="37" y="69"/>
                  <a:pt x="37" y="69"/>
                  <a:pt x="37" y="69"/>
                </a:cubicBezTo>
                <a:cubicBezTo>
                  <a:pt x="26" y="81"/>
                  <a:pt x="26" y="81"/>
                  <a:pt x="26" y="81"/>
                </a:cubicBezTo>
                <a:cubicBezTo>
                  <a:pt x="25" y="83"/>
                  <a:pt x="25" y="83"/>
                  <a:pt x="25" y="83"/>
                </a:cubicBezTo>
                <a:cubicBezTo>
                  <a:pt x="24" y="81"/>
                  <a:pt x="24" y="81"/>
                  <a:pt x="24" y="81"/>
                </a:cubicBezTo>
                <a:cubicBezTo>
                  <a:pt x="18" y="74"/>
                  <a:pt x="18" y="74"/>
                  <a:pt x="18" y="74"/>
                </a:cubicBezTo>
                <a:cubicBezTo>
                  <a:pt x="20" y="72"/>
                  <a:pt x="20" y="72"/>
                  <a:pt x="20" y="72"/>
                </a:cubicBezTo>
                <a:cubicBezTo>
                  <a:pt x="25" y="76"/>
                  <a:pt x="25" y="76"/>
                  <a:pt x="25" y="76"/>
                </a:cubicBezTo>
                <a:lnTo>
                  <a:pt x="35" y="67"/>
                </a:lnTo>
                <a:close/>
                <a:moveTo>
                  <a:pt x="35" y="48"/>
                </a:moveTo>
                <a:cubicBezTo>
                  <a:pt x="37" y="50"/>
                  <a:pt x="37" y="50"/>
                  <a:pt x="37" y="50"/>
                </a:cubicBezTo>
                <a:cubicBezTo>
                  <a:pt x="26" y="62"/>
                  <a:pt x="26" y="62"/>
                  <a:pt x="26" y="62"/>
                </a:cubicBezTo>
                <a:cubicBezTo>
                  <a:pt x="25" y="63"/>
                  <a:pt x="25" y="63"/>
                  <a:pt x="25" y="63"/>
                </a:cubicBezTo>
                <a:cubicBezTo>
                  <a:pt x="24" y="62"/>
                  <a:pt x="24" y="62"/>
                  <a:pt x="24" y="62"/>
                </a:cubicBezTo>
                <a:cubicBezTo>
                  <a:pt x="18" y="55"/>
                  <a:pt x="18" y="55"/>
                  <a:pt x="18" y="55"/>
                </a:cubicBezTo>
                <a:cubicBezTo>
                  <a:pt x="20" y="53"/>
                  <a:pt x="20" y="53"/>
                  <a:pt x="20" y="53"/>
                </a:cubicBezTo>
                <a:cubicBezTo>
                  <a:pt x="25" y="57"/>
                  <a:pt x="25" y="57"/>
                  <a:pt x="25" y="57"/>
                </a:cubicBezTo>
                <a:lnTo>
                  <a:pt x="35" y="48"/>
                </a:lnTo>
                <a:close/>
              </a:path>
            </a:pathLst>
          </a:custGeom>
          <a:solidFill>
            <a:schemeClr val="accent6">
              <a:lumMod val="75000"/>
            </a:schemeClr>
          </a:solidFill>
          <a:ln>
            <a:noFill/>
          </a:ln>
        </p:spPr>
        <p:txBody>
          <a:bodyPr vert="horz" wrap="square" lIns="68567" tIns="34284" rIns="68567" bIns="34284" numCol="1" anchor="t" anchorCtr="0" compatLnSpc="1"/>
          <a:lstStyle/>
          <a:p>
            <a:pPr>
              <a:lnSpc>
                <a:spcPct val="140000"/>
              </a:lnSpc>
            </a:pPr>
            <a:endParaRPr lang="zh-CN" altLang="en-US" sz="1400" dirty="0">
              <a:latin typeface="Yeseva One" panose="00000500000000000000" charset="0"/>
              <a:ea typeface="Yeseva One" panose="00000500000000000000" charset="0"/>
            </a:endParaRPr>
          </a:p>
        </p:txBody>
      </p:sp>
      <p:sp>
        <p:nvSpPr>
          <p:cNvPr id="23" name="TextBox 22">
            <a:extLst>
              <a:ext uri="{FF2B5EF4-FFF2-40B4-BE49-F238E27FC236}">
                <a16:creationId xmlns:a16="http://schemas.microsoft.com/office/drawing/2014/main" id="{994C716E-2B4E-9EA5-3452-A66CE7C14742}"/>
              </a:ext>
            </a:extLst>
          </p:cNvPr>
          <p:cNvSpPr txBox="1"/>
          <p:nvPr/>
        </p:nvSpPr>
        <p:spPr>
          <a:xfrm>
            <a:off x="608210" y="1160979"/>
            <a:ext cx="1651332" cy="657359"/>
          </a:xfrm>
          <a:prstGeom prst="rect">
            <a:avLst/>
          </a:prstGeom>
          <a:noFill/>
        </p:spPr>
        <p:txBody>
          <a:bodyPr wrap="square" lIns="68567" tIns="0" rIns="68567" bIns="0" rtlCol="0" anchor="t">
            <a:spAutoFit/>
          </a:bodyPr>
          <a:lstStyle/>
          <a:p>
            <a:pPr algn="ctr">
              <a:lnSpc>
                <a:spcPct val="140000"/>
              </a:lnSpc>
            </a:pPr>
            <a:r>
              <a:rPr lang="vi-VN" altLang="zh-CN" sz="1600">
                <a:solidFill>
                  <a:schemeClr val="tx1">
                    <a:lumMod val="75000"/>
                  </a:schemeClr>
                </a:solidFill>
                <a:latin typeface="Arial" panose="020B0604020202020204" pitchFamily="34" charset="0"/>
                <a:ea typeface="Yeseva One" panose="00000500000000000000" charset="0"/>
                <a:cs typeface="Arial" panose="020B0604020202020204" pitchFamily="34" charset="0"/>
              </a:rPr>
              <a:t>Thân thiện với người dùng</a:t>
            </a:r>
            <a:endParaRPr lang="zh-CN" altLang="en-US" sz="1600" dirty="0">
              <a:solidFill>
                <a:schemeClr val="tx1">
                  <a:lumMod val="75000"/>
                </a:schemeClr>
              </a:solidFill>
              <a:latin typeface="Arial" panose="020B0604020202020204" pitchFamily="34" charset="0"/>
              <a:ea typeface="Yeseva One" panose="00000500000000000000" charset="0"/>
              <a:cs typeface="Arial" panose="020B0604020202020204" pitchFamily="34" charset="0"/>
            </a:endParaRPr>
          </a:p>
        </p:txBody>
      </p:sp>
      <p:sp>
        <p:nvSpPr>
          <p:cNvPr id="26" name="TextBox 25">
            <a:extLst>
              <a:ext uri="{FF2B5EF4-FFF2-40B4-BE49-F238E27FC236}">
                <a16:creationId xmlns:a16="http://schemas.microsoft.com/office/drawing/2014/main" id="{594C721C-2467-E264-B5E1-A4BEF7FB5AA3}"/>
              </a:ext>
            </a:extLst>
          </p:cNvPr>
          <p:cNvSpPr txBox="1"/>
          <p:nvPr/>
        </p:nvSpPr>
        <p:spPr>
          <a:xfrm>
            <a:off x="1415947" y="3904645"/>
            <a:ext cx="2380395" cy="719159"/>
          </a:xfrm>
          <a:prstGeom prst="rect">
            <a:avLst/>
          </a:prstGeom>
          <a:noFill/>
        </p:spPr>
        <p:txBody>
          <a:bodyPr wrap="square" lIns="68567" tIns="34284" rIns="68567" bIns="34284" rtlCol="0">
            <a:spAutoFit/>
          </a:bodyPr>
          <a:lstStyle/>
          <a:p>
            <a:pPr algn="ctr">
              <a:lnSpc>
                <a:spcPct val="140000"/>
              </a:lnSpc>
            </a:pPr>
            <a:r>
              <a:rPr lang="vi-VN" altLang="zh-CN" sz="1600">
                <a:solidFill>
                  <a:schemeClr val="tx1">
                    <a:lumMod val="75000"/>
                  </a:schemeClr>
                </a:solidFill>
                <a:latin typeface="Arial" panose="020B0604020202020204" pitchFamily="34" charset="0"/>
                <a:ea typeface="Yeseva One" panose="00000500000000000000" charset="0"/>
                <a:cs typeface="Arial" panose="020B0604020202020204" pitchFamily="34" charset="0"/>
              </a:rPr>
              <a:t>Lưu trữ và phục hồi dữ liệu nhanh chóng</a:t>
            </a:r>
            <a:endParaRPr lang="zh-CN" altLang="en-US" sz="1600" dirty="0">
              <a:solidFill>
                <a:schemeClr val="tx1">
                  <a:lumMod val="75000"/>
                </a:schemeClr>
              </a:solidFill>
              <a:latin typeface="Arial" panose="020B0604020202020204" pitchFamily="34" charset="0"/>
              <a:ea typeface="Yeseva One" panose="00000500000000000000" charset="0"/>
              <a:cs typeface="Arial" panose="020B0604020202020204" pitchFamily="34" charset="0"/>
            </a:endParaRPr>
          </a:p>
        </p:txBody>
      </p:sp>
      <p:pic>
        <p:nvPicPr>
          <p:cNvPr id="36" name="Graphic 35" descr="Bar graph with upward trend with solid fill">
            <a:extLst>
              <a:ext uri="{FF2B5EF4-FFF2-40B4-BE49-F238E27FC236}">
                <a16:creationId xmlns:a16="http://schemas.microsoft.com/office/drawing/2014/main" id="{5C54F1EF-B3CA-A873-E349-2FC85BA1AE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5651" y="2550893"/>
            <a:ext cx="435592" cy="435592"/>
          </a:xfrm>
          <a:prstGeom prst="rect">
            <a:avLst/>
          </a:prstGeom>
        </p:spPr>
      </p:pic>
      <p:sp>
        <p:nvSpPr>
          <p:cNvPr id="38" name="TextBox 37">
            <a:extLst>
              <a:ext uri="{FF2B5EF4-FFF2-40B4-BE49-F238E27FC236}">
                <a16:creationId xmlns:a16="http://schemas.microsoft.com/office/drawing/2014/main" id="{2F644B57-483A-A022-09B6-8F7CAC9A0BC5}"/>
              </a:ext>
            </a:extLst>
          </p:cNvPr>
          <p:cNvSpPr txBox="1"/>
          <p:nvPr/>
        </p:nvSpPr>
        <p:spPr>
          <a:xfrm>
            <a:off x="6237053" y="3548944"/>
            <a:ext cx="2769876" cy="742254"/>
          </a:xfrm>
          <a:prstGeom prst="rect">
            <a:avLst/>
          </a:prstGeom>
          <a:noFill/>
        </p:spPr>
        <p:txBody>
          <a:bodyPr wrap="square">
            <a:spAutoFit/>
          </a:bodyPr>
          <a:lstStyle/>
          <a:p>
            <a:pPr algn="ctr">
              <a:lnSpc>
                <a:spcPct val="140000"/>
              </a:lnSpc>
            </a:pPr>
            <a:r>
              <a:rPr lang="en-US" altLang="zh-CN" sz="1600">
                <a:solidFill>
                  <a:schemeClr val="tx1">
                    <a:lumMod val="75000"/>
                  </a:schemeClr>
                </a:solidFill>
                <a:latin typeface="Arial" panose="020B0604020202020204" pitchFamily="34" charset="0"/>
                <a:ea typeface="Yeseva One" panose="00000500000000000000" charset="0"/>
                <a:cs typeface="Arial" panose="020B0604020202020204" pitchFamily="34" charset="0"/>
              </a:rPr>
              <a:t>Chức năng tìm kiếm nhanh chóng hiệu quả </a:t>
            </a:r>
            <a:endParaRPr lang="zh-CN" altLang="en-US" sz="1600" dirty="0">
              <a:solidFill>
                <a:schemeClr val="tx1">
                  <a:lumMod val="75000"/>
                </a:schemeClr>
              </a:solidFill>
              <a:latin typeface="Arial" panose="020B0604020202020204" pitchFamily="34" charset="0"/>
              <a:ea typeface="Yeseva One" panose="00000500000000000000" charset="0"/>
              <a:cs typeface="Arial" panose="020B0604020202020204" pitchFamily="34" charset="0"/>
            </a:endParaRPr>
          </a:p>
        </p:txBody>
      </p:sp>
      <p:pic>
        <p:nvPicPr>
          <p:cNvPr id="40" name="Graphic 39" descr="Magnifying glass with solid fill">
            <a:extLst>
              <a:ext uri="{FF2B5EF4-FFF2-40B4-BE49-F238E27FC236}">
                <a16:creationId xmlns:a16="http://schemas.microsoft.com/office/drawing/2014/main" id="{73832C9C-CB53-7AA6-2508-D38F8F543DF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0299" y="2571750"/>
            <a:ext cx="364787" cy="364787"/>
          </a:xfrm>
          <a:prstGeom prst="rect">
            <a:avLst/>
          </a:prstGeom>
        </p:spPr>
      </p:pic>
      <p:sp>
        <p:nvSpPr>
          <p:cNvPr id="41" name="TextBox 40">
            <a:extLst>
              <a:ext uri="{FF2B5EF4-FFF2-40B4-BE49-F238E27FC236}">
                <a16:creationId xmlns:a16="http://schemas.microsoft.com/office/drawing/2014/main" id="{E43D4C15-FBFF-F030-14A2-BAC4F08E6B6B}"/>
              </a:ext>
            </a:extLst>
          </p:cNvPr>
          <p:cNvSpPr txBox="1"/>
          <p:nvPr/>
        </p:nvSpPr>
        <p:spPr>
          <a:xfrm>
            <a:off x="6400800" y="1882982"/>
            <a:ext cx="2330353" cy="584775"/>
          </a:xfrm>
          <a:prstGeom prst="rect">
            <a:avLst/>
          </a:prstGeom>
          <a:noFill/>
        </p:spPr>
        <p:txBody>
          <a:bodyPr wrap="square" rtlCol="0">
            <a:spAutoFit/>
          </a:bodyPr>
          <a:lstStyle/>
          <a:p>
            <a:pPr algn="ctr"/>
            <a:r>
              <a:rPr lang="en-US" sz="1600">
                <a:latin typeface="Arial" panose="020B0604020202020204" pitchFamily="34" charset="0"/>
                <a:cs typeface="Arial" panose="020B0604020202020204" pitchFamily="34" charset="0"/>
              </a:rPr>
              <a:t>Chức năng điểm danh hỗ trợ trực tuyến</a:t>
            </a:r>
          </a:p>
        </p:txBody>
      </p:sp>
      <p:pic>
        <p:nvPicPr>
          <p:cNvPr id="43" name="Graphic 42" descr="Customer review with solid fill">
            <a:extLst>
              <a:ext uri="{FF2B5EF4-FFF2-40B4-BE49-F238E27FC236}">
                <a16:creationId xmlns:a16="http://schemas.microsoft.com/office/drawing/2014/main" id="{48E45939-E6D5-383F-DEFD-2CB69C71FD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96487" y="2398441"/>
            <a:ext cx="632468" cy="632468"/>
          </a:xfrm>
          <a:prstGeom prst="rect">
            <a:avLst/>
          </a:prstGeom>
        </p:spPr>
      </p:pic>
    </p:spTree>
    <p:extLst>
      <p:ext uri="{BB962C8B-B14F-4D97-AF65-F5344CB8AC3E}">
        <p14:creationId xmlns:p14="http://schemas.microsoft.com/office/powerpoint/2010/main" val="3545156293"/>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strVal val="#ppt_w*0.70"/>
                                          </p:val>
                                        </p:tav>
                                        <p:tav tm="100000">
                                          <p:val>
                                            <p:strVal val="#ppt_w"/>
                                          </p:val>
                                        </p:tav>
                                      </p:tavLst>
                                    </p:anim>
                                    <p:anim calcmode="lin" valueType="num">
                                      <p:cBhvr>
                                        <p:cTn id="20" dur="500" fill="hold"/>
                                        <p:tgtEl>
                                          <p:spTgt spid="19"/>
                                        </p:tgtEl>
                                        <p:attrNameLst>
                                          <p:attrName>ppt_h</p:attrName>
                                        </p:attrNameLst>
                                      </p:cBhvr>
                                      <p:tavLst>
                                        <p:tav tm="0">
                                          <p:val>
                                            <p:strVal val="#ppt_h"/>
                                          </p:val>
                                        </p:tav>
                                        <p:tav tm="100000">
                                          <p:val>
                                            <p:strVal val="#ppt_h"/>
                                          </p:val>
                                        </p:tav>
                                      </p:tavLst>
                                    </p:anim>
                                    <p:animEffect transition="in" filter="fade">
                                      <p:cBhvr>
                                        <p:cTn id="21" dur="500"/>
                                        <p:tgtEl>
                                          <p:spTgt spid="19"/>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par>
                          <p:cTn id="26" fill="hold">
                            <p:stCondLst>
                              <p:cond delay="1000"/>
                            </p:stCondLst>
                            <p:childTnLst>
                              <p:par>
                                <p:cTn id="27" presetID="55"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strVal val="#ppt_w*0.7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animEffect transition="in" filter="fade">
                                      <p:cBhvr>
                                        <p:cTn id="31" dur="500"/>
                                        <p:tgtEl>
                                          <p:spTgt spid="11"/>
                                        </p:tgtEl>
                                      </p:cBhvr>
                                    </p:animEffect>
                                  </p:childTnLst>
                                </p:cTn>
                              </p:par>
                            </p:childTnLst>
                          </p:cTn>
                        </p:par>
                        <p:par>
                          <p:cTn id="32" fill="hold">
                            <p:stCondLst>
                              <p:cond delay="1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500"/>
                                        <p:tgtEl>
                                          <p:spTgt spid="23"/>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2500"/>
                            </p:stCondLst>
                            <p:childTnLst>
                              <p:par>
                                <p:cTn id="41" presetID="55"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strVal val="#ppt_w*0.70"/>
                                          </p:val>
                                        </p:tav>
                                        <p:tav tm="100000">
                                          <p:val>
                                            <p:strVal val="#ppt_w"/>
                                          </p:val>
                                        </p:tav>
                                      </p:tavLst>
                                    </p:anim>
                                    <p:anim calcmode="lin" valueType="num">
                                      <p:cBhvr>
                                        <p:cTn id="44" dur="500" fill="hold"/>
                                        <p:tgtEl>
                                          <p:spTgt spid="18"/>
                                        </p:tgtEl>
                                        <p:attrNameLst>
                                          <p:attrName>ppt_h</p:attrName>
                                        </p:attrNameLst>
                                      </p:cBhvr>
                                      <p:tavLst>
                                        <p:tav tm="0">
                                          <p:val>
                                            <p:strVal val="#ppt_h"/>
                                          </p:val>
                                        </p:tav>
                                        <p:tav tm="100000">
                                          <p:val>
                                            <p:strVal val="#ppt_h"/>
                                          </p:val>
                                        </p:tav>
                                      </p:tavLst>
                                    </p:anim>
                                    <p:animEffect transition="in" filter="fade">
                                      <p:cBhvr>
                                        <p:cTn id="45" dur="500"/>
                                        <p:tgtEl>
                                          <p:spTgt spid="18"/>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par>
                          <p:cTn id="50" fill="hold">
                            <p:stCondLst>
                              <p:cond delay="3500"/>
                            </p:stCondLst>
                            <p:childTnLst>
                              <p:par>
                                <p:cTn id="51" presetID="55"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strVal val="#ppt_w*0.70"/>
                                          </p:val>
                                        </p:tav>
                                        <p:tav tm="100000">
                                          <p:val>
                                            <p:strVal val="#ppt_w"/>
                                          </p:val>
                                        </p:tav>
                                      </p:tavLst>
                                    </p:anim>
                                    <p:anim calcmode="lin" valueType="num">
                                      <p:cBhvr>
                                        <p:cTn id="54" dur="500" fill="hold"/>
                                        <p:tgtEl>
                                          <p:spTgt spid="16"/>
                                        </p:tgtEl>
                                        <p:attrNameLst>
                                          <p:attrName>ppt_h</p:attrName>
                                        </p:attrNameLst>
                                      </p:cBhvr>
                                      <p:tavLst>
                                        <p:tav tm="0">
                                          <p:val>
                                            <p:strVal val="#ppt_h"/>
                                          </p:val>
                                        </p:tav>
                                        <p:tav tm="100000">
                                          <p:val>
                                            <p:strVal val="#ppt_h"/>
                                          </p:val>
                                        </p:tav>
                                      </p:tavLst>
                                    </p:anim>
                                    <p:animEffect transition="in" filter="fade">
                                      <p:cBhvr>
                                        <p:cTn id="55" dur="500"/>
                                        <p:tgtEl>
                                          <p:spTgt spid="1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par>
                          <p:cTn id="63" fill="hold">
                            <p:stCondLst>
                              <p:cond delay="4500"/>
                            </p:stCondLst>
                            <p:childTnLst>
                              <p:par>
                                <p:cTn id="64" presetID="55"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strVal val="#ppt_w*0.70"/>
                                          </p:val>
                                        </p:tav>
                                        <p:tav tm="100000">
                                          <p:val>
                                            <p:strVal val="#ppt_w"/>
                                          </p:val>
                                        </p:tav>
                                      </p:tavLst>
                                    </p:anim>
                                    <p:anim calcmode="lin" valueType="num">
                                      <p:cBhvr>
                                        <p:cTn id="67" dur="500" fill="hold"/>
                                        <p:tgtEl>
                                          <p:spTgt spid="14"/>
                                        </p:tgtEl>
                                        <p:attrNameLst>
                                          <p:attrName>ppt_h</p:attrName>
                                        </p:attrNameLst>
                                      </p:cBhvr>
                                      <p:tavLst>
                                        <p:tav tm="0">
                                          <p:val>
                                            <p:strVal val="#ppt_h"/>
                                          </p:val>
                                        </p:tav>
                                        <p:tav tm="100000">
                                          <p:val>
                                            <p:strVal val="#ppt_h"/>
                                          </p:val>
                                        </p:tav>
                                      </p:tavLst>
                                    </p:anim>
                                    <p:animEffect transition="in" filter="fade">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spAutoFit/>
          </a:bodyPr>
          <a:lstStyle/>
          <a:p>
            <a:r>
              <a:rPr lang="en-US" altLang="zh-CN" sz="5100" b="1" dirty="0">
                <a:solidFill>
                  <a:schemeClr val="accent1"/>
                </a:solidFill>
                <a:latin typeface="Yeseva One" panose="00000500000000000000" charset="0"/>
                <a:ea typeface="Yeseva One" panose="00000500000000000000" charset="0"/>
              </a:rPr>
              <a:t>02</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743200" y="2063501"/>
            <a:ext cx="3924664" cy="1323439"/>
          </a:xfrm>
          <a:prstGeom prst="rect">
            <a:avLst/>
          </a:prstGeom>
          <a:noFill/>
        </p:spPr>
        <p:txBody>
          <a:bodyPr wrap="square" rtlCol="0">
            <a:sp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zh-CN" sz="4000" kern="0">
                <a:solidFill>
                  <a:schemeClr val="accent2"/>
                </a:solidFill>
                <a:latin typeface="Arial" panose="020B0604020202020204" pitchFamily="34" charset="0"/>
                <a:ea typeface="Yeseva One" panose="00000500000000000000" charset="0"/>
                <a:cs typeface="Arial" panose="020B0604020202020204" pitchFamily="34" charset="0"/>
              </a:rPr>
              <a:t>Nghiên cứu lý thuyết</a:t>
            </a:r>
            <a:endParaRPr lang="zh-CN" altLang="en-US" sz="4000" kern="0" dirty="0">
              <a:solidFill>
                <a:schemeClr val="accent2"/>
              </a:solidFill>
              <a:latin typeface="Arial" panose="020B0604020202020204" pitchFamily="34" charset="0"/>
              <a:ea typeface="Yeseva One" panose="00000500000000000000"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par>
                          <p:cTn id="18" fill="hold">
                            <p:stCondLst>
                              <p:cond delay="10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7">
            <a:extLst>
              <a:ext uri="{FF2B5EF4-FFF2-40B4-BE49-F238E27FC236}">
                <a16:creationId xmlns:a16="http://schemas.microsoft.com/office/drawing/2014/main" id="{4DB53828-FF98-68DD-FE0F-3F0FE4FB7AB0}"/>
              </a:ext>
            </a:extLst>
          </p:cNvPr>
          <p:cNvCxnSpPr>
            <a:cxnSpLocks/>
          </p:cNvCxnSpPr>
          <p:nvPr/>
        </p:nvCxnSpPr>
        <p:spPr>
          <a:xfrm>
            <a:off x="5410200" y="2047794"/>
            <a:ext cx="2861898" cy="13826"/>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a16="http://schemas.microsoft.com/office/drawing/2014/main" id="{88A257BA-43A1-F23B-0BE3-CCDDFFA75FAC}"/>
              </a:ext>
            </a:extLst>
          </p:cNvPr>
          <p:cNvCxnSpPr>
            <a:cxnSpLocks/>
          </p:cNvCxnSpPr>
          <p:nvPr/>
        </p:nvCxnSpPr>
        <p:spPr>
          <a:xfrm>
            <a:off x="871902" y="1783115"/>
            <a:ext cx="2837709" cy="0"/>
          </a:xfrm>
          <a:prstGeom prst="line">
            <a:avLst/>
          </a:prstGeom>
          <a:ln w="1905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 name="PA_库_组合 36">
            <a:extLst>
              <a:ext uri="{FF2B5EF4-FFF2-40B4-BE49-F238E27FC236}">
                <a16:creationId xmlns:a16="http://schemas.microsoft.com/office/drawing/2014/main" id="{5960D690-B79E-4535-E2A5-402A95E194EE}"/>
              </a:ext>
            </a:extLst>
          </p:cNvPr>
          <p:cNvGrpSpPr/>
          <p:nvPr>
            <p:custDataLst>
              <p:tags r:id="rId1"/>
            </p:custDataLst>
          </p:nvPr>
        </p:nvGrpSpPr>
        <p:grpSpPr>
          <a:xfrm>
            <a:off x="4572974" y="2605024"/>
            <a:ext cx="3699125" cy="1572906"/>
            <a:chOff x="6097299" y="3586440"/>
            <a:chExt cx="4933950" cy="2097967"/>
          </a:xfrm>
        </p:grpSpPr>
        <p:grpSp>
          <p:nvGrpSpPr>
            <p:cNvPr id="13" name="组合 3">
              <a:extLst>
                <a:ext uri="{FF2B5EF4-FFF2-40B4-BE49-F238E27FC236}">
                  <a16:creationId xmlns:a16="http://schemas.microsoft.com/office/drawing/2014/main" id="{3B34056A-6903-4091-EAC6-350E539E914D}"/>
                </a:ext>
              </a:extLst>
            </p:cNvPr>
            <p:cNvGrpSpPr/>
            <p:nvPr/>
          </p:nvGrpSpPr>
          <p:grpSpPr>
            <a:xfrm>
              <a:off x="6097299" y="3586440"/>
              <a:ext cx="1794349" cy="2097967"/>
              <a:chOff x="6610350" y="1809750"/>
              <a:chExt cx="1562100" cy="1826419"/>
            </a:xfrm>
            <a:solidFill>
              <a:schemeClr val="accent4"/>
            </a:solidFill>
          </p:grpSpPr>
          <p:sp>
            <p:nvSpPr>
              <p:cNvPr id="15" name="椭圆 33">
                <a:extLst>
                  <a:ext uri="{FF2B5EF4-FFF2-40B4-BE49-F238E27FC236}">
                    <a16:creationId xmlns:a16="http://schemas.microsoft.com/office/drawing/2014/main" id="{338D5140-1B81-303A-54A4-B11E94692311}"/>
                  </a:ext>
                </a:extLst>
              </p:cNvPr>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latin typeface="Yeseva One" panose="00000500000000000000" charset="0"/>
                  <a:ea typeface="Yeseva One" panose="00000500000000000000" charset="0"/>
                </a:endParaRPr>
              </a:p>
            </p:txBody>
          </p:sp>
          <p:sp>
            <p:nvSpPr>
              <p:cNvPr id="16" name="任意多边形: 形状 34">
                <a:extLst>
                  <a:ext uri="{FF2B5EF4-FFF2-40B4-BE49-F238E27FC236}">
                    <a16:creationId xmlns:a16="http://schemas.microsoft.com/office/drawing/2014/main" id="{73199A57-1F0E-4F3D-44E3-9C7ED810370E}"/>
                  </a:ext>
                </a:extLst>
              </p:cNvPr>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latin typeface="Yeseva One" panose="00000500000000000000" charset="0"/>
                  <a:ea typeface="Yeseva One" panose="00000500000000000000" charset="0"/>
                </a:endParaRPr>
              </a:p>
            </p:txBody>
          </p:sp>
        </p:grpSp>
        <p:cxnSp>
          <p:nvCxnSpPr>
            <p:cNvPr id="14" name="直接连接符 8">
              <a:extLst>
                <a:ext uri="{FF2B5EF4-FFF2-40B4-BE49-F238E27FC236}">
                  <a16:creationId xmlns:a16="http://schemas.microsoft.com/office/drawing/2014/main" id="{21D3B953-DFFA-E644-1507-B9CFF8B11BE3}"/>
                </a:ext>
              </a:extLst>
            </p:cNvPr>
            <p:cNvCxnSpPr/>
            <p:nvPr/>
          </p:nvCxnSpPr>
          <p:spPr>
            <a:xfrm>
              <a:off x="7399626" y="4919035"/>
              <a:ext cx="3631623" cy="0"/>
            </a:xfrm>
            <a:prstGeom prst="line">
              <a:avLst/>
            </a:prstGeom>
            <a:ln w="1905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7" name="PA_库_组合 37">
            <a:extLst>
              <a:ext uri="{FF2B5EF4-FFF2-40B4-BE49-F238E27FC236}">
                <a16:creationId xmlns:a16="http://schemas.microsoft.com/office/drawing/2014/main" id="{C8B6EEDA-03DE-3297-3D42-90DFD4769437}"/>
              </a:ext>
            </a:extLst>
          </p:cNvPr>
          <p:cNvGrpSpPr/>
          <p:nvPr>
            <p:custDataLst>
              <p:tags r:id="rId2"/>
            </p:custDataLst>
          </p:nvPr>
        </p:nvGrpSpPr>
        <p:grpSpPr>
          <a:xfrm>
            <a:off x="871902" y="2605027"/>
            <a:ext cx="3594293" cy="1249680"/>
            <a:chOff x="1160751" y="3586440"/>
            <a:chExt cx="4794123" cy="1666843"/>
          </a:xfrm>
        </p:grpSpPr>
        <p:grpSp>
          <p:nvGrpSpPr>
            <p:cNvPr id="18" name="组合 4">
              <a:extLst>
                <a:ext uri="{FF2B5EF4-FFF2-40B4-BE49-F238E27FC236}">
                  <a16:creationId xmlns:a16="http://schemas.microsoft.com/office/drawing/2014/main" id="{1017BAD0-0996-1937-7A99-5600471C813C}"/>
                </a:ext>
              </a:extLst>
            </p:cNvPr>
            <p:cNvGrpSpPr/>
            <p:nvPr/>
          </p:nvGrpSpPr>
          <p:grpSpPr>
            <a:xfrm flipH="1">
              <a:off x="4529255" y="3586440"/>
              <a:ext cx="1425619" cy="1666843"/>
              <a:chOff x="6610350" y="1809750"/>
              <a:chExt cx="1562100" cy="1826418"/>
            </a:xfrm>
            <a:solidFill>
              <a:schemeClr val="accent6"/>
            </a:solidFill>
          </p:grpSpPr>
          <p:sp>
            <p:nvSpPr>
              <p:cNvPr id="20" name="椭圆 31">
                <a:extLst>
                  <a:ext uri="{FF2B5EF4-FFF2-40B4-BE49-F238E27FC236}">
                    <a16:creationId xmlns:a16="http://schemas.microsoft.com/office/drawing/2014/main" id="{549F0916-96AB-3843-942A-E007BBE3E7C4}"/>
                  </a:ext>
                </a:extLst>
              </p:cNvPr>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latin typeface="Yeseva One" panose="00000500000000000000" charset="0"/>
                  <a:ea typeface="Yeseva One" panose="00000500000000000000" charset="0"/>
                </a:endParaRPr>
              </a:p>
            </p:txBody>
          </p:sp>
          <p:sp>
            <p:nvSpPr>
              <p:cNvPr id="21" name="任意多边形: 形状 32">
                <a:extLst>
                  <a:ext uri="{FF2B5EF4-FFF2-40B4-BE49-F238E27FC236}">
                    <a16:creationId xmlns:a16="http://schemas.microsoft.com/office/drawing/2014/main" id="{8DE26352-D841-C6A3-A04B-2FB96F6C113D}"/>
                  </a:ext>
                </a:extLst>
              </p:cNvPr>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latin typeface="Yeseva One" panose="00000500000000000000" charset="0"/>
                  <a:ea typeface="Yeseva One" panose="00000500000000000000" charset="0"/>
                </a:endParaRPr>
              </a:p>
            </p:txBody>
          </p:sp>
        </p:grpSp>
        <p:cxnSp>
          <p:nvCxnSpPr>
            <p:cNvPr id="19" name="直接连接符 10">
              <a:extLst>
                <a:ext uri="{FF2B5EF4-FFF2-40B4-BE49-F238E27FC236}">
                  <a16:creationId xmlns:a16="http://schemas.microsoft.com/office/drawing/2014/main" id="{A2B78876-5CA2-A274-9C54-B294C8007FE2}"/>
                </a:ext>
              </a:extLst>
            </p:cNvPr>
            <p:cNvCxnSpPr/>
            <p:nvPr/>
          </p:nvCxnSpPr>
          <p:spPr>
            <a:xfrm>
              <a:off x="1160751" y="4739126"/>
              <a:ext cx="3631623" cy="0"/>
            </a:xfrm>
            <a:prstGeom prst="line">
              <a:avLst/>
            </a:prstGeom>
            <a:ln w="190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22" name="组合 38">
            <a:extLst>
              <a:ext uri="{FF2B5EF4-FFF2-40B4-BE49-F238E27FC236}">
                <a16:creationId xmlns:a16="http://schemas.microsoft.com/office/drawing/2014/main" id="{771FBD31-2886-3162-5F4C-6149578EF37C}"/>
              </a:ext>
            </a:extLst>
          </p:cNvPr>
          <p:cNvGrpSpPr/>
          <p:nvPr/>
        </p:nvGrpSpPr>
        <p:grpSpPr>
          <a:xfrm>
            <a:off x="457544" y="1280403"/>
            <a:ext cx="2869586" cy="2373755"/>
            <a:chOff x="11495" y="3087"/>
            <a:chExt cx="2452" cy="4936"/>
          </a:xfrm>
        </p:grpSpPr>
        <p:sp>
          <p:nvSpPr>
            <p:cNvPr id="23" name="文本框 39">
              <a:extLst>
                <a:ext uri="{FF2B5EF4-FFF2-40B4-BE49-F238E27FC236}">
                  <a16:creationId xmlns:a16="http://schemas.microsoft.com/office/drawing/2014/main" id="{233A1632-3154-5295-8947-1C8758CF984B}"/>
                </a:ext>
              </a:extLst>
            </p:cNvPr>
            <p:cNvSpPr txBox="1"/>
            <p:nvPr/>
          </p:nvSpPr>
          <p:spPr>
            <a:xfrm>
              <a:off x="11495" y="4053"/>
              <a:ext cx="2452" cy="3970"/>
            </a:xfrm>
            <a:prstGeom prst="rect">
              <a:avLst/>
            </a:prstGeom>
            <a:noFill/>
          </p:spPr>
          <p:txBody>
            <a:bodyPr wrap="square" rtlCol="0">
              <a:spAutoFit/>
            </a:bodyPr>
            <a:lstStyle/>
            <a:p>
              <a:pPr algn="just">
                <a:lnSpc>
                  <a:spcPct val="120000"/>
                </a:lnSpc>
              </a:pPr>
              <a:r>
                <a:rPr lang="en-US" sz="1300">
                  <a:latin typeface="Arial" panose="020B0604020202020204" pitchFamily="34" charset="0"/>
                  <a:ea typeface="Times New Roman" panose="02020603050405020304" pitchFamily="18" charset="0"/>
                  <a:cs typeface="Arial" panose="020B0604020202020204" pitchFamily="34" charset="0"/>
                </a:rPr>
                <a:t>       </a:t>
              </a:r>
              <a:r>
                <a:rPr lang="en-US">
                  <a:latin typeface="Arial" panose="020B0604020202020204" pitchFamily="34" charset="0"/>
                  <a:ea typeface="Times New Roman" panose="02020603050405020304" pitchFamily="18" charset="0"/>
                  <a:cs typeface="Arial" panose="020B0604020202020204" pitchFamily="34" charset="0"/>
                </a:rPr>
                <a:t> </a:t>
              </a:r>
              <a:r>
                <a:rPr lang="vi-VN">
                  <a:effectLst/>
                  <a:latin typeface="Arial" panose="020B0604020202020204" pitchFamily="34" charset="0"/>
                  <a:ea typeface="Times New Roman" panose="02020603050405020304" pitchFamily="18" charset="0"/>
                  <a:cs typeface="Arial" panose="020B0604020202020204" pitchFamily="34" charset="0"/>
                </a:rPr>
                <a:t>HTML để định dạng và hiển thị văn bản trên trình duyệt</a:t>
              </a:r>
              <a:r>
                <a:rPr lang="en-US">
                  <a:effectLst/>
                  <a:latin typeface="Arial" panose="020B0604020202020204" pitchFamily="34" charset="0"/>
                  <a:ea typeface="Times New Roman" panose="02020603050405020304" pitchFamily="18" charset="0"/>
                  <a:cs typeface="Arial" panose="020B0604020202020204" pitchFamily="34" charset="0"/>
                </a:rPr>
                <a:t>,</a:t>
              </a:r>
              <a:r>
                <a:rPr lang="zh-CN" altLang="en-US">
                  <a:solidFill>
                    <a:schemeClr val="tx1">
                      <a:lumMod val="85000"/>
                      <a:lumOff val="1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zh-CN">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rPr>
                <a:t>CSS xử lý một phần giao diện của trang web.</a:t>
              </a:r>
              <a:r>
                <a:rPr lang="zh-CN" altLang="en-US" sz="900" dirty="0">
                  <a:solidFill>
                    <a:schemeClr val="tx1">
                      <a:lumMod val="85000"/>
                      <a:lumOff val="15000"/>
                    </a:schemeClr>
                  </a:solidFill>
                  <a:latin typeface="Yeseva One" panose="00000500000000000000" charset="0"/>
                  <a:ea typeface="Yeseva One" panose="00000500000000000000" charset="0"/>
                </a:rPr>
                <a:t>
</a:t>
              </a:r>
              <a:endParaRPr lang="en-US" altLang="zh-CN" sz="900" dirty="0">
                <a:solidFill>
                  <a:schemeClr val="tx1">
                    <a:lumMod val="85000"/>
                    <a:lumOff val="15000"/>
                  </a:schemeClr>
                </a:solidFill>
                <a:latin typeface="Yeseva One" panose="00000500000000000000" charset="0"/>
                <a:ea typeface="Yeseva One" panose="00000500000000000000" charset="0"/>
              </a:endParaRPr>
            </a:p>
          </p:txBody>
        </p:sp>
        <p:sp>
          <p:nvSpPr>
            <p:cNvPr id="24" name="TextBox 76">
              <a:extLst>
                <a:ext uri="{FF2B5EF4-FFF2-40B4-BE49-F238E27FC236}">
                  <a16:creationId xmlns:a16="http://schemas.microsoft.com/office/drawing/2014/main" id="{10152A79-4E46-A885-0E30-0FEBC5947A05}"/>
                </a:ext>
              </a:extLst>
            </p:cNvPr>
            <p:cNvSpPr txBox="1"/>
            <p:nvPr/>
          </p:nvSpPr>
          <p:spPr>
            <a:xfrm>
              <a:off x="11884" y="3087"/>
              <a:ext cx="2063" cy="1088"/>
            </a:xfrm>
            <a:prstGeom prst="rect">
              <a:avLst/>
            </a:prstGeom>
            <a:noFill/>
          </p:spPr>
          <p:txBody>
            <a:bodyPr wrap="square" rtlCol="0">
              <a:spAutoFit/>
            </a:bodyPr>
            <a:lstStyle/>
            <a:p>
              <a:r>
                <a:rPr lang="en-US" altLang="zh-CN" sz="2800" b="1">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rPr>
                <a:t>HTML, CSS</a:t>
              </a:r>
              <a:endParaRPr lang="zh-CN" altLang="en-US" sz="1400" b="1" dirty="0">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endParaRPr>
            </a:p>
          </p:txBody>
        </p:sp>
      </p:grpSp>
      <p:grpSp>
        <p:nvGrpSpPr>
          <p:cNvPr id="28" name="组合 44">
            <a:extLst>
              <a:ext uri="{FF2B5EF4-FFF2-40B4-BE49-F238E27FC236}">
                <a16:creationId xmlns:a16="http://schemas.microsoft.com/office/drawing/2014/main" id="{128B0125-9095-7167-77C2-A3080F78365B}"/>
              </a:ext>
            </a:extLst>
          </p:cNvPr>
          <p:cNvGrpSpPr/>
          <p:nvPr/>
        </p:nvGrpSpPr>
        <p:grpSpPr>
          <a:xfrm>
            <a:off x="912791" y="3010934"/>
            <a:ext cx="3370482" cy="1254944"/>
            <a:chOff x="11884" y="2277"/>
            <a:chExt cx="3227" cy="2636"/>
          </a:xfrm>
        </p:grpSpPr>
        <p:sp>
          <p:nvSpPr>
            <p:cNvPr id="29" name="文本框 45">
              <a:extLst>
                <a:ext uri="{FF2B5EF4-FFF2-40B4-BE49-F238E27FC236}">
                  <a16:creationId xmlns:a16="http://schemas.microsoft.com/office/drawing/2014/main" id="{6AC2121B-9966-57C9-EF08-09B47785D345}"/>
                </a:ext>
              </a:extLst>
            </p:cNvPr>
            <p:cNvSpPr txBox="1"/>
            <p:nvPr/>
          </p:nvSpPr>
          <p:spPr>
            <a:xfrm>
              <a:off x="11884" y="3695"/>
              <a:ext cx="1638" cy="1218"/>
            </a:xfrm>
            <a:prstGeom prst="rect">
              <a:avLst/>
            </a:prstGeom>
            <a:noFill/>
          </p:spPr>
          <p:txBody>
            <a:bodyPr wrap="square" rtlCol="0">
              <a:spAutoFit/>
            </a:bodyPr>
            <a:lstStyle/>
            <a:p>
              <a:pPr>
                <a:lnSpc>
                  <a:spcPct val="120000"/>
                </a:lnSpc>
              </a:pPr>
              <a:r>
                <a:rPr lang="zh-CN" altLang="en-US" sz="900" dirty="0">
                  <a:solidFill>
                    <a:schemeClr val="tx1">
                      <a:lumMod val="85000"/>
                      <a:lumOff val="15000"/>
                    </a:schemeClr>
                  </a:solidFill>
                  <a:latin typeface="Yeseva One" panose="00000500000000000000" charset="0"/>
                  <a:ea typeface="Yeseva One" panose="00000500000000000000" charset="0"/>
                </a:rPr>
                <a:t>
</a:t>
              </a:r>
              <a:endParaRPr lang="en-US" altLang="zh-CN" sz="900" dirty="0">
                <a:solidFill>
                  <a:schemeClr val="tx1">
                    <a:lumMod val="85000"/>
                    <a:lumOff val="15000"/>
                  </a:schemeClr>
                </a:solidFill>
                <a:latin typeface="Yeseva One" panose="00000500000000000000" charset="0"/>
                <a:ea typeface="Yeseva One" panose="00000500000000000000" charset="0"/>
              </a:endParaRPr>
            </a:p>
          </p:txBody>
        </p:sp>
        <p:sp>
          <p:nvSpPr>
            <p:cNvPr id="30" name="TextBox 76">
              <a:extLst>
                <a:ext uri="{FF2B5EF4-FFF2-40B4-BE49-F238E27FC236}">
                  <a16:creationId xmlns:a16="http://schemas.microsoft.com/office/drawing/2014/main" id="{EB23A4F2-8474-F30C-5F22-617CE8A5AAEE}"/>
                </a:ext>
              </a:extLst>
            </p:cNvPr>
            <p:cNvSpPr txBox="1"/>
            <p:nvPr/>
          </p:nvSpPr>
          <p:spPr>
            <a:xfrm>
              <a:off x="13472" y="2277"/>
              <a:ext cx="1639" cy="1099"/>
            </a:xfrm>
            <a:prstGeom prst="rect">
              <a:avLst/>
            </a:prstGeom>
            <a:noFill/>
          </p:spPr>
          <p:txBody>
            <a:bodyPr wrap="square" rtlCol="0">
              <a:spAutoFit/>
            </a:bodyPr>
            <a:lstStyle/>
            <a:p>
              <a:r>
                <a:rPr lang="en-US" altLang="zh-CN" sz="2800" b="1">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rPr>
                <a:t>PHP</a:t>
              </a:r>
              <a:endParaRPr lang="zh-CN" altLang="en-US" sz="2800" b="1" dirty="0">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endParaRPr>
            </a:p>
          </p:txBody>
        </p:sp>
      </p:grpSp>
      <p:grpSp>
        <p:nvGrpSpPr>
          <p:cNvPr id="31" name="组合 47">
            <a:extLst>
              <a:ext uri="{FF2B5EF4-FFF2-40B4-BE49-F238E27FC236}">
                <a16:creationId xmlns:a16="http://schemas.microsoft.com/office/drawing/2014/main" id="{36618E0D-EF66-5285-C9AC-7191133A58E1}"/>
              </a:ext>
            </a:extLst>
          </p:cNvPr>
          <p:cNvGrpSpPr/>
          <p:nvPr/>
        </p:nvGrpSpPr>
        <p:grpSpPr>
          <a:xfrm>
            <a:off x="7495347" y="3149324"/>
            <a:ext cx="1802744" cy="1097361"/>
            <a:chOff x="11424" y="4634"/>
            <a:chExt cx="1726" cy="2305"/>
          </a:xfrm>
        </p:grpSpPr>
        <p:sp>
          <p:nvSpPr>
            <p:cNvPr id="32" name="文本框 48">
              <a:extLst>
                <a:ext uri="{FF2B5EF4-FFF2-40B4-BE49-F238E27FC236}">
                  <a16:creationId xmlns:a16="http://schemas.microsoft.com/office/drawing/2014/main" id="{4CF7554D-3AA0-B14E-ABB6-E643DFF38CFF}"/>
                </a:ext>
              </a:extLst>
            </p:cNvPr>
            <p:cNvSpPr txBox="1"/>
            <p:nvPr/>
          </p:nvSpPr>
          <p:spPr>
            <a:xfrm>
              <a:off x="11424" y="5721"/>
              <a:ext cx="1638" cy="1218"/>
            </a:xfrm>
            <a:prstGeom prst="rect">
              <a:avLst/>
            </a:prstGeom>
            <a:noFill/>
          </p:spPr>
          <p:txBody>
            <a:bodyPr wrap="square" rtlCol="0">
              <a:spAutoFit/>
            </a:bodyPr>
            <a:lstStyle/>
            <a:p>
              <a:pPr>
                <a:lnSpc>
                  <a:spcPct val="120000"/>
                </a:lnSpc>
              </a:pPr>
              <a:r>
                <a:rPr lang="zh-CN" altLang="en-US" sz="900" dirty="0">
                  <a:solidFill>
                    <a:schemeClr val="tx1">
                      <a:lumMod val="85000"/>
                      <a:lumOff val="15000"/>
                    </a:schemeClr>
                  </a:solidFill>
                  <a:latin typeface="Yeseva One" panose="00000500000000000000" charset="0"/>
                  <a:ea typeface="Yeseva One" panose="00000500000000000000" charset="0"/>
                </a:rPr>
                <a:t>
</a:t>
              </a:r>
              <a:endParaRPr lang="en-US" altLang="zh-CN" sz="900" dirty="0">
                <a:solidFill>
                  <a:schemeClr val="tx1">
                    <a:lumMod val="85000"/>
                    <a:lumOff val="15000"/>
                  </a:schemeClr>
                </a:solidFill>
                <a:latin typeface="Yeseva One" panose="00000500000000000000" charset="0"/>
                <a:ea typeface="Yeseva One" panose="00000500000000000000" charset="0"/>
              </a:endParaRPr>
            </a:p>
          </p:txBody>
        </p:sp>
        <p:sp>
          <p:nvSpPr>
            <p:cNvPr id="33" name="TextBox 76">
              <a:extLst>
                <a:ext uri="{FF2B5EF4-FFF2-40B4-BE49-F238E27FC236}">
                  <a16:creationId xmlns:a16="http://schemas.microsoft.com/office/drawing/2014/main" id="{0F452835-3D85-98DF-1F66-8CC5A5CB346F}"/>
                </a:ext>
              </a:extLst>
            </p:cNvPr>
            <p:cNvSpPr txBox="1"/>
            <p:nvPr/>
          </p:nvSpPr>
          <p:spPr>
            <a:xfrm>
              <a:off x="11511" y="4634"/>
              <a:ext cx="1639" cy="1535"/>
            </a:xfrm>
            <a:prstGeom prst="rect">
              <a:avLst/>
            </a:prstGeom>
            <a:noFill/>
          </p:spPr>
          <p:txBody>
            <a:bodyPr wrap="square" rtlCol="0">
              <a:spAutoFit/>
            </a:bodyPr>
            <a:lstStyle/>
            <a:p>
              <a:r>
                <a:rPr lang="en-US" altLang="zh-CN" sz="2800" b="1">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rPr>
                <a:t>MYSQL</a:t>
              </a:r>
              <a:r>
                <a:rPr lang="zh-CN" altLang="en-US" sz="1350" b="1" dirty="0">
                  <a:solidFill>
                    <a:schemeClr val="tx1">
                      <a:lumMod val="85000"/>
                      <a:lumOff val="15000"/>
                    </a:schemeClr>
                  </a:solidFill>
                  <a:latin typeface="Yeseva One" panose="00000500000000000000" charset="0"/>
                  <a:ea typeface="Yeseva One" panose="00000500000000000000" charset="0"/>
                </a:rPr>
                <a:t>
</a:t>
              </a:r>
            </a:p>
          </p:txBody>
        </p:sp>
      </p:grpSp>
      <p:sp>
        <p:nvSpPr>
          <p:cNvPr id="34" name="TextBox 33">
            <a:extLst>
              <a:ext uri="{FF2B5EF4-FFF2-40B4-BE49-F238E27FC236}">
                <a16:creationId xmlns:a16="http://schemas.microsoft.com/office/drawing/2014/main" id="{1F96DE66-7121-5F02-AD3C-B789EA94566D}"/>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Các ngôn ngữ lập trình</a:t>
            </a:r>
          </a:p>
        </p:txBody>
      </p:sp>
      <p:sp>
        <p:nvSpPr>
          <p:cNvPr id="35" name="五边形 3">
            <a:extLst>
              <a:ext uri="{FF2B5EF4-FFF2-40B4-BE49-F238E27FC236}">
                <a16:creationId xmlns:a16="http://schemas.microsoft.com/office/drawing/2014/main" id="{DBFF8978-CE21-C447-A983-FC47C413D0F6}"/>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KSO_Shape">
            <a:extLst>
              <a:ext uri="{FF2B5EF4-FFF2-40B4-BE49-F238E27FC236}">
                <a16:creationId xmlns:a16="http://schemas.microsoft.com/office/drawing/2014/main" id="{FCA7896D-FF4E-C416-7231-F2E8FB8EA9ED}"/>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nvGrpSpPr>
          <p:cNvPr id="39" name="Group 38">
            <a:extLst>
              <a:ext uri="{FF2B5EF4-FFF2-40B4-BE49-F238E27FC236}">
                <a16:creationId xmlns:a16="http://schemas.microsoft.com/office/drawing/2014/main" id="{F9205025-1FBA-B74D-6D5B-C39CF70043E6}"/>
              </a:ext>
            </a:extLst>
          </p:cNvPr>
          <p:cNvGrpSpPr/>
          <p:nvPr/>
        </p:nvGrpSpPr>
        <p:grpSpPr>
          <a:xfrm>
            <a:off x="5723254" y="1542039"/>
            <a:ext cx="3394185" cy="1993133"/>
            <a:chOff x="5691878" y="1535205"/>
            <a:chExt cx="3394185" cy="1993133"/>
          </a:xfrm>
        </p:grpSpPr>
        <p:grpSp>
          <p:nvGrpSpPr>
            <p:cNvPr id="25" name="组合 41">
              <a:extLst>
                <a:ext uri="{FF2B5EF4-FFF2-40B4-BE49-F238E27FC236}">
                  <a16:creationId xmlns:a16="http://schemas.microsoft.com/office/drawing/2014/main" id="{C000749A-3025-E61A-4B37-A0E53A3ABF63}"/>
                </a:ext>
              </a:extLst>
            </p:cNvPr>
            <p:cNvGrpSpPr/>
            <p:nvPr/>
          </p:nvGrpSpPr>
          <p:grpSpPr>
            <a:xfrm>
              <a:off x="5691878" y="1535205"/>
              <a:ext cx="2582957" cy="1544400"/>
              <a:chOff x="11681" y="3073"/>
              <a:chExt cx="2473" cy="3244"/>
            </a:xfrm>
          </p:grpSpPr>
          <p:sp>
            <p:nvSpPr>
              <p:cNvPr id="26" name="文本框 42">
                <a:extLst>
                  <a:ext uri="{FF2B5EF4-FFF2-40B4-BE49-F238E27FC236}">
                    <a16:creationId xmlns:a16="http://schemas.microsoft.com/office/drawing/2014/main" id="{3D03A3F4-CD81-D974-7F56-84FF1E4CA6B4}"/>
                  </a:ext>
                </a:extLst>
              </p:cNvPr>
              <p:cNvSpPr txBox="1"/>
              <p:nvPr/>
            </p:nvSpPr>
            <p:spPr>
              <a:xfrm>
                <a:off x="11681" y="5099"/>
                <a:ext cx="1638" cy="1218"/>
              </a:xfrm>
              <a:prstGeom prst="rect">
                <a:avLst/>
              </a:prstGeom>
              <a:noFill/>
            </p:spPr>
            <p:txBody>
              <a:bodyPr wrap="square" rtlCol="0">
                <a:spAutoFit/>
              </a:bodyPr>
              <a:lstStyle/>
              <a:p>
                <a:pPr>
                  <a:lnSpc>
                    <a:spcPct val="120000"/>
                  </a:lnSpc>
                </a:pPr>
                <a:r>
                  <a:rPr lang="zh-CN" altLang="en-US" sz="900" dirty="0">
                    <a:solidFill>
                      <a:schemeClr val="tx1">
                        <a:lumMod val="85000"/>
                        <a:lumOff val="15000"/>
                      </a:schemeClr>
                    </a:solidFill>
                    <a:latin typeface="Yeseva One" panose="00000500000000000000" charset="0"/>
                    <a:ea typeface="Yeseva One" panose="00000500000000000000" charset="0"/>
                  </a:rPr>
                  <a:t>
</a:t>
                </a:r>
                <a:endParaRPr lang="en-US" altLang="zh-CN" sz="900" dirty="0">
                  <a:solidFill>
                    <a:schemeClr val="tx1">
                      <a:lumMod val="85000"/>
                      <a:lumOff val="15000"/>
                    </a:schemeClr>
                  </a:solidFill>
                  <a:latin typeface="Yeseva One" panose="00000500000000000000" charset="0"/>
                  <a:ea typeface="Yeseva One" panose="00000500000000000000" charset="0"/>
                </a:endParaRPr>
              </a:p>
            </p:txBody>
          </p:sp>
          <p:sp>
            <p:nvSpPr>
              <p:cNvPr id="27" name="TextBox 76">
                <a:extLst>
                  <a:ext uri="{FF2B5EF4-FFF2-40B4-BE49-F238E27FC236}">
                    <a16:creationId xmlns:a16="http://schemas.microsoft.com/office/drawing/2014/main" id="{0C451ED6-3AA3-F0AE-1662-A927CC9E21C6}"/>
                  </a:ext>
                </a:extLst>
              </p:cNvPr>
              <p:cNvSpPr txBox="1"/>
              <p:nvPr/>
            </p:nvSpPr>
            <p:spPr>
              <a:xfrm>
                <a:off x="11874" y="3073"/>
                <a:ext cx="2280" cy="1099"/>
              </a:xfrm>
              <a:prstGeom prst="rect">
                <a:avLst/>
              </a:prstGeom>
              <a:noFill/>
            </p:spPr>
            <p:txBody>
              <a:bodyPr wrap="square" rtlCol="0">
                <a:spAutoFit/>
              </a:bodyPr>
              <a:lstStyle/>
              <a:p>
                <a:r>
                  <a:rPr lang="en-US" altLang="zh-CN" sz="2800" b="1">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rPr>
                  <a:t>JAVACRIPT</a:t>
                </a:r>
                <a:endParaRPr lang="zh-CN" altLang="en-US" sz="2800" b="1" dirty="0">
                  <a:solidFill>
                    <a:schemeClr val="tx1">
                      <a:lumMod val="85000"/>
                      <a:lumOff val="15000"/>
                    </a:schemeClr>
                  </a:solidFill>
                  <a:latin typeface="Arial" panose="020B0604020202020204" pitchFamily="34" charset="0"/>
                  <a:ea typeface="Yeseva One" panose="00000500000000000000" charset="0"/>
                  <a:cs typeface="Arial" panose="020B0604020202020204" pitchFamily="34" charset="0"/>
                </a:endParaRPr>
              </a:p>
            </p:txBody>
          </p:sp>
        </p:grpSp>
        <p:sp>
          <p:nvSpPr>
            <p:cNvPr id="38" name="TextBox 37">
              <a:extLst>
                <a:ext uri="{FF2B5EF4-FFF2-40B4-BE49-F238E27FC236}">
                  <a16:creationId xmlns:a16="http://schemas.microsoft.com/office/drawing/2014/main" id="{B536C34D-FD18-2BD5-F2C4-CD40849B1A88}"/>
                </a:ext>
              </a:extLst>
            </p:cNvPr>
            <p:cNvSpPr txBox="1"/>
            <p:nvPr/>
          </p:nvSpPr>
          <p:spPr>
            <a:xfrm>
              <a:off x="5845637" y="2051010"/>
              <a:ext cx="3240426" cy="1477328"/>
            </a:xfrm>
            <a:prstGeom prst="rect">
              <a:avLst/>
            </a:prstGeom>
            <a:noFill/>
          </p:spPr>
          <p:txBody>
            <a:bodyPr wrap="square">
              <a:spAutoFit/>
            </a:bodyPr>
            <a:lstStyle/>
            <a:p>
              <a:pPr algn="just"/>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JavaScript thực thi cho phép Client-side script từ phía người dùng cũng như phía máy chủ tạo ra các trang web động</a:t>
              </a:r>
              <a:r>
                <a:rPr lang="en-US">
                  <a:latin typeface="Arial" panose="020B0604020202020204" pitchFamily="34" charset="0"/>
                  <a:cs typeface="Arial" panose="020B0604020202020204" pitchFamily="34" charset="0"/>
                </a:rPr>
                <a:t>.</a:t>
              </a:r>
            </a:p>
          </p:txBody>
        </p:sp>
      </p:grpSp>
      <p:sp>
        <p:nvSpPr>
          <p:cNvPr id="41" name="TextBox 40">
            <a:extLst>
              <a:ext uri="{FF2B5EF4-FFF2-40B4-BE49-F238E27FC236}">
                <a16:creationId xmlns:a16="http://schemas.microsoft.com/office/drawing/2014/main" id="{D01229DD-462C-A438-4D38-F800CC0E1D4F}"/>
              </a:ext>
            </a:extLst>
          </p:cNvPr>
          <p:cNvSpPr txBox="1"/>
          <p:nvPr/>
        </p:nvSpPr>
        <p:spPr>
          <a:xfrm>
            <a:off x="585411" y="3530655"/>
            <a:ext cx="3124200" cy="923330"/>
          </a:xfrm>
          <a:prstGeom prst="rect">
            <a:avLst/>
          </a:prstGeom>
          <a:noFill/>
        </p:spPr>
        <p:txBody>
          <a:bodyPr wrap="square">
            <a:spAutoFit/>
          </a:bodyPr>
          <a:lstStyle/>
          <a:p>
            <a:pPr algn="just"/>
            <a:r>
              <a:rPr lang="en-US"/>
              <a:t>    </a:t>
            </a:r>
            <a:r>
              <a:rPr lang="vi-VN">
                <a:latin typeface="Arial" panose="020B0604020202020204" pitchFamily="34" charset="0"/>
                <a:cs typeface="Arial" panose="020B0604020202020204" pitchFamily="34" charset="0"/>
              </a:rPr>
              <a:t>PHP chủ yếu được phát triển để dành cho những ứng dụng nằm trên máy chủ.</a:t>
            </a:r>
            <a:endParaRPr lang="en-US">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511B492-75F2-8C82-7330-53AE1CC72AEB}"/>
              </a:ext>
            </a:extLst>
          </p:cNvPr>
          <p:cNvSpPr txBox="1"/>
          <p:nvPr/>
        </p:nvSpPr>
        <p:spPr>
          <a:xfrm>
            <a:off x="5918248" y="3659111"/>
            <a:ext cx="3124199" cy="1477328"/>
          </a:xfrm>
          <a:prstGeom prst="rect">
            <a:avLst/>
          </a:prstGeom>
          <a:noFill/>
        </p:spPr>
        <p:txBody>
          <a:bodyPr wrap="square">
            <a:spAutoFit/>
          </a:bodyPr>
          <a:lstStyle/>
          <a:p>
            <a:pPr algn="just"/>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MySQL được đánh giá là hệ quản trị cơ sở dữ liệu tốc độ cao, ổn định và dễ sử dụng, có khả năng thay đổi mô hình</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pic>
        <p:nvPicPr>
          <p:cNvPr id="1026" name="Picture 2" descr="PHP - Wikipedia">
            <a:extLst>
              <a:ext uri="{FF2B5EF4-FFF2-40B4-BE49-F238E27FC236}">
                <a16:creationId xmlns:a16="http://schemas.microsoft.com/office/drawing/2014/main" id="{270E2E9A-7F86-8811-5005-88A0C61028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9650" y="2862751"/>
            <a:ext cx="866803" cy="5683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2B512C-B072-3228-6C3C-E4158454AE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2425" y="2661601"/>
            <a:ext cx="861979" cy="12185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 10 Phần Mềm Học Html Css, Top 10 Phần Mềm Đọc Code Html – Website WP">
            <a:extLst>
              <a:ext uri="{FF2B5EF4-FFF2-40B4-BE49-F238E27FC236}">
                <a16:creationId xmlns:a16="http://schemas.microsoft.com/office/drawing/2014/main" id="{0C431EA8-F16E-FCD3-397C-D464CBEA1BDF}"/>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5429" b="92857" l="23667" r="79667">
                        <a14:foregroundMark x1="40167" y1="23429" x2="27333" y2="41714"/>
                        <a14:foregroundMark x1="27333" y1="41714" x2="53833" y2="54571"/>
                        <a14:foregroundMark x1="53833" y1="54571" x2="74000" y2="48857"/>
                        <a14:foregroundMark x1="74000" y1="48857" x2="37667" y2="33429"/>
                        <a14:foregroundMark x1="37667" y1="33429" x2="67167" y2="50857"/>
                        <a14:foregroundMark x1="67167" y1="50857" x2="45333" y2="27143"/>
                        <a14:foregroundMark x1="45333" y1="27143" x2="34167" y2="53143"/>
                        <a14:foregroundMark x1="34167" y1="53143" x2="54500" y2="47429"/>
                        <a14:foregroundMark x1="54500" y1="47429" x2="32333" y2="31429"/>
                        <a14:foregroundMark x1="32333" y1="31429" x2="24500" y2="57714"/>
                        <a14:foregroundMark x1="24500" y1="57714" x2="65833" y2="74000"/>
                        <a14:foregroundMark x1="65833" y1="74000" x2="75500" y2="73714"/>
                        <a14:foregroundMark x1="76333" y1="19429" x2="72833" y2="74857"/>
                        <a14:foregroundMark x1="26333" y1="16571" x2="25000" y2="62857"/>
                        <a14:foregroundMark x1="25000" y1="62857" x2="26167" y2="72857"/>
                        <a14:foregroundMark x1="26167" y1="74571" x2="72833" y2="75143"/>
                        <a14:foregroundMark x1="79000" y1="75429" x2="76333" y2="23714"/>
                        <a14:foregroundMark x1="78667" y1="20857" x2="79667" y2="47143"/>
                        <a14:foregroundMark x1="77667" y1="17429" x2="25500" y2="15429"/>
                        <a14:foregroundMark x1="24333" y1="18857" x2="23667" y2="46857"/>
                        <a14:foregroundMark x1="23667" y1="46857" x2="23667" y2="46857"/>
                        <a14:foregroundMark x1="27667" y1="70286" x2="53667" y2="70000"/>
                        <a14:foregroundMark x1="46833" y1="81714" x2="53167" y2="91714"/>
                        <a14:foregroundMark x1="41833" y1="92286" x2="58667" y2="91429"/>
                        <a14:foregroundMark x1="58667" y1="91429" x2="60500" y2="91429"/>
                        <a14:foregroundMark x1="61500" y1="92857" x2="49000" y2="92857"/>
                      </a14:backgroundRemoval>
                    </a14:imgEffect>
                  </a14:imgLayer>
                </a14:imgProps>
              </a:ext>
              <a:ext uri="{28A0092B-C50C-407E-A947-70E740481C1C}">
                <a14:useLocalDpi xmlns:a14="http://schemas.microsoft.com/office/drawing/2010/main" val="0"/>
              </a:ext>
            </a:extLst>
          </a:blip>
          <a:srcRect l="23874" t="14856" r="20472"/>
          <a:stretch/>
        </p:blipFill>
        <p:spPr bwMode="auto">
          <a:xfrm>
            <a:off x="3605144" y="989028"/>
            <a:ext cx="2021805" cy="180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126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42"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spAutoFit/>
          </a:bodyPr>
          <a:lstStyle/>
          <a:p>
            <a:r>
              <a:rPr lang="en-US" altLang="zh-CN" sz="5100" b="1" dirty="0">
                <a:solidFill>
                  <a:schemeClr val="accent1"/>
                </a:solidFill>
                <a:latin typeface="Yeseva One" panose="00000500000000000000" charset="0"/>
                <a:ea typeface="Yeseva One" panose="00000500000000000000" charset="0"/>
              </a:rPr>
              <a:t>03</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574754" y="1962150"/>
            <a:ext cx="4232954" cy="1446550"/>
          </a:xfrm>
          <a:prstGeom prst="rect">
            <a:avLst/>
          </a:prstGeom>
          <a:noFill/>
        </p:spPr>
        <p:txBody>
          <a:bodyPr wrap="square" rtlCol="0">
            <a:sp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zh-CN" altLang="en-US" sz="4400" kern="0">
                <a:solidFill>
                  <a:schemeClr val="accent2"/>
                </a:solidFill>
                <a:latin typeface="Arial" panose="020B0604020202020204" pitchFamily="34" charset="0"/>
                <a:ea typeface="Yeseva One" panose="00000500000000000000" charset="0"/>
                <a:cs typeface="Arial" panose="020B0604020202020204" pitchFamily="34" charset="0"/>
              </a:rPr>
              <a:t>T</a:t>
            </a:r>
            <a:r>
              <a:rPr lang="en-US" altLang="zh-CN" sz="4400" kern="0">
                <a:solidFill>
                  <a:schemeClr val="accent2"/>
                </a:solidFill>
                <a:latin typeface="Arial" panose="020B0604020202020204" pitchFamily="34" charset="0"/>
                <a:ea typeface="Yeseva One" panose="00000500000000000000" charset="0"/>
                <a:cs typeface="Arial" panose="020B0604020202020204" pitchFamily="34" charset="0"/>
              </a:rPr>
              <a:t>hực nghiệm hoá nghiên cứu</a:t>
            </a:r>
            <a:endParaRPr lang="zh-CN" altLang="en-US" sz="4400" kern="0" dirty="0">
              <a:solidFill>
                <a:schemeClr val="accent2"/>
              </a:solidFill>
              <a:latin typeface="Arial" panose="020B0604020202020204" pitchFamily="34" charset="0"/>
              <a:ea typeface="Yeseva One" panose="00000500000000000000"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ppt_w</p:attrName>
                                        </p:attrNameLst>
                                      </p:cBhvr>
                                      <p:tavLst>
                                        <p:tav tm="0">
                                          <p:val>
                                            <p:fltVal val="0"/>
                                          </p:val>
                                        </p:tav>
                                        <p:tav tm="100000">
                                          <p:val>
                                            <p:strVal val="#ppt_w"/>
                                          </p:val>
                                        </p:tav>
                                      </p:tavLst>
                                    </p:anim>
                                    <p:anim calcmode="lin" valueType="num">
                                      <p:cBhvr>
                                        <p:cTn id="16" dur="500" fill="hold"/>
                                        <p:tgtEl>
                                          <p:spTgt spid="55"/>
                                        </p:tgtEl>
                                        <p:attrNameLst>
                                          <p:attrName>ppt_h</p:attrName>
                                        </p:attrNameLst>
                                      </p:cBhvr>
                                      <p:tavLst>
                                        <p:tav tm="0">
                                          <p:val>
                                            <p:fltVal val="0"/>
                                          </p:val>
                                        </p:tav>
                                        <p:tav tm="100000">
                                          <p:val>
                                            <p:strVal val="#ppt_h"/>
                                          </p:val>
                                        </p:tav>
                                      </p:tavLst>
                                    </p:anim>
                                    <p:animEffect transition="in" filter="fade">
                                      <p:cBhvr>
                                        <p:cTn id="17" dur="500"/>
                                        <p:tgtEl>
                                          <p:spTgt spid="55"/>
                                        </p:tgtEl>
                                      </p:cBhvr>
                                    </p:animEffect>
                                  </p:childTnLst>
                                </p:cTn>
                              </p:par>
                            </p:childTnLst>
                          </p:cTn>
                        </p:par>
                        <p:par>
                          <p:cTn id="18" fill="hold">
                            <p:stCondLst>
                              <p:cond delay="10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5"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2AB6F-2396-B78C-FD53-05C0563D7F7A}"/>
              </a:ext>
            </a:extLst>
          </p:cNvPr>
          <p:cNvSpPr txBox="1"/>
          <p:nvPr/>
        </p:nvSpPr>
        <p:spPr>
          <a:xfrm>
            <a:off x="1050404" y="48276"/>
            <a:ext cx="8610600" cy="584775"/>
          </a:xfrm>
          <a:prstGeom prst="rect">
            <a:avLst/>
          </a:prstGeom>
          <a:noFill/>
        </p:spPr>
        <p:txBody>
          <a:bodyPr wrap="square" rtlCol="0">
            <a:spAutoFit/>
          </a:bodyPr>
          <a:lstStyle/>
          <a:p>
            <a:r>
              <a:rPr lang="en-US" sz="3200" b="1">
                <a:latin typeface="Arial" panose="020B0604020202020204" pitchFamily="34" charset="0"/>
                <a:cs typeface="Arial" panose="020B0604020202020204" pitchFamily="34" charset="0"/>
              </a:rPr>
              <a:t>Mô tả bài toán</a:t>
            </a:r>
          </a:p>
        </p:txBody>
      </p:sp>
      <p:sp>
        <p:nvSpPr>
          <p:cNvPr id="3" name="五边形 3">
            <a:extLst>
              <a:ext uri="{FF2B5EF4-FFF2-40B4-BE49-F238E27FC236}">
                <a16:creationId xmlns:a16="http://schemas.microsoft.com/office/drawing/2014/main" id="{520BE762-DD0E-EC85-C338-D549BDC45F58}"/>
              </a:ext>
            </a:extLst>
          </p:cNvPr>
          <p:cNvSpPr/>
          <p:nvPr/>
        </p:nvSpPr>
        <p:spPr>
          <a:xfrm>
            <a:off x="0" y="-3618"/>
            <a:ext cx="1066800" cy="715471"/>
          </a:xfrm>
          <a:prstGeom prst="homePlate">
            <a:avLst>
              <a:gd name="adj" fmla="val 186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Shape">
            <a:extLst>
              <a:ext uri="{FF2B5EF4-FFF2-40B4-BE49-F238E27FC236}">
                <a16:creationId xmlns:a16="http://schemas.microsoft.com/office/drawing/2014/main" id="{87DB981F-90D0-A127-BFB2-25FFEB9410A4}"/>
              </a:ext>
            </a:extLst>
          </p:cNvPr>
          <p:cNvSpPr/>
          <p:nvPr/>
        </p:nvSpPr>
        <p:spPr bwMode="auto">
          <a:xfrm>
            <a:off x="214510" y="127078"/>
            <a:ext cx="547490" cy="4634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8" name="TextBox 7">
            <a:extLst>
              <a:ext uri="{FF2B5EF4-FFF2-40B4-BE49-F238E27FC236}">
                <a16:creationId xmlns:a16="http://schemas.microsoft.com/office/drawing/2014/main" id="{8669E529-CF9C-6A50-9E1A-27A8D63224C8}"/>
              </a:ext>
            </a:extLst>
          </p:cNvPr>
          <p:cNvSpPr txBox="1"/>
          <p:nvPr/>
        </p:nvSpPr>
        <p:spPr>
          <a:xfrm>
            <a:off x="533400" y="684945"/>
            <a:ext cx="8153400" cy="3901837"/>
          </a:xfrm>
          <a:prstGeom prst="rect">
            <a:avLst/>
          </a:prstGeom>
          <a:noFill/>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Trường Đại Học Trà Vinh, mỗi kỳ học có gần 500 lớp môn học. Đầu mỗi học kỳ, giảng viên sẽ nhận từ Phòng Đào tạo thời khóa biểu của giảng viên, thông tin của giảng viên gồm: mã và tên giảng viên. Bảng theo dõi tình hình môn học của những môn học, thông tin môn học gồm: mã môn học, tên môc học và mã, tên giảng viên đó tham gia giảng dạy.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991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2">
      <a:dk1>
        <a:srgbClr val="000000"/>
      </a:dk1>
      <a:lt1>
        <a:srgbClr val="FFFFFF"/>
      </a:lt1>
      <a:dk2>
        <a:srgbClr val="000000"/>
      </a:dk2>
      <a:lt2>
        <a:srgbClr val="FFFFFF"/>
      </a:lt2>
      <a:accent1>
        <a:srgbClr val="8EB3CE"/>
      </a:accent1>
      <a:accent2>
        <a:srgbClr val="214055"/>
      </a:accent2>
      <a:accent3>
        <a:srgbClr val="8EB3CE"/>
      </a:accent3>
      <a:accent4>
        <a:srgbClr val="214055"/>
      </a:accent4>
      <a:accent5>
        <a:srgbClr val="8EB3CE"/>
      </a:accent5>
      <a:accent6>
        <a:srgbClr val="214055"/>
      </a:accent6>
      <a:hlink>
        <a:srgbClr val="8EB3CE"/>
      </a:hlink>
      <a:folHlink>
        <a:srgbClr val="214055"/>
      </a:folHlink>
    </a:clrScheme>
    <a:fontScheme name="自定义 1">
      <a:majorFont>
        <a:latin typeface="Calibri"/>
        <a:ea typeface="字魂35号-经典雅黑"/>
        <a:cs typeface=""/>
      </a:majorFont>
      <a:minorFont>
        <a:latin typeface="Calibri"/>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On-screen Show (16:9)</PresentationFormat>
  <Paragraphs>85</Paragraphs>
  <Slides>23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Yeseva One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2021-05-11T14:38:14Z</dcterms:created>
  <dcterms:modified xsi:type="dcterms:W3CDTF">2024-01-06T12:30:24Z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