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57" r:id="rId3"/>
    <p:sldId id="291" r:id="rId4"/>
    <p:sldId id="258" r:id="rId5"/>
    <p:sldId id="269" r:id="rId6"/>
    <p:sldId id="259" r:id="rId7"/>
    <p:sldId id="270" r:id="rId8"/>
    <p:sldId id="271" r:id="rId9"/>
    <p:sldId id="276" r:id="rId10"/>
    <p:sldId id="274" r:id="rId11"/>
    <p:sldId id="292" r:id="rId12"/>
    <p:sldId id="272" r:id="rId13"/>
    <p:sldId id="289"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5356" autoAdjust="0"/>
  </p:normalViewPr>
  <p:slideViewPr>
    <p:cSldViewPr snapToGrid="0" showGuides="1">
      <p:cViewPr>
        <p:scale>
          <a:sx n="100" d="100"/>
          <a:sy n="100" d="100"/>
        </p:scale>
        <p:origin x="-1290" y="222"/>
      </p:cViewPr>
      <p:guideLst>
        <p:guide orient="horz" pos="2160"/>
        <p:guide pos="3840"/>
      </p:guideLst>
    </p:cSldViewPr>
  </p:slideViewPr>
  <p:notesTextViewPr>
    <p:cViewPr>
      <p:scale>
        <a:sx n="1" d="1"/>
        <a:sy n="1" d="1"/>
      </p:scale>
      <p:origin x="0" y="0"/>
    </p:cViewPr>
  </p:notesTextViewPr>
  <p:notesViewPr>
    <p:cSldViewPr snapToGrid="0" showGuides="1">
      <p:cViewPr varScale="1">
        <p:scale>
          <a:sx n="92" d="100"/>
          <a:sy n="92" d="100"/>
        </p:scale>
        <p:origin x="373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pPr/>
              <a:t>17/07/2024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p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pPr/>
              <a:t>17/07/2024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p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cs typeface="Arial" pitchFamily="34" charset="0"/>
            </a:endParaRPr>
          </a:p>
        </p:txBody>
      </p:sp>
      <p:sp>
        <p:nvSpPr>
          <p:cNvPr id="4" name="Slide Number Placeholder 3"/>
          <p:cNvSpPr>
            <a:spLocks noGrp="1"/>
          </p:cNvSpPr>
          <p:nvPr>
            <p:ph type="sldNum" sz="quarter" idx="10"/>
          </p:nvPr>
        </p:nvSpPr>
        <p:spPr/>
        <p:txBody>
          <a:bodyPr/>
          <a:lstStyle/>
          <a:p>
            <a:fld id="{0A3C37BE-C303-496D-B5CD-85F2937540FC}" type="slidenum">
              <a:rPr lang="en-US" smtClean="0"/>
              <a:pPr/>
              <a:t>1</a:t>
            </a:fld>
            <a:endParaRPr lang="en-US"/>
          </a:p>
        </p:txBody>
      </p:sp>
    </p:spTree>
    <p:extLst>
      <p:ext uri="{BB962C8B-B14F-4D97-AF65-F5344CB8AC3E}">
        <p14:creationId xmlns:p14="http://schemas.microsoft.com/office/powerpoint/2010/main" val="2205551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pPr/>
              <a:t>2</a:t>
            </a:fld>
            <a:endParaRPr lang="en-US"/>
          </a:p>
        </p:txBody>
      </p:sp>
    </p:spTree>
    <p:extLst>
      <p:ext uri="{BB962C8B-B14F-4D97-AF65-F5344CB8AC3E}">
        <p14:creationId xmlns:p14="http://schemas.microsoft.com/office/powerpoint/2010/main" val="3796805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smtClean="0"/>
              <a:pPr/>
              <a:t>3</a:t>
            </a:fld>
            <a:endParaRPr lang="en-US"/>
          </a:p>
        </p:txBody>
      </p:sp>
    </p:spTree>
    <p:extLst>
      <p:ext uri="{BB962C8B-B14F-4D97-AF65-F5344CB8AC3E}">
        <p14:creationId xmlns:p14="http://schemas.microsoft.com/office/powerpoint/2010/main" val="3825097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pPr/>
              <a:t>4</a:t>
            </a:fld>
            <a:endParaRPr lang="en-US"/>
          </a:p>
        </p:txBody>
      </p:sp>
    </p:spTree>
    <p:extLst>
      <p:ext uri="{BB962C8B-B14F-4D97-AF65-F5344CB8AC3E}">
        <p14:creationId xmlns:p14="http://schemas.microsoft.com/office/powerpoint/2010/main" val="1943810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pPr/>
              <a:t>6</a:t>
            </a:fld>
            <a:endParaRPr lang="en-US"/>
          </a:p>
        </p:txBody>
      </p:sp>
    </p:spTree>
    <p:extLst>
      <p:ext uri="{BB962C8B-B14F-4D97-AF65-F5344CB8AC3E}">
        <p14:creationId xmlns:p14="http://schemas.microsoft.com/office/powerpoint/2010/main" val="1160024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smtClean="0"/>
              <a:pPr/>
              <a:t>7</a:t>
            </a:fld>
            <a:endParaRPr lang="en-US"/>
          </a:p>
        </p:txBody>
      </p:sp>
    </p:spTree>
    <p:extLst>
      <p:ext uri="{BB962C8B-B14F-4D97-AF65-F5344CB8AC3E}">
        <p14:creationId xmlns:p14="http://schemas.microsoft.com/office/powerpoint/2010/main" val="2455587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smtClean="0"/>
              <a:pPr/>
              <a:t>10</a:t>
            </a:fld>
            <a:endParaRPr lang="en-US"/>
          </a:p>
        </p:txBody>
      </p:sp>
    </p:spTree>
    <p:extLst>
      <p:ext uri="{BB962C8B-B14F-4D97-AF65-F5344CB8AC3E}">
        <p14:creationId xmlns:p14="http://schemas.microsoft.com/office/powerpoint/2010/main" val="3608174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smtClean="0"/>
              <a:pPr/>
              <a:t>13</a:t>
            </a:fld>
            <a:endParaRPr lang="en-US"/>
          </a:p>
        </p:txBody>
      </p:sp>
    </p:spTree>
    <p:extLst>
      <p:ext uri="{BB962C8B-B14F-4D97-AF65-F5344CB8AC3E}">
        <p14:creationId xmlns:p14="http://schemas.microsoft.com/office/powerpoint/2010/main" val="1684681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pPr/>
              <a:t>14</a:t>
            </a:fld>
            <a:endParaRPr lang="en-US"/>
          </a:p>
        </p:txBody>
      </p:sp>
    </p:spTree>
    <p:extLst>
      <p:ext uri="{BB962C8B-B14F-4D97-AF65-F5344CB8AC3E}">
        <p14:creationId xmlns:p14="http://schemas.microsoft.com/office/powerpoint/2010/main" val="73179963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a:t>Click to edit Master title style</a:t>
            </a: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sp>
        <p:nvSpPr>
          <p:cNvPr id="4" name="Date Placeholder 3"/>
          <p:cNvSpPr>
            <a:spLocks noGrp="1"/>
          </p:cNvSpPr>
          <p:nvPr>
            <p:ph type="dt" sz="half" idx="10"/>
          </p:nvPr>
        </p:nvSpPr>
        <p:spPr/>
        <p:txBody>
          <a:bodyPr/>
          <a:lstStyle/>
          <a:p>
            <a:fld id="{402B9795-92DC-40DC-A1CA-9A4B349D7824}" type="datetimeFigureOut">
              <a:rPr lang="en-US" smtClean="0"/>
              <a:pPr/>
              <a:t>17/07/2024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a:t>Click to edit Master title style</a:t>
            </a:r>
          </a:p>
        </p:txBody>
      </p:sp>
      <p:sp>
        <p:nvSpPr>
          <p:cNvPr id="3" name="Picture Placeholder 2"/>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pPr/>
              <a:t>17/07/2024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Vertical Text Placeholder 2"/>
          <p:cNvSpPr>
            <a:spLocks noGrp="1"/>
          </p:cNvSpPr>
          <p:nvPr>
            <p:ph type="body" orient="vert" idx="1"/>
          </p:nvPr>
        </p:nvSpPr>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pPr/>
              <a:t>17/07/2024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a:t>Click to edit Master title style</a:t>
            </a: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pPr/>
              <a:t>17/07/2024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pPr/>
              <a:t>17/07/2024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a:t>Click to edit Master title style</a:t>
            </a: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
        <p:nvSpPr>
          <p:cNvPr id="11" name="Picture Placeholder 10"/>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a:t>Click to edit Master title style</a:t>
            </a: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smtClean="0"/>
              <a:pPr/>
              <a:t>17/07/2024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pic>
        <p:nvPicPr>
          <p:cNvPr id="7" name="Picture 6"/>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5" name="Date Placeholder 4"/>
          <p:cNvSpPr>
            <a:spLocks noGrp="1"/>
          </p:cNvSpPr>
          <p:nvPr>
            <p:ph type="dt" sz="half" idx="10"/>
          </p:nvPr>
        </p:nvSpPr>
        <p:spPr/>
        <p:txBody>
          <a:bodyPr/>
          <a:lstStyle/>
          <a:p>
            <a:fld id="{402B9795-92DC-40DC-A1CA-9A4B349D7824}" type="datetimeFigureOut">
              <a:rPr lang="en-US" smtClean="0"/>
              <a:pPr/>
              <a:t>17/07/2024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7" name="Date Placeholder 6"/>
          <p:cNvSpPr>
            <a:spLocks noGrp="1"/>
          </p:cNvSpPr>
          <p:nvPr>
            <p:ph type="dt" sz="half" idx="10"/>
          </p:nvPr>
        </p:nvSpPr>
        <p:spPr/>
        <p:txBody>
          <a:bodyPr/>
          <a:lstStyle/>
          <a:p>
            <a:fld id="{402B9795-92DC-40DC-A1CA-9A4B349D7824}" type="datetimeFigureOut">
              <a:rPr lang="en-US" smtClean="0"/>
              <a:pPr/>
              <a:t>17/07/2024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Date Placeholder 2"/>
          <p:cNvSpPr>
            <a:spLocks noGrp="1"/>
          </p:cNvSpPr>
          <p:nvPr>
            <p:ph type="dt" sz="half" idx="10"/>
          </p:nvPr>
        </p:nvSpPr>
        <p:spPr/>
        <p:txBody>
          <a:bodyPr/>
          <a:lstStyle/>
          <a:p>
            <a:fld id="{402B9795-92DC-40DC-A1CA-9A4B349D7824}" type="datetimeFigureOut">
              <a:rPr lang="en-US" smtClean="0"/>
              <a:pPr/>
              <a:t>17/07/2024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smtClean="0"/>
              <a:pPr/>
              <a:t>17/07/2024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a:t>Click to edit Master title style</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pPr/>
              <a:t>17/07/2024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a:t>Click to edit Master title style</a:t>
            </a: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a:t>Click to edit Master text styles</a:t>
            </a:r>
          </a:p>
          <a:p>
            <a:pPr lvl="1"/>
            <a:r>
              <a:rPr/>
              <a:t>Second level</a:t>
            </a:r>
          </a:p>
          <a:p>
            <a:pPr lvl="2"/>
            <a:r>
              <a:rPr/>
              <a:t>Third level</a:t>
            </a:r>
          </a:p>
          <a:p>
            <a:pPr lvl="3"/>
            <a:r>
              <a:rPr/>
              <a:t>Fourth level</a:t>
            </a:r>
          </a:p>
          <a:p>
            <a:pPr lvl="4"/>
            <a:r>
              <a:rPr/>
              <a:t>Fifth level</a:t>
            </a:r>
          </a:p>
          <a:p>
            <a:pPr lvl="5"/>
            <a:r>
              <a:rPr/>
              <a:t>Sixth level</a:t>
            </a:r>
          </a:p>
          <a:p>
            <a:pPr lvl="6"/>
            <a:r>
              <a:rPr/>
              <a:t>Seventh level</a:t>
            </a:r>
          </a:p>
          <a:p>
            <a:pPr lvl="7"/>
            <a:r>
              <a:rPr/>
              <a:t>Eighth level</a:t>
            </a:r>
          </a:p>
          <a:p>
            <a:pPr lvl="8"/>
            <a:r>
              <a:rPr/>
              <a:t>Ninth level</a:t>
            </a: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a:solidFill>
                  <a:schemeClr val="tx1">
                    <a:lumMod val="60000"/>
                    <a:lumOff val="40000"/>
                  </a:schemeClr>
                </a:solidFill>
              </a:defRPr>
            </a:lvl1pPr>
          </a:lstStyle>
          <a:p>
            <a:fld id="{402B9795-92DC-40DC-A1CA-9A4B349D7824}" type="datetimeFigureOut">
              <a:rPr lang="en-US" smtClean="0"/>
              <a:pPr/>
              <a:t>17/07/2024</a:t>
            </a:fld>
            <a:endParaRPr/>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a:solidFill>
                  <a:schemeClr val="tx1">
                    <a:lumMod val="60000"/>
                    <a:lumOff val="40000"/>
                  </a:schemeClr>
                </a:solidFill>
              </a:defRPr>
            </a:lvl1pPr>
          </a:lstStyle>
          <a:p>
            <a:endParaRPr/>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a:solidFill>
                  <a:schemeClr val="tx1">
                    <a:lumMod val="60000"/>
                    <a:lumOff val="40000"/>
                  </a:schemeClr>
                </a:solidFill>
              </a:defRPr>
            </a:lvl1pPr>
          </a:lstStyle>
          <a:p>
            <a:fld id="{0FF54DE5-C571-48E8-A5BC-B369434E2F44}" type="slidenum">
              <a:rPr/>
              <a:pPr/>
              <a:t>‹#›</a:t>
            </a:fld>
            <a:endParaRPr/>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microsoft.com/office/2007/relationships/hdphoto" Target="../media/hdphoto2.wdp"/><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microsoft.com/office/2007/relationships/hdphoto" Target="../media/hdphoto10.wdp"/><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microsoft.com/office/2007/relationships/hdphoto" Target="../media/hdphoto9.wdp"/><Relationship Id="rId5" Type="http://schemas.openxmlformats.org/officeDocument/2006/relationships/image" Target="../media/image12.png"/><Relationship Id="rId4" Type="http://schemas.microsoft.com/office/2007/relationships/hdphoto" Target="../media/hdphoto8.wdp"/><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4.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microsoft.com/office/2007/relationships/hdphoto" Target="../media/hdphoto5.wdp"/></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microsoft.com/office/2007/relationships/hdphoto" Target="../media/hdphoto6.wdp"/></Relationships>
</file>

<file path=ppt/slides/_rels/slide8.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891196" y="1493700"/>
            <a:ext cx="6591300" cy="1600200"/>
          </a:xfrm>
        </p:spPr>
        <p:txBody>
          <a:bodyPr anchor="ctr">
            <a:normAutofit/>
          </a:bodyPr>
          <a:lstStyle/>
          <a:p>
            <a:pPr algn="ctr"/>
            <a:r>
              <a:rPr lang="en-US" sz="3200" smtClean="0">
                <a:latin typeface="Times New Roman" pitchFamily="18" charset="0"/>
                <a:cs typeface="Times New Roman" pitchFamily="18" charset="0"/>
              </a:rPr>
              <a:t>BÁO CÁO</a:t>
            </a:r>
            <a:br>
              <a:rPr lang="en-US" sz="3200" smtClean="0">
                <a:latin typeface="Times New Roman" pitchFamily="18" charset="0"/>
                <a:cs typeface="Times New Roman" pitchFamily="18" charset="0"/>
              </a:rPr>
            </a:br>
            <a:r>
              <a:rPr lang="en-US" sz="3200" b="1" smtClean="0">
                <a:latin typeface="Times New Roman" pitchFamily="18" charset="0"/>
                <a:cs typeface="Times New Roman" pitchFamily="18" charset="0"/>
              </a:rPr>
              <a:t>Khoá luận TỐT NGHIỆP</a:t>
            </a:r>
            <a:endParaRPr lang="en-US" sz="3200" b="1" dirty="0">
              <a:latin typeface="Times New Roman" pitchFamily="18" charset="0"/>
              <a:cs typeface="Times New Roman" pitchFamily="18" charset="0"/>
            </a:endParaRPr>
          </a:p>
        </p:txBody>
      </p:sp>
      <p:sp>
        <p:nvSpPr>
          <p:cNvPr id="7" name="Subtitle 6"/>
          <p:cNvSpPr>
            <a:spLocks noGrp="1"/>
          </p:cNvSpPr>
          <p:nvPr>
            <p:ph type="subTitle" idx="1"/>
          </p:nvPr>
        </p:nvSpPr>
        <p:spPr>
          <a:xfrm>
            <a:off x="372187" y="3012035"/>
            <a:ext cx="7629319" cy="612666"/>
          </a:xfrm>
        </p:spPr>
        <p:txBody>
          <a:bodyPr>
            <a:noAutofit/>
          </a:bodyPr>
          <a:lstStyle/>
          <a:p>
            <a:pPr algn="ctr">
              <a:lnSpc>
                <a:spcPct val="150000"/>
              </a:lnSpc>
            </a:pPr>
            <a:r>
              <a:rPr lang="en-US" sz="2400" b="1">
                <a:solidFill>
                  <a:srgbClr val="C00000"/>
                </a:solidFill>
                <a:latin typeface="Arial" panose="020B0604020202020204" pitchFamily="34" charset="0"/>
                <a:cs typeface="Arial" panose="020B0604020202020204" pitchFamily="34" charset="0"/>
              </a:rPr>
              <a:t>XÂY </a:t>
            </a:r>
            <a:r>
              <a:rPr lang="en-US" sz="2400" b="1" smtClean="0">
                <a:solidFill>
                  <a:srgbClr val="C00000"/>
                </a:solidFill>
                <a:latin typeface="Arial" panose="020B0604020202020204" pitchFamily="34" charset="0"/>
                <a:cs typeface="Arial" panose="020B0604020202020204" pitchFamily="34" charset="0"/>
              </a:rPr>
              <a:t>DỰNG </a:t>
            </a:r>
            <a:r>
              <a:rPr lang="en-US" sz="2400" b="1">
                <a:solidFill>
                  <a:srgbClr val="C00000"/>
                </a:solidFill>
                <a:latin typeface="Arial" panose="020B0604020202020204" pitchFamily="34" charset="0"/>
                <a:cs typeface="Arial" panose="020B0604020202020204" pitchFamily="34" charset="0"/>
              </a:rPr>
              <a:t>WEBSITE BÁN ĐỒ ĐIỆN TỬ TÍCH HỢP TÍNH NĂNG THANH TOÁN TRỰC TUYẾN</a:t>
            </a:r>
          </a:p>
        </p:txBody>
      </p:sp>
      <p:sp>
        <p:nvSpPr>
          <p:cNvPr id="5" name="Text Box 1046"/>
          <p:cNvSpPr txBox="1">
            <a:spLocks noChangeArrowheads="1"/>
          </p:cNvSpPr>
          <p:nvPr/>
        </p:nvSpPr>
        <p:spPr bwMode="auto">
          <a:xfrm>
            <a:off x="2998199" y="135650"/>
            <a:ext cx="7738654" cy="830997"/>
          </a:xfrm>
          <a:prstGeom prst="rect">
            <a:avLst/>
          </a:prstGeom>
          <a:noFill/>
          <a:ln w="12700">
            <a:noFill/>
            <a:miter lim="800000"/>
            <a:headEnd type="none" w="sm" len="sm"/>
            <a:tailEnd type="none" w="sm" len="sm"/>
          </a:ln>
        </p:spPr>
        <p:txBody>
          <a:bodyPr wrap="square">
            <a:spAutoFit/>
          </a:bodyPr>
          <a:lstStyle/>
          <a:p>
            <a:pPr algn="ctr"/>
            <a:r>
              <a:rPr lang="en-US" sz="2400" smtClean="0">
                <a:solidFill>
                  <a:schemeClr val="bg1"/>
                </a:solidFill>
                <a:latin typeface="Times New Roman" pitchFamily="18" charset="0"/>
                <a:cs typeface="Times New Roman" pitchFamily="18" charset="0"/>
              </a:rPr>
              <a:t>ĐẠI </a:t>
            </a:r>
            <a:r>
              <a:rPr lang="en-US" sz="2400">
                <a:solidFill>
                  <a:schemeClr val="bg1"/>
                </a:solidFill>
                <a:latin typeface="Times New Roman" pitchFamily="18" charset="0"/>
                <a:cs typeface="Times New Roman" pitchFamily="18" charset="0"/>
              </a:rPr>
              <a:t>HỌC </a:t>
            </a:r>
            <a:r>
              <a:rPr lang="en-US" sz="2400" smtClean="0">
                <a:solidFill>
                  <a:schemeClr val="bg1"/>
                </a:solidFill>
                <a:latin typeface="Times New Roman" pitchFamily="18" charset="0"/>
                <a:cs typeface="Times New Roman" pitchFamily="18" charset="0"/>
              </a:rPr>
              <a:t>TRÀ VINH</a:t>
            </a:r>
          </a:p>
          <a:p>
            <a:pPr algn="ctr"/>
            <a:r>
              <a:rPr lang="en-US" sz="2400" b="1" smtClean="0">
                <a:solidFill>
                  <a:schemeClr val="bg1"/>
                </a:solidFill>
                <a:latin typeface="Times New Roman" pitchFamily="18" charset="0"/>
                <a:cs typeface="Times New Roman" pitchFamily="18" charset="0"/>
              </a:rPr>
              <a:t>KHOA KỸ THUẬT &amp; CÔNG NGHỆ</a:t>
            </a:r>
            <a:endParaRPr lang="en-US" sz="2400" b="1" dirty="0">
              <a:solidFill>
                <a:schemeClr val="bg1"/>
              </a:solidFill>
              <a:latin typeface="Times New Roman" pitchFamily="18" charset="0"/>
              <a:cs typeface="Times New Roman" pitchFamily="18" charset="0"/>
            </a:endParaRPr>
          </a:p>
        </p:txBody>
      </p:sp>
      <p:sp>
        <p:nvSpPr>
          <p:cNvPr id="8" name="TextBox 7"/>
          <p:cNvSpPr txBox="1"/>
          <p:nvPr/>
        </p:nvSpPr>
        <p:spPr>
          <a:xfrm>
            <a:off x="372187" y="4746759"/>
            <a:ext cx="6724650" cy="923330"/>
          </a:xfrm>
          <a:prstGeom prst="rect">
            <a:avLst/>
          </a:prstGeom>
          <a:noFill/>
        </p:spPr>
        <p:txBody>
          <a:bodyPr wrap="square" rtlCol="0">
            <a:spAutoFit/>
          </a:bodyPr>
          <a:lstStyle/>
          <a:p>
            <a:r>
              <a:rPr lang="en-US" dirty="0" err="1" smtClean="0"/>
              <a:t>Giáo</a:t>
            </a:r>
            <a:r>
              <a:rPr lang="en-US" dirty="0" smtClean="0"/>
              <a:t> </a:t>
            </a:r>
            <a:r>
              <a:rPr lang="en-US" dirty="0" err="1" smtClean="0"/>
              <a:t>viên</a:t>
            </a:r>
            <a:r>
              <a:rPr lang="en-US" dirty="0" smtClean="0"/>
              <a:t> </a:t>
            </a:r>
            <a:r>
              <a:rPr lang="en-US" dirty="0" err="1" smtClean="0"/>
              <a:t>hướng</a:t>
            </a:r>
            <a:r>
              <a:rPr lang="en-US" dirty="0" smtClean="0"/>
              <a:t> </a:t>
            </a:r>
            <a:r>
              <a:rPr lang="en-US" dirty="0" err="1" smtClean="0"/>
              <a:t>dẫn</a:t>
            </a:r>
            <a:r>
              <a:rPr lang="en-US" dirty="0" smtClean="0"/>
              <a:t>: </a:t>
            </a:r>
            <a:r>
              <a:rPr lang="en-US" err="1" smtClean="0"/>
              <a:t>Th.S</a:t>
            </a:r>
            <a:r>
              <a:rPr lang="en-US" smtClean="0"/>
              <a:t> Đoán Phước Miền</a:t>
            </a:r>
          </a:p>
          <a:p>
            <a:r>
              <a:rPr lang="en-US" smtClean="0"/>
              <a:t>Sinh </a:t>
            </a:r>
            <a:r>
              <a:rPr lang="en-US" dirty="0" err="1" smtClean="0"/>
              <a:t>viên</a:t>
            </a:r>
            <a:r>
              <a:rPr lang="en-US" dirty="0" smtClean="0"/>
              <a:t> </a:t>
            </a:r>
            <a:r>
              <a:rPr lang="en-US" dirty="0" err="1" smtClean="0"/>
              <a:t>thực</a:t>
            </a:r>
            <a:r>
              <a:rPr lang="en-US" dirty="0" smtClean="0"/>
              <a:t> </a:t>
            </a:r>
            <a:r>
              <a:rPr lang="en-US" dirty="0" err="1" smtClean="0"/>
              <a:t>hiện</a:t>
            </a:r>
            <a:r>
              <a:rPr lang="en-US" smtClean="0"/>
              <a:t>:   Trần Ngô Quốc Thuận</a:t>
            </a:r>
          </a:p>
          <a:p>
            <a:r>
              <a:rPr lang="en-US" smtClean="0"/>
              <a:t>Lớp</a:t>
            </a:r>
            <a:r>
              <a:rPr lang="en-US" dirty="0" smtClean="0"/>
              <a:t>:			</a:t>
            </a:r>
            <a:r>
              <a:rPr lang="en-US" smtClean="0"/>
              <a:t> DA20TTB</a:t>
            </a:r>
            <a:endParaRPr lang="en-US" dirty="0"/>
          </a:p>
        </p:txBody>
      </p:sp>
      <p:sp>
        <p:nvSpPr>
          <p:cNvPr id="9" name="TextBox 8"/>
          <p:cNvSpPr txBox="1"/>
          <p:nvPr/>
        </p:nvSpPr>
        <p:spPr>
          <a:xfrm>
            <a:off x="1803545" y="5900334"/>
            <a:ext cx="3649110" cy="369332"/>
          </a:xfrm>
          <a:prstGeom prst="rect">
            <a:avLst/>
          </a:prstGeom>
          <a:noFill/>
        </p:spPr>
        <p:txBody>
          <a:bodyPr wrap="square" rtlCol="0">
            <a:spAutoFit/>
          </a:bodyPr>
          <a:lstStyle/>
          <a:p>
            <a:r>
              <a:rPr lang="en-US" smtClean="0">
                <a:solidFill>
                  <a:schemeClr val="bg1"/>
                </a:solidFill>
                <a:latin typeface="Times New Roman" pitchFamily="18" charset="0"/>
                <a:cs typeface="Times New Roman" pitchFamily="18" charset="0"/>
              </a:rPr>
              <a:t>Trà Vinh, ngày 18 tháng 7</a:t>
            </a:r>
            <a:r>
              <a:rPr lang="en-US">
                <a:solidFill>
                  <a:schemeClr val="bg1"/>
                </a:solidFill>
                <a:latin typeface="Times New Roman" pitchFamily="18" charset="0"/>
                <a:cs typeface="Times New Roman" pitchFamily="18" charset="0"/>
              </a:rPr>
              <a:t> </a:t>
            </a:r>
            <a:r>
              <a:rPr lang="en-US" smtClean="0">
                <a:solidFill>
                  <a:schemeClr val="bg1"/>
                </a:solidFill>
                <a:latin typeface="Times New Roman" pitchFamily="18" charset="0"/>
                <a:cs typeface="Times New Roman" pitchFamily="18" charset="0"/>
              </a:rPr>
              <a:t>năm 2024</a:t>
            </a:r>
            <a:endParaRPr lang="en-US" dirty="0">
              <a:solidFill>
                <a:schemeClr val="bg1"/>
              </a:solidFill>
              <a:latin typeface="Times New Roman" pitchFamily="18" charset="0"/>
              <a:cs typeface="Times New Roman" pitchFamily="18" charset="0"/>
            </a:endParaRPr>
          </a:p>
        </p:txBody>
      </p:sp>
      <p:pic>
        <p:nvPicPr>
          <p:cNvPr id="10" name="Picture 9"/>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706" y="134849"/>
            <a:ext cx="850990" cy="831798"/>
          </a:xfrm>
          <a:prstGeom prst="rect">
            <a:avLst/>
          </a:prstGeom>
          <a:noFill/>
        </p:spPr>
      </p:pic>
      <p:sp>
        <p:nvSpPr>
          <p:cNvPr id="2" name="4-Point Star 1"/>
          <p:cNvSpPr/>
          <p:nvPr/>
        </p:nvSpPr>
        <p:spPr>
          <a:xfrm>
            <a:off x="5452655" y="5936916"/>
            <a:ext cx="329020" cy="332750"/>
          </a:xfrm>
          <a:prstGeom prst="star4">
            <a:avLst>
              <a:gd name="adj" fmla="val 21363"/>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3" name="Picture 2"/>
          <p:cNvPicPr>
            <a:picLocks noChangeAspect="1"/>
          </p:cNvPicPr>
          <p:nvPr/>
        </p:nvPicPr>
        <p:blipFill>
          <a:blip r:embed="rId4">
            <a:extLst>
              <a:ext uri="{BEBA8EAE-BF5A-486C-A8C5-ECC9F3942E4B}">
                <a14:imgProps xmlns:a14="http://schemas.microsoft.com/office/drawing/2010/main">
                  <a14:imgLayer r:embed="rId5">
                    <a14:imgEffect>
                      <a14:backgroundRemoval t="0" b="100000" l="0" r="100000">
                        <a14:backgroundMark x1="53438" y1="14688" x2="19688" y2="22344"/>
                        <a14:backgroundMark x1="56875" y1="20469" x2="80156" y2="27500"/>
                        <a14:backgroundMark x1="83281" y1="44531" x2="53750" y2="89688"/>
                        <a14:backgroundMark x1="53438" y1="80938" x2="36719" y2="86719"/>
                        <a14:backgroundMark x1="21563" y1="29844" x2="12188" y2="49375"/>
                        <a14:backgroundMark x1="35000" y1="49688" x2="35000" y2="49688"/>
                        <a14:backgroundMark x1="39531" y1="56563" x2="39531" y2="56563"/>
                      </a14:backgroundRemoval>
                    </a14:imgEffect>
                    <a14:imgEffect>
                      <a14:saturation sat="200000"/>
                    </a14:imgEffect>
                  </a14:imgLayer>
                </a14:imgProps>
              </a:ext>
              <a:ext uri="{28A0092B-C50C-407E-A947-70E740481C1C}">
                <a14:useLocalDpi xmlns:a14="http://schemas.microsoft.com/office/drawing/2010/main" val="0"/>
              </a:ext>
            </a:extLst>
          </a:blip>
          <a:stretch>
            <a:fillRect/>
          </a:stretch>
        </p:blipFill>
        <p:spPr>
          <a:xfrm>
            <a:off x="8001505" y="1713457"/>
            <a:ext cx="3567799" cy="3567799"/>
          </a:xfrm>
          <a:prstGeom prst="rect">
            <a:avLst/>
          </a:prstGeom>
        </p:spPr>
      </p:pic>
      <p:sp>
        <p:nvSpPr>
          <p:cNvPr id="16" name="4-Point Star 15"/>
          <p:cNvSpPr/>
          <p:nvPr/>
        </p:nvSpPr>
        <p:spPr>
          <a:xfrm>
            <a:off x="1310015" y="5936916"/>
            <a:ext cx="329020" cy="332750"/>
          </a:xfrm>
          <a:prstGeom prst="star4">
            <a:avLst>
              <a:gd name="adj" fmla="val 21363"/>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Effect>
                      <a14:brightnessContrast contrast="40000"/>
                    </a14:imgEffect>
                  </a14:imgLayer>
                </a14:imgProps>
              </a:ext>
              <a:ext uri="{28A0092B-C50C-407E-A947-70E740481C1C}">
                <a14:useLocalDpi xmlns:a14="http://schemas.microsoft.com/office/drawing/2010/main" val="0"/>
              </a:ext>
            </a:extLst>
          </a:blip>
          <a:srcRect l="23472" t="12336" r="23884" b="8171"/>
          <a:stretch/>
        </p:blipFill>
        <p:spPr>
          <a:xfrm>
            <a:off x="4484915" y="3917769"/>
            <a:ext cx="3195286" cy="2412443"/>
          </a:xfrm>
          <a:prstGeom prst="rect">
            <a:avLst/>
          </a:prstGeom>
        </p:spPr>
      </p:pic>
      <p:sp>
        <p:nvSpPr>
          <p:cNvPr id="2" name="Title 1"/>
          <p:cNvSpPr>
            <a:spLocks noGrp="1"/>
          </p:cNvSpPr>
          <p:nvPr>
            <p:ph type="title"/>
          </p:nvPr>
        </p:nvSpPr>
        <p:spPr/>
        <p:txBody>
          <a:bodyPr>
            <a:normAutofit/>
          </a:bodyPr>
          <a:lstStyle/>
          <a:p>
            <a:r>
              <a:rPr lang="en-US" sz="3200" dirty="0" smtClean="0"/>
              <a:t>III. </a:t>
            </a:r>
            <a:r>
              <a:rPr lang="en-US" sz="3200" dirty="0" err="1" smtClean="0"/>
              <a:t>Công</a:t>
            </a:r>
            <a:r>
              <a:rPr lang="en-US" sz="3200" dirty="0" smtClean="0"/>
              <a:t> </a:t>
            </a:r>
            <a:r>
              <a:rPr lang="en-US" sz="3200" dirty="0" err="1" smtClean="0"/>
              <a:t>cụ</a:t>
            </a:r>
            <a:r>
              <a:rPr lang="en-US" sz="3200" dirty="0" smtClean="0"/>
              <a:t> </a:t>
            </a:r>
            <a:r>
              <a:rPr lang="en-US" sz="3200" dirty="0" err="1" smtClean="0"/>
              <a:t>thực</a:t>
            </a:r>
            <a:r>
              <a:rPr lang="en-US" sz="3200" dirty="0" smtClean="0"/>
              <a:t> </a:t>
            </a:r>
            <a:r>
              <a:rPr lang="en-US" sz="3200" dirty="0" err="1" smtClean="0"/>
              <a:t>hiện</a:t>
            </a:r>
            <a:endParaRPr lang="en-US" sz="3200" dirty="0"/>
          </a:p>
        </p:txBody>
      </p:sp>
      <p:sp>
        <p:nvSpPr>
          <p:cNvPr id="3" name="Content Placeholder 2"/>
          <p:cNvSpPr>
            <a:spLocks noGrp="1"/>
          </p:cNvSpPr>
          <p:nvPr>
            <p:ph sz="half" idx="1"/>
          </p:nvPr>
        </p:nvSpPr>
        <p:spPr>
          <a:xfrm>
            <a:off x="878477" y="1323702"/>
            <a:ext cx="5470072" cy="5394959"/>
          </a:xfrm>
        </p:spPr>
        <p:txBody>
          <a:bodyPr>
            <a:normAutofit fontScale="55000" lnSpcReduction="20000"/>
          </a:bodyPr>
          <a:lstStyle/>
          <a:p>
            <a:pPr marL="514350" indent="-514350"/>
            <a:endParaRPr lang="en-US" sz="2800" b="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514350" indent="-514350">
              <a:lnSpc>
                <a:spcPct val="170000"/>
              </a:lnSpc>
            </a:pPr>
            <a:r>
              <a:rPr lang="en-US" sz="3800" b="1" i="1" smtClean="0">
                <a:latin typeface="Arial" panose="020B0604020202020204" pitchFamily="34" charset="0"/>
                <a:cs typeface="Arial" panose="020B0604020202020204" pitchFamily="34" charset="0"/>
              </a:rPr>
              <a:t>HTML</a:t>
            </a:r>
          </a:p>
          <a:p>
            <a:pPr marL="514350" indent="-514350">
              <a:lnSpc>
                <a:spcPct val="170000"/>
              </a:lnSpc>
            </a:pPr>
            <a:r>
              <a:rPr lang="en-US" sz="3800" b="1" i="1" smtClean="0">
                <a:latin typeface="Arial" panose="020B0604020202020204" pitchFamily="34" charset="0"/>
                <a:cs typeface="Arial" panose="020B0604020202020204" pitchFamily="34" charset="0"/>
              </a:rPr>
              <a:t>CSS</a:t>
            </a:r>
          </a:p>
          <a:p>
            <a:pPr marL="514350" indent="-514350">
              <a:lnSpc>
                <a:spcPct val="170000"/>
              </a:lnSpc>
            </a:pPr>
            <a:r>
              <a:rPr lang="en-US" sz="3800" b="1" i="1" smtClean="0">
                <a:latin typeface="Arial" panose="020B0604020202020204" pitchFamily="34" charset="0"/>
                <a:cs typeface="Arial" panose="020B0604020202020204" pitchFamily="34" charset="0"/>
              </a:rPr>
              <a:t>Javacripts</a:t>
            </a:r>
          </a:p>
          <a:p>
            <a:pPr marL="514350" indent="-514350">
              <a:lnSpc>
                <a:spcPct val="170000"/>
              </a:lnSpc>
            </a:pPr>
            <a:r>
              <a:rPr lang="en-US" sz="3800" b="1" i="1" smtClean="0">
                <a:latin typeface="Arial" panose="020B0604020202020204" pitchFamily="34" charset="0"/>
                <a:cs typeface="Arial" panose="020B0604020202020204" pitchFamily="34" charset="0"/>
              </a:rPr>
              <a:t>Bootstrap</a:t>
            </a:r>
            <a:endParaRPr lang="en-US" sz="3800" b="1" i="1" dirty="0" smtClean="0">
              <a:latin typeface="Arial" panose="020B0604020202020204" pitchFamily="34" charset="0"/>
              <a:cs typeface="Arial" panose="020B0604020202020204" pitchFamily="34" charset="0"/>
            </a:endParaRPr>
          </a:p>
          <a:p>
            <a:pPr marL="514350" indent="-514350">
              <a:lnSpc>
                <a:spcPct val="170000"/>
              </a:lnSpc>
            </a:pPr>
            <a:r>
              <a:rPr lang="en-US" sz="3800" b="1" i="1" smtClean="0">
                <a:latin typeface="Arial" panose="020B0604020202020204" pitchFamily="34" charset="0"/>
                <a:cs typeface="Arial" panose="020B0604020202020204" pitchFamily="34" charset="0"/>
              </a:rPr>
              <a:t>PHP</a:t>
            </a:r>
            <a:endParaRPr lang="en-US" sz="3800" b="1" i="1" dirty="0" smtClean="0">
              <a:latin typeface="Arial" panose="020B0604020202020204" pitchFamily="34" charset="0"/>
              <a:cs typeface="Arial" panose="020B0604020202020204" pitchFamily="34" charset="0"/>
            </a:endParaRPr>
          </a:p>
          <a:p>
            <a:pPr marL="514350" indent="-514350">
              <a:lnSpc>
                <a:spcPct val="170000"/>
              </a:lnSpc>
            </a:pPr>
            <a:r>
              <a:rPr lang="en-US" sz="3800" b="1" i="1" smtClean="0">
                <a:latin typeface="Arial" panose="020B0604020202020204" pitchFamily="34" charset="0"/>
                <a:cs typeface="Arial" panose="020B0604020202020204" pitchFamily="34" charset="0"/>
              </a:rPr>
              <a:t>MYSQL</a:t>
            </a:r>
          </a:p>
          <a:p>
            <a:pPr marL="514350" indent="-514350">
              <a:lnSpc>
                <a:spcPct val="170000"/>
              </a:lnSpc>
            </a:pPr>
            <a:r>
              <a:rPr lang="en-US" sz="3800" b="1" i="1" smtClean="0">
                <a:latin typeface="Arial" panose="020B0604020202020204" pitchFamily="34" charset="0"/>
                <a:cs typeface="Arial" panose="020B0604020202020204" pitchFamily="34" charset="0"/>
              </a:rPr>
              <a:t>Laravel Framework</a:t>
            </a:r>
            <a:endParaRPr lang="en-US" sz="3800" b="1" i="1" dirty="0">
              <a:latin typeface="Arial" panose="020B0604020202020204" pitchFamily="34" charset="0"/>
              <a:cs typeface="Arial" panose="020B0604020202020204" pitchFamily="34" charset="0"/>
            </a:endParaRPr>
          </a:p>
        </p:txBody>
      </p:sp>
      <p:pic>
        <p:nvPicPr>
          <p:cNvPr id="5" name="Content Placeholder 3" descr="php.jpg"/>
          <p:cNvPicPr>
            <a:picLocks noGrp="1" noChangeAspect="1"/>
          </p:cNvPicPr>
          <p:nvPr>
            <p:ph sz="quarter" idx="1"/>
          </p:nvPr>
        </p:nvPicPr>
        <p:blipFill rotWithShape="1">
          <a:blip r:embed="rId5">
            <a:extLst>
              <a:ext uri="{BEBA8EAE-BF5A-486C-A8C5-ECC9F3942E4B}">
                <a14:imgProps xmlns:a14="http://schemas.microsoft.com/office/drawing/2010/main">
                  <a14:imgLayer r:embed="rId6">
                    <a14:imgEffect>
                      <a14:colorTemperature colorTemp="7200"/>
                    </a14:imgEffect>
                  </a14:imgLayer>
                </a14:imgProps>
              </a:ext>
            </a:extLst>
          </a:blip>
          <a:srcRect l="6692"/>
          <a:stretch/>
        </p:blipFill>
        <p:spPr>
          <a:xfrm>
            <a:off x="6833399" y="2722786"/>
            <a:ext cx="4692674" cy="2074863"/>
          </a:xfrm>
        </p:spPr>
      </p:pic>
      <p:pic>
        <p:nvPicPr>
          <p:cNvPr id="4" name="Picture 3"/>
          <p:cNvPicPr>
            <a:picLocks noChangeAspect="1"/>
          </p:cNvPicPr>
          <p:nvPr/>
        </p:nvPicPr>
        <p:blipFill rotWithShape="1">
          <a:blip r:embed="rId7">
            <a:extLst>
              <a:ext uri="{BEBA8EAE-BF5A-486C-A8C5-ECC9F3942E4B}">
                <a14:imgProps xmlns:a14="http://schemas.microsoft.com/office/drawing/2010/main">
                  <a14:imgLayer r:embed="rId8">
                    <a14:imgEffect>
                      <a14:colorTemperature colorTemp="7200"/>
                    </a14:imgEffect>
                  </a14:imgLayer>
                </a14:imgProps>
              </a:ext>
              <a:ext uri="{28A0092B-C50C-407E-A947-70E740481C1C}">
                <a14:useLocalDpi xmlns:a14="http://schemas.microsoft.com/office/drawing/2010/main" val="0"/>
              </a:ext>
            </a:extLst>
          </a:blip>
          <a:srcRect l="1126" t="18417" r="-1126" b="25552"/>
          <a:stretch/>
        </p:blipFill>
        <p:spPr>
          <a:xfrm>
            <a:off x="3789910" y="2203269"/>
            <a:ext cx="3092970" cy="1846996"/>
          </a:xfrm>
          <a:prstGeom prst="rect">
            <a:avLst/>
          </a:prstGeom>
        </p:spPr>
      </p:pic>
      <p:pic>
        <p:nvPicPr>
          <p:cNvPr id="6" name="Picture 4" descr="bootstrap.png"/>
          <p:cNvPicPr>
            <a:picLocks noChangeAspect="1"/>
          </p:cNvPicPr>
          <p:nvPr/>
        </p:nvPicPr>
        <p:blipFill>
          <a:blip r:embed="rId9"/>
          <a:srcRect/>
          <a:stretch>
            <a:fillRect/>
          </a:stretch>
        </p:blipFill>
        <p:spPr bwMode="auto">
          <a:xfrm>
            <a:off x="6182327" y="1455885"/>
            <a:ext cx="3714750" cy="17145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a:latin typeface="Arial" panose="020B0604020202020204" pitchFamily="34" charset="0"/>
                <a:cs typeface="Arial" panose="020B0604020202020204" pitchFamily="34" charset="0"/>
              </a:rPr>
              <a:t>Mô hình MVC</a:t>
            </a:r>
          </a:p>
        </p:txBody>
      </p:sp>
      <p:pic>
        <p:nvPicPr>
          <p:cNvPr id="4" name="Image 12" descr="Hướng dẫn Java Design Pattern – MVC - GP Coder (Lập trình Java)"/>
          <p:cNvPicPr/>
          <p:nvPr/>
        </p:nvPicPr>
        <p:blipFill>
          <a:blip r:embed="rId2" cstate="print">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tretch>
            <a:fillRect/>
          </a:stretch>
        </p:blipFill>
        <p:spPr>
          <a:xfrm>
            <a:off x="5816566" y="1798007"/>
            <a:ext cx="5365239" cy="3424872"/>
          </a:xfrm>
          <a:prstGeom prst="rect">
            <a:avLst/>
          </a:prstGeom>
        </p:spPr>
      </p:pic>
      <p:sp>
        <p:nvSpPr>
          <p:cNvPr id="5" name="TextBox 4"/>
          <p:cNvSpPr txBox="1"/>
          <p:nvPr/>
        </p:nvSpPr>
        <p:spPr>
          <a:xfrm>
            <a:off x="1104900" y="1541417"/>
            <a:ext cx="4711666" cy="3785652"/>
          </a:xfrm>
          <a:prstGeom prst="rect">
            <a:avLst/>
          </a:prstGeom>
          <a:noFill/>
        </p:spPr>
        <p:txBody>
          <a:bodyPr wrap="square" rtlCol="0">
            <a:spAutoFit/>
          </a:bodyPr>
          <a:lstStyle/>
          <a:p>
            <a:pPr algn="just">
              <a:lnSpc>
                <a:spcPct val="150000"/>
              </a:lnSpc>
            </a:pPr>
            <a:r>
              <a:rPr lang="en-US" sz="2000" b="1" smtClean="0">
                <a:latin typeface="Arial" panose="020B0604020202020204" pitchFamily="34" charset="0"/>
                <a:cs typeface="Arial" panose="020B0604020202020204" pitchFamily="34" charset="0"/>
              </a:rPr>
              <a:t>MVC</a:t>
            </a:r>
            <a:r>
              <a:rPr lang="en-US" sz="2000">
                <a:latin typeface="Arial" panose="020B0604020202020204" pitchFamily="34" charset="0"/>
                <a:cs typeface="Arial" panose="020B0604020202020204" pitchFamily="34" charset="0"/>
              </a:rPr>
              <a:t> </a:t>
            </a:r>
            <a:r>
              <a:rPr lang="en-US" sz="2000" smtClean="0">
                <a:latin typeface="Arial" panose="020B0604020202020204" pitchFamily="34" charset="0"/>
                <a:cs typeface="Arial" panose="020B0604020202020204" pitchFamily="34" charset="0"/>
              </a:rPr>
              <a:t>(Model </a:t>
            </a:r>
            <a:r>
              <a:rPr lang="en-US" sz="2000">
                <a:latin typeface="Arial" panose="020B0604020202020204" pitchFamily="34" charset="0"/>
                <a:cs typeface="Arial" panose="020B0604020202020204" pitchFamily="34" charset="0"/>
              </a:rPr>
              <a:t>– View – Controller) là một mẫu kiến trúc phần mềm để tạo lập giao diện người dùng trên máy tính</a:t>
            </a:r>
            <a:r>
              <a:rPr lang="en-US" sz="2000">
                <a:latin typeface="Arial" panose="020B0604020202020204" pitchFamily="34" charset="0"/>
                <a:cs typeface="Arial" panose="020B0604020202020204" pitchFamily="34" charset="0"/>
              </a:rPr>
              <a:t>. </a:t>
            </a:r>
            <a:endParaRPr lang="en-US" sz="2000" smtClean="0">
              <a:latin typeface="Arial" panose="020B0604020202020204" pitchFamily="34" charset="0"/>
              <a:cs typeface="Arial" panose="020B0604020202020204" pitchFamily="34" charset="0"/>
            </a:endParaRPr>
          </a:p>
          <a:p>
            <a:pPr algn="just">
              <a:lnSpc>
                <a:spcPct val="150000"/>
              </a:lnSpc>
            </a:pPr>
            <a:r>
              <a:rPr lang="en-US" sz="2000" b="1" smtClean="0">
                <a:latin typeface="Arial" panose="020B0604020202020204" pitchFamily="34" charset="0"/>
                <a:cs typeface="Arial" panose="020B0604020202020204" pitchFamily="34" charset="0"/>
              </a:rPr>
              <a:t>MVC </a:t>
            </a:r>
            <a:r>
              <a:rPr lang="en-US" sz="2000">
                <a:latin typeface="Arial" panose="020B0604020202020204" pitchFamily="34" charset="0"/>
                <a:cs typeface="Arial" panose="020B0604020202020204" pitchFamily="34" charset="0"/>
              </a:rPr>
              <a:t>chia một ứng dụng thành ba phần tương tác được với nhau để tách biệt giữa cách thức mà thông tin được xử lý nội hàm và phần thông tin được trình bày và tiếp nhận từ phía </a:t>
            </a:r>
            <a:r>
              <a:rPr lang="en-US" sz="2000">
                <a:latin typeface="Arial" panose="020B0604020202020204" pitchFamily="34" charset="0"/>
                <a:cs typeface="Arial" panose="020B0604020202020204" pitchFamily="34" charset="0"/>
              </a:rPr>
              <a:t>người </a:t>
            </a:r>
            <a:r>
              <a:rPr lang="en-US" sz="2000" smtClean="0">
                <a:latin typeface="Arial" panose="020B0604020202020204" pitchFamily="34" charset="0"/>
                <a:cs typeface="Arial" panose="020B0604020202020204" pitchFamily="34" charset="0"/>
              </a:rPr>
              <a:t>dùng.</a:t>
            </a:r>
            <a:endParaRPr lang="en-US" sz="2000">
              <a:latin typeface="Arial" panose="020B0604020202020204" pitchFamily="34" charset="0"/>
              <a:cs typeface="Arial" panose="020B0604020202020204" pitchFamily="34" charset="0"/>
            </a:endParaRPr>
          </a:p>
        </p:txBody>
      </p:sp>
      <p:sp>
        <p:nvSpPr>
          <p:cNvPr id="7" name="TextBox 6"/>
          <p:cNvSpPr txBox="1"/>
          <p:nvPr/>
        </p:nvSpPr>
        <p:spPr>
          <a:xfrm>
            <a:off x="7449879" y="5294803"/>
            <a:ext cx="2979996" cy="369332"/>
          </a:xfrm>
          <a:prstGeom prst="rect">
            <a:avLst/>
          </a:prstGeom>
          <a:noFill/>
        </p:spPr>
        <p:txBody>
          <a:bodyPr wrap="square" rtlCol="0">
            <a:spAutoFit/>
          </a:bodyPr>
          <a:lstStyle/>
          <a:p>
            <a:r>
              <a:rPr lang="en-US" err="1" smtClean="0">
                <a:latin typeface="Times New Roman" pitchFamily="18" charset="0"/>
                <a:cs typeface="Times New Roman" pitchFamily="18" charset="0"/>
              </a:rPr>
              <a:t>Hình</a:t>
            </a:r>
            <a:r>
              <a:rPr lang="en-US" smtClean="0">
                <a:latin typeface="Times New Roman" pitchFamily="18" charset="0"/>
                <a:cs typeface="Times New Roman" pitchFamily="18" charset="0"/>
              </a:rPr>
              <a:t> </a:t>
            </a:r>
            <a:r>
              <a:rPr lang="en-US" smtClean="0">
                <a:latin typeface="Times New Roman" pitchFamily="18" charset="0"/>
                <a:cs typeface="Times New Roman" pitchFamily="18" charset="0"/>
              </a:rPr>
              <a:t>7: </a:t>
            </a:r>
            <a:r>
              <a:rPr lang="vi-VN">
                <a:latin typeface="Times New Roman" pitchFamily="18" charset="0"/>
                <a:cs typeface="Times New Roman" pitchFamily="18" charset="0"/>
              </a:rPr>
              <a:t>Mô hình MVC</a:t>
            </a:r>
            <a:endParaRPr lang="vi-VN" dirty="0" err="1">
              <a:latin typeface="Times New Roman" pitchFamily="18" charset="0"/>
              <a:cs typeface="Times New Roman" pitchFamily="18" charset="0"/>
            </a:endParaRPr>
          </a:p>
        </p:txBody>
      </p:sp>
    </p:spTree>
    <p:extLst>
      <p:ext uri="{BB962C8B-B14F-4D97-AF65-F5344CB8AC3E}">
        <p14:creationId xmlns:p14="http://schemas.microsoft.com/office/powerpoint/2010/main" val="4103375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IV. </a:t>
            </a:r>
            <a:r>
              <a:rPr lang="en-US" dirty="0" err="1" smtClean="0"/>
              <a:t>Kết</a:t>
            </a:r>
            <a:r>
              <a:rPr lang="en-US" dirty="0" smtClean="0"/>
              <a:t> </a:t>
            </a:r>
            <a:r>
              <a:rPr lang="en-US" dirty="0" err="1" smtClean="0"/>
              <a:t>quả</a:t>
            </a:r>
            <a:r>
              <a:rPr lang="en-US" dirty="0" smtClean="0"/>
              <a:t> </a:t>
            </a:r>
            <a:r>
              <a:rPr lang="en-US" dirty="0" err="1" smtClean="0"/>
              <a:t>chương</a:t>
            </a:r>
            <a:r>
              <a:rPr lang="en-US" dirty="0" smtClean="0"/>
              <a:t> </a:t>
            </a:r>
            <a:r>
              <a:rPr lang="en-US" dirty="0" err="1" smtClean="0"/>
              <a:t>trình</a:t>
            </a:r>
            <a:endParaRPr lang="en-US" dirty="0"/>
          </a:p>
        </p:txBody>
      </p:sp>
      <p:sp>
        <p:nvSpPr>
          <p:cNvPr id="5" name="Content Placeholder 4"/>
          <p:cNvSpPr txBox="1">
            <a:spLocks noGrp="1"/>
          </p:cNvSpPr>
          <p:nvPr>
            <p:ph sz="half" idx="1"/>
          </p:nvPr>
        </p:nvSpPr>
        <p:spPr>
          <a:xfrm>
            <a:off x="6725063" y="2138812"/>
            <a:ext cx="9589259" cy="3804118"/>
          </a:xfrm>
          <a:prstGeom prst="rect">
            <a:avLst/>
          </a:prstGeom>
          <a:noFill/>
        </p:spPr>
        <p:txBody>
          <a:bodyPr wrap="square" numCol="2">
            <a:spAutoFit/>
          </a:bodyPr>
          <a:lstStyle/>
          <a:p>
            <a:pPr>
              <a:buFont typeface="Wingdings" panose="05000000000000000000" pitchFamily="2" charset="2"/>
              <a:buChar char="ü"/>
              <a:defRPr/>
            </a:pPr>
            <a:r>
              <a:rPr lang="en-US" sz="2400" smtClean="0">
                <a:latin typeface="Arial" panose="020B0604020202020204" pitchFamily="34" charset="0"/>
                <a:cs typeface="Arial" panose="020B0604020202020204" pitchFamily="34" charset="0"/>
              </a:rPr>
              <a:t>Quản lý danh sách sản phẩm</a:t>
            </a:r>
          </a:p>
          <a:p>
            <a:pPr>
              <a:buFont typeface="Wingdings" panose="05000000000000000000" pitchFamily="2" charset="2"/>
              <a:buChar char="ü"/>
              <a:defRPr/>
            </a:pPr>
            <a:r>
              <a:rPr lang="en-US" sz="2400" smtClean="0">
                <a:latin typeface="Arial" panose="020B0604020202020204" pitchFamily="34" charset="0"/>
                <a:cs typeface="Arial" panose="020B0604020202020204" pitchFamily="34" charset="0"/>
              </a:rPr>
              <a:t>Quản </a:t>
            </a:r>
            <a:r>
              <a:rPr lang="en-US" sz="2400" dirty="0" err="1">
                <a:latin typeface="Arial" panose="020B0604020202020204" pitchFamily="34" charset="0"/>
                <a:cs typeface="Arial" panose="020B0604020202020204" pitchFamily="34" charset="0"/>
              </a:rPr>
              <a:t>lý</a:t>
            </a:r>
            <a:r>
              <a:rPr lang="en-US" sz="2400" dirty="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danh</a:t>
            </a:r>
            <a:r>
              <a:rPr lang="en-US" sz="2400" dirty="0" smtClean="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mục</a:t>
            </a:r>
            <a:r>
              <a:rPr lang="en-US" sz="2400" dirty="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sản</a:t>
            </a:r>
            <a:r>
              <a:rPr lang="en-US" sz="2400">
                <a:latin typeface="Arial" panose="020B0604020202020204" pitchFamily="34" charset="0"/>
                <a:cs typeface="Arial" panose="020B0604020202020204" pitchFamily="34" charset="0"/>
              </a:rPr>
              <a:t> </a:t>
            </a:r>
            <a:r>
              <a:rPr lang="en-US" sz="2400" smtClean="0">
                <a:latin typeface="Arial" panose="020B0604020202020204" pitchFamily="34" charset="0"/>
                <a:cs typeface="Arial" panose="020B0604020202020204" pitchFamily="34" charset="0"/>
              </a:rPr>
              <a:t>phẩm</a:t>
            </a:r>
          </a:p>
          <a:p>
            <a:pPr>
              <a:buFont typeface="Wingdings" panose="05000000000000000000" pitchFamily="2" charset="2"/>
              <a:buChar char="ü"/>
              <a:defRPr/>
            </a:pPr>
            <a:r>
              <a:rPr lang="en-US" sz="2400" smtClean="0">
                <a:latin typeface="Arial" panose="020B0604020202020204" pitchFamily="34" charset="0"/>
                <a:cs typeface="Arial" panose="020B0604020202020204" pitchFamily="34" charset="0"/>
              </a:rPr>
              <a:t>Quản </a:t>
            </a:r>
            <a:r>
              <a:rPr lang="en-US" sz="2400">
                <a:latin typeface="Arial" panose="020B0604020202020204" pitchFamily="34" charset="0"/>
                <a:cs typeface="Arial" panose="020B0604020202020204" pitchFamily="34" charset="0"/>
              </a:rPr>
              <a:t>lý </a:t>
            </a:r>
            <a:r>
              <a:rPr lang="en-US" sz="2400" smtClean="0">
                <a:latin typeface="Arial" panose="020B0604020202020204" pitchFamily="34" charset="0"/>
                <a:cs typeface="Arial" panose="020B0604020202020204" pitchFamily="34" charset="0"/>
              </a:rPr>
              <a:t>thương hiệu</a:t>
            </a:r>
            <a:endParaRPr lang="en-US" sz="2400" dirty="0">
              <a:latin typeface="Arial" panose="020B0604020202020204" pitchFamily="34" charset="0"/>
              <a:cs typeface="Arial" panose="020B0604020202020204" pitchFamily="34" charset="0"/>
            </a:endParaRPr>
          </a:p>
          <a:p>
            <a:pPr>
              <a:buFont typeface="Wingdings" panose="05000000000000000000" pitchFamily="2" charset="2"/>
              <a:buChar char="ü"/>
              <a:defRPr/>
            </a:pPr>
            <a:r>
              <a:rPr lang="en-US" sz="2400" smtClean="0">
                <a:latin typeface="Arial" panose="020B0604020202020204" pitchFamily="34" charset="0"/>
                <a:cs typeface="Arial" panose="020B0604020202020204" pitchFamily="34" charset="0"/>
              </a:rPr>
              <a:t>Quản lý tài khoản người dùng</a:t>
            </a:r>
          </a:p>
          <a:p>
            <a:pPr>
              <a:buFont typeface="Wingdings" panose="05000000000000000000" pitchFamily="2" charset="2"/>
              <a:buChar char="ü"/>
              <a:defRPr/>
            </a:pPr>
            <a:r>
              <a:rPr lang="en-US" sz="2400" smtClean="0">
                <a:latin typeface="Arial" panose="020B0604020202020204" pitchFamily="34" charset="0"/>
                <a:cs typeface="Arial" panose="020B0604020202020204" pitchFamily="34" charset="0"/>
              </a:rPr>
              <a:t>Quản lý  đơn hàng</a:t>
            </a:r>
          </a:p>
          <a:p>
            <a:pPr>
              <a:buFont typeface="Wingdings" panose="05000000000000000000" pitchFamily="2" charset="2"/>
              <a:buChar char="ü"/>
              <a:defRPr/>
            </a:pPr>
            <a:r>
              <a:rPr lang="en-US" sz="2400" smtClean="0">
                <a:latin typeface="Arial" panose="020B0604020202020204" pitchFamily="34" charset="0"/>
                <a:cs typeface="Arial" panose="020B0604020202020204" pitchFamily="34" charset="0"/>
              </a:rPr>
              <a:t>Thống kê đơn hàng</a:t>
            </a:r>
          </a:p>
          <a:p>
            <a:pPr>
              <a:buFont typeface="Wingdings" panose="05000000000000000000" pitchFamily="2" charset="2"/>
              <a:buChar char="ü"/>
              <a:defRPr/>
            </a:pPr>
            <a:r>
              <a:rPr lang="en-US" sz="2400" smtClean="0">
                <a:latin typeface="Arial" panose="020B0604020202020204" pitchFamily="34" charset="0"/>
                <a:cs typeface="Arial" panose="020B0604020202020204" pitchFamily="34" charset="0"/>
              </a:rPr>
              <a:t>Thống kê người dùng</a:t>
            </a:r>
          </a:p>
        </p:txBody>
      </p:sp>
      <p:sp>
        <p:nvSpPr>
          <p:cNvPr id="3" name="TextBox 2"/>
          <p:cNvSpPr txBox="1"/>
          <p:nvPr/>
        </p:nvSpPr>
        <p:spPr>
          <a:xfrm>
            <a:off x="733349" y="1394377"/>
            <a:ext cx="11105542" cy="523220"/>
          </a:xfrm>
          <a:prstGeom prst="rect">
            <a:avLst/>
          </a:prstGeom>
          <a:noFill/>
        </p:spPr>
        <p:txBody>
          <a:bodyPr wrap="square" rtlCol="0">
            <a:spAutoFit/>
          </a:bodyPr>
          <a:lstStyle/>
          <a:p>
            <a:r>
              <a:rPr lang="en-US" sz="2800" b="1" i="1" smtClean="0">
                <a:latin typeface="Arial" panose="020B0604020202020204" pitchFamily="34" charset="0"/>
                <a:cs typeface="Arial" panose="020B0604020202020204" pitchFamily="34" charset="0"/>
              </a:rPr>
              <a:t>   **Người dùng**			          **Người quản trị**</a:t>
            </a:r>
            <a:endParaRPr lang="en-US" sz="2800" b="1" i="1">
              <a:latin typeface="Arial" panose="020B0604020202020204" pitchFamily="34" charset="0"/>
              <a:cs typeface="Arial" panose="020B0604020202020204" pitchFamily="34" charset="0"/>
            </a:endParaRPr>
          </a:p>
        </p:txBody>
      </p:sp>
      <p:sp>
        <p:nvSpPr>
          <p:cNvPr id="23" name="Content Placeholder 4"/>
          <p:cNvSpPr txBox="1">
            <a:spLocks noGrp="1"/>
          </p:cNvSpPr>
          <p:nvPr>
            <p:ph sz="half" idx="1"/>
          </p:nvPr>
        </p:nvSpPr>
        <p:spPr>
          <a:xfrm>
            <a:off x="1123571" y="2138812"/>
            <a:ext cx="10325099" cy="4367349"/>
          </a:xfrm>
          <a:prstGeom prst="rect">
            <a:avLst/>
          </a:prstGeom>
          <a:noFill/>
        </p:spPr>
        <p:txBody>
          <a:bodyPr wrap="square" numCol="2">
            <a:spAutoFit/>
          </a:bodyPr>
          <a:lstStyle/>
          <a:p>
            <a:pPr>
              <a:buFont typeface="Wingdings" panose="05000000000000000000" pitchFamily="2" charset="2"/>
              <a:buChar char="ü"/>
              <a:defRPr/>
            </a:pPr>
            <a:r>
              <a:rPr lang="en-US" sz="2400" smtClean="0">
                <a:latin typeface="Arial" panose="020B0604020202020204" pitchFamily="34" charset="0"/>
                <a:cs typeface="Arial" panose="020B0604020202020204" pitchFamily="34" charset="0"/>
              </a:rPr>
              <a:t>Xem </a:t>
            </a:r>
            <a:r>
              <a:rPr lang="en-US" sz="2400">
                <a:latin typeface="Arial" panose="020B0604020202020204" pitchFamily="34" charset="0"/>
                <a:cs typeface="Arial" panose="020B0604020202020204" pitchFamily="34" charset="0"/>
              </a:rPr>
              <a:t>sản </a:t>
            </a:r>
            <a:r>
              <a:rPr lang="en-US" sz="2400" smtClean="0">
                <a:latin typeface="Arial" panose="020B0604020202020204" pitchFamily="34" charset="0"/>
                <a:cs typeface="Arial" panose="020B0604020202020204" pitchFamily="34" charset="0"/>
              </a:rPr>
              <a:t>phẩm</a:t>
            </a:r>
            <a:endParaRPr lang="en-US" sz="2400">
              <a:latin typeface="Arial" panose="020B0604020202020204" pitchFamily="34" charset="0"/>
              <a:cs typeface="Arial" panose="020B0604020202020204" pitchFamily="34" charset="0"/>
            </a:endParaRPr>
          </a:p>
          <a:p>
            <a:pPr>
              <a:buFont typeface="Wingdings" panose="05000000000000000000" pitchFamily="2" charset="2"/>
              <a:buChar char="ü"/>
              <a:defRPr/>
            </a:pPr>
            <a:r>
              <a:rPr lang="en-US" sz="2400" smtClean="0">
                <a:latin typeface="Arial" panose="020B0604020202020204" pitchFamily="34" charset="0"/>
                <a:cs typeface="Arial" panose="020B0604020202020204" pitchFamily="34" charset="0"/>
              </a:rPr>
              <a:t>Xem </a:t>
            </a:r>
            <a:r>
              <a:rPr lang="en-US" sz="2400">
                <a:latin typeface="Arial" panose="020B0604020202020204" pitchFamily="34" charset="0"/>
                <a:cs typeface="Arial" panose="020B0604020202020204" pitchFamily="34" charset="0"/>
              </a:rPr>
              <a:t>chi tiết sản </a:t>
            </a:r>
            <a:r>
              <a:rPr lang="en-US" sz="2400" smtClean="0">
                <a:latin typeface="Arial" panose="020B0604020202020204" pitchFamily="34" charset="0"/>
                <a:cs typeface="Arial" panose="020B0604020202020204" pitchFamily="34" charset="0"/>
              </a:rPr>
              <a:t>phẩm</a:t>
            </a:r>
          </a:p>
          <a:p>
            <a:pPr>
              <a:buFont typeface="Wingdings" panose="05000000000000000000" pitchFamily="2" charset="2"/>
              <a:buChar char="ü"/>
              <a:defRPr/>
            </a:pPr>
            <a:r>
              <a:rPr lang="en-US" sz="2400" smtClean="0">
                <a:latin typeface="Arial" panose="020B0604020202020204" pitchFamily="34" charset="0"/>
                <a:cs typeface="Arial" panose="020B0604020202020204" pitchFamily="34" charset="0"/>
              </a:rPr>
              <a:t>Tra </a:t>
            </a:r>
            <a:r>
              <a:rPr lang="en-US" sz="2400">
                <a:latin typeface="Arial" panose="020B0604020202020204" pitchFamily="34" charset="0"/>
                <a:cs typeface="Arial" panose="020B0604020202020204" pitchFamily="34" charset="0"/>
              </a:rPr>
              <a:t>cứu sản </a:t>
            </a:r>
            <a:r>
              <a:rPr lang="en-US" sz="2400" smtClean="0">
                <a:latin typeface="Arial" panose="020B0604020202020204" pitchFamily="34" charset="0"/>
                <a:cs typeface="Arial" panose="020B0604020202020204" pitchFamily="34" charset="0"/>
              </a:rPr>
              <a:t>phẩm</a:t>
            </a:r>
          </a:p>
          <a:p>
            <a:pPr>
              <a:buFont typeface="Wingdings" panose="05000000000000000000" pitchFamily="2" charset="2"/>
              <a:buChar char="ü"/>
              <a:defRPr/>
            </a:pPr>
            <a:r>
              <a:rPr lang="vi-VN" sz="2400" smtClean="0">
                <a:latin typeface="Arial" panose="020B0604020202020204" pitchFamily="34" charset="0"/>
                <a:cs typeface="Arial" panose="020B0604020202020204" pitchFamily="34" charset="0"/>
              </a:rPr>
              <a:t>Tra </a:t>
            </a:r>
            <a:r>
              <a:rPr lang="vi-VN" sz="2400">
                <a:latin typeface="Arial" panose="020B0604020202020204" pitchFamily="34" charset="0"/>
                <a:cs typeface="Arial" panose="020B0604020202020204" pitchFamily="34" charset="0"/>
              </a:rPr>
              <a:t>cứu đơn </a:t>
            </a:r>
            <a:r>
              <a:rPr lang="vi-VN" sz="2400" smtClean="0">
                <a:latin typeface="Arial" panose="020B0604020202020204" pitchFamily="34" charset="0"/>
                <a:cs typeface="Arial" panose="020B0604020202020204" pitchFamily="34" charset="0"/>
              </a:rPr>
              <a:t>hàng</a:t>
            </a:r>
            <a:endParaRPr lang="en-US" sz="2400">
              <a:latin typeface="Arial" panose="020B0604020202020204" pitchFamily="34" charset="0"/>
              <a:cs typeface="Arial" panose="020B0604020202020204" pitchFamily="34" charset="0"/>
            </a:endParaRPr>
          </a:p>
          <a:p>
            <a:pPr>
              <a:buFont typeface="Wingdings" panose="05000000000000000000" pitchFamily="2" charset="2"/>
              <a:buChar char="ü"/>
              <a:defRPr/>
            </a:pPr>
            <a:r>
              <a:rPr lang="en-US" sz="2400" smtClean="0">
                <a:latin typeface="Arial" panose="020B0604020202020204" pitchFamily="34" charset="0"/>
                <a:cs typeface="Arial" panose="020B0604020202020204" pitchFamily="34" charset="0"/>
              </a:rPr>
              <a:t>Thêm </a:t>
            </a:r>
            <a:r>
              <a:rPr lang="en-US" sz="2400">
                <a:latin typeface="Arial" panose="020B0604020202020204" pitchFamily="34" charset="0"/>
                <a:cs typeface="Arial" panose="020B0604020202020204" pitchFamily="34" charset="0"/>
              </a:rPr>
              <a:t>sản phẩm vào giỏ </a:t>
            </a:r>
            <a:r>
              <a:rPr lang="en-US" sz="2400" smtClean="0">
                <a:latin typeface="Arial" panose="020B0604020202020204" pitchFamily="34" charset="0"/>
                <a:cs typeface="Arial" panose="020B0604020202020204" pitchFamily="34" charset="0"/>
              </a:rPr>
              <a:t>hàng</a:t>
            </a:r>
          </a:p>
          <a:p>
            <a:pPr>
              <a:buFont typeface="Wingdings" panose="05000000000000000000" pitchFamily="2" charset="2"/>
              <a:buChar char="ü"/>
              <a:defRPr/>
            </a:pPr>
            <a:r>
              <a:rPr lang="en-US" sz="2400" smtClean="0">
                <a:latin typeface="Arial" panose="020B0604020202020204" pitchFamily="34" charset="0"/>
                <a:cs typeface="Arial" panose="020B0604020202020204" pitchFamily="34" charset="0"/>
              </a:rPr>
              <a:t>Xóa </a:t>
            </a:r>
            <a:r>
              <a:rPr lang="en-US" sz="2400">
                <a:latin typeface="Arial" panose="020B0604020202020204" pitchFamily="34" charset="0"/>
                <a:cs typeface="Arial" panose="020B0604020202020204" pitchFamily="34" charset="0"/>
              </a:rPr>
              <a:t>sản </a:t>
            </a:r>
            <a:r>
              <a:rPr lang="en-US" sz="2400" smtClean="0">
                <a:latin typeface="Arial" panose="020B0604020202020204" pitchFamily="34" charset="0"/>
                <a:cs typeface="Arial" panose="020B0604020202020204" pitchFamily="34" charset="0"/>
              </a:rPr>
              <a:t>phẩm khỏi </a:t>
            </a:r>
            <a:r>
              <a:rPr lang="en-US" sz="2400">
                <a:latin typeface="Arial" panose="020B0604020202020204" pitchFamily="34" charset="0"/>
                <a:cs typeface="Arial" panose="020B0604020202020204" pitchFamily="34" charset="0"/>
              </a:rPr>
              <a:t>giỏ </a:t>
            </a:r>
            <a:r>
              <a:rPr lang="en-US" sz="2400" smtClean="0">
                <a:latin typeface="Arial" panose="020B0604020202020204" pitchFamily="34" charset="0"/>
                <a:cs typeface="Arial" panose="020B0604020202020204" pitchFamily="34" charset="0"/>
              </a:rPr>
              <a:t>hàng</a:t>
            </a:r>
          </a:p>
          <a:p>
            <a:pPr>
              <a:buFont typeface="Wingdings" panose="05000000000000000000" pitchFamily="2" charset="2"/>
              <a:buChar char="ü"/>
              <a:defRPr/>
            </a:pPr>
            <a:r>
              <a:rPr lang="en-US" sz="2400" smtClean="0">
                <a:latin typeface="Arial" panose="020B0604020202020204" pitchFamily="34" charset="0"/>
                <a:cs typeface="Arial" panose="020B0604020202020204" pitchFamily="34" charset="0"/>
              </a:rPr>
              <a:t>Đặt </a:t>
            </a:r>
            <a:r>
              <a:rPr lang="en-US" sz="2400">
                <a:latin typeface="Arial" panose="020B0604020202020204" pitchFamily="34" charset="0"/>
                <a:cs typeface="Arial" panose="020B0604020202020204" pitchFamily="34" charset="0"/>
              </a:rPr>
              <a:t>hàng</a:t>
            </a:r>
          </a:p>
          <a:p>
            <a:pPr marL="0" indent="0">
              <a:buNone/>
              <a:defRPr/>
            </a:pPr>
            <a:endParaRPr lang="en-US" sz="2400" smtClean="0">
              <a:latin typeface="Arial" panose="020B0604020202020204" pitchFamily="34" charset="0"/>
              <a:cs typeface="Arial" panose="020B0604020202020204" pitchFamily="34" charset="0"/>
            </a:endParaRPr>
          </a:p>
          <a:p>
            <a:pPr>
              <a:buFont typeface="Wingdings" panose="05000000000000000000" pitchFamily="2" charset="2"/>
              <a:buChar char="ü"/>
              <a:defRPr/>
            </a:pPr>
            <a:endParaRPr lang="en-US" sz="2400">
              <a:latin typeface="Arial" panose="020B0604020202020204" pitchFamily="34" charset="0"/>
              <a:cs typeface="Arial" panose="020B0604020202020204" pitchFamily="34" charset="0"/>
            </a:endParaRPr>
          </a:p>
          <a:p>
            <a:pPr>
              <a:buFont typeface="Wingdings" panose="05000000000000000000" pitchFamily="2" charset="2"/>
              <a:buChar char="ü"/>
              <a:defRPr/>
            </a:pPr>
            <a:endParaRPr lang="en-US" sz="2400" smtClean="0">
              <a:latin typeface="Arial" panose="020B0604020202020204" pitchFamily="34" charset="0"/>
              <a:cs typeface="Arial" panose="020B0604020202020204" pitchFamily="34" charset="0"/>
            </a:endParaRPr>
          </a:p>
          <a:p>
            <a:pPr>
              <a:buFont typeface="Wingdings" panose="05000000000000000000" pitchFamily="2" charset="2"/>
              <a:buChar char="ü"/>
              <a:defRPr/>
            </a:pPr>
            <a:endParaRPr lang="en-US" sz="240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Arial" panose="020B0604020202020204" pitchFamily="34" charset="0"/>
                <a:cs typeface="Arial" panose="020B0604020202020204" pitchFamily="34" charset="0"/>
              </a:rPr>
              <a:t>V. </a:t>
            </a:r>
            <a:r>
              <a:rPr lang="en-US" sz="3200" dirty="0" err="1" smtClean="0">
                <a:latin typeface="Arial" panose="020B0604020202020204" pitchFamily="34" charset="0"/>
                <a:cs typeface="Arial" panose="020B0604020202020204" pitchFamily="34" charset="0"/>
              </a:rPr>
              <a:t>Tổng</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kết</a:t>
            </a:r>
            <a:endParaRPr lang="en-US" sz="3200" dirty="0">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a:xfrm>
            <a:off x="1104900" y="1408806"/>
            <a:ext cx="5327798" cy="5296794"/>
          </a:xfrm>
        </p:spPr>
        <p:txBody>
          <a:bodyPr>
            <a:noAutofit/>
          </a:bodyPr>
          <a:lstStyle/>
          <a:p>
            <a:pPr>
              <a:spcBef>
                <a:spcPts val="1200"/>
              </a:spcBef>
            </a:pPr>
            <a:r>
              <a:rPr lang="en-US" b="1" dirty="0" err="1" smtClean="0">
                <a:latin typeface="Arial" panose="020B0604020202020204" pitchFamily="34" charset="0"/>
                <a:cs typeface="Arial" panose="020B0604020202020204" pitchFamily="34" charset="0"/>
              </a:rPr>
              <a:t>Những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điểm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đã</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đạt</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được</a:t>
            </a:r>
            <a:r>
              <a:rPr lang="en-US" b="1" dirty="0" smtClean="0">
                <a:latin typeface="Arial" panose="020B0604020202020204" pitchFamily="34" charset="0"/>
                <a:cs typeface="Arial" panose="020B0604020202020204" pitchFamily="34" charset="0"/>
              </a:rPr>
              <a:t>:</a:t>
            </a:r>
          </a:p>
          <a:p>
            <a:pPr marL="457200" lvl="0" indent="-457200" algn="just">
              <a:lnSpc>
                <a:spcPct val="100000"/>
              </a:lnSpc>
              <a:spcBef>
                <a:spcPts val="1200"/>
              </a:spcBef>
              <a:buFont typeface="+mj-lt"/>
              <a:buAutoNum type="arabicParenR"/>
            </a:pPr>
            <a:r>
              <a:rPr lang="en-US" dirty="0" err="1" smtClean="0">
                <a:latin typeface="Arial" panose="020B0604020202020204" pitchFamily="34" charset="0"/>
                <a:cs typeface="Arial" panose="020B0604020202020204" pitchFamily="34" charset="0"/>
              </a:rPr>
              <a:t>Giao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diện</a:t>
            </a:r>
            <a:r>
              <a:rPr lang="en-US" dirty="0"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thân</a:t>
            </a:r>
            <a:r>
              <a:rPr lang="en-US" smtClean="0">
                <a:latin typeface="Arial" panose="020B0604020202020204" pitchFamily="34" charset="0"/>
                <a:cs typeface="Arial" panose="020B0604020202020204" pitchFamily="34" charset="0"/>
              </a:rPr>
              <a:t> thiện.</a:t>
            </a:r>
            <a:endParaRPr lang="en-US" dirty="0" smtClean="0">
              <a:latin typeface="Arial" panose="020B0604020202020204" pitchFamily="34" charset="0"/>
              <a:cs typeface="Arial" panose="020B0604020202020204" pitchFamily="34" charset="0"/>
            </a:endParaRPr>
          </a:p>
          <a:p>
            <a:pPr marL="457200" lvl="0" indent="-457200" algn="just">
              <a:lnSpc>
                <a:spcPct val="100000"/>
              </a:lnSpc>
              <a:spcBef>
                <a:spcPts val="1200"/>
              </a:spcBef>
              <a:buFont typeface="+mj-lt"/>
              <a:buAutoNum type="arabicParenR"/>
            </a:pPr>
            <a:r>
              <a:rPr lang="en-US" smtClean="0">
                <a:latin typeface="Arial" panose="020B0604020202020204" pitchFamily="34" charset="0"/>
                <a:cs typeface="Arial" panose="020B0604020202020204" pitchFamily="34" charset="0"/>
              </a:rPr>
              <a:t>Website </a:t>
            </a:r>
            <a:r>
              <a:rPr lang="en-US" dirty="0" err="1" smtClean="0">
                <a:latin typeface="Arial" panose="020B0604020202020204" pitchFamily="34" charset="0"/>
                <a:cs typeface="Arial" panose="020B0604020202020204" pitchFamily="34" charset="0"/>
              </a:rPr>
              <a:t>đã</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đáp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ứng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được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yêu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cầu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xử</a:t>
            </a:r>
            <a:r>
              <a:rPr lang="en-US" dirty="0"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lý</a:t>
            </a:r>
            <a:r>
              <a:rPr lang="en-US" smtClean="0">
                <a:latin typeface="Arial" panose="020B0604020202020204" pitchFamily="34" charset="0"/>
                <a:cs typeface="Arial" panose="020B0604020202020204" pitchFamily="34" charset="0"/>
              </a:rPr>
              <a:t> nghiệp </a:t>
            </a:r>
            <a:r>
              <a:rPr lang="en-US" dirty="0" err="1" smtClean="0">
                <a:latin typeface="Arial" panose="020B0604020202020204" pitchFamily="34" charset="0"/>
                <a:cs typeface="Arial" panose="020B0604020202020204" pitchFamily="34" charset="0"/>
              </a:rPr>
              <a:t>vụ</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bản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trình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bán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hàng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như</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quản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lý</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sản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phẩm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quản</a:t>
            </a:r>
            <a:r>
              <a:rPr lang="en-US" dirty="0"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lý</a:t>
            </a:r>
            <a:r>
              <a:rPr lang="en-US" smtClean="0">
                <a:latin typeface="Arial" panose="020B0604020202020204" pitchFamily="34" charset="0"/>
                <a:cs typeface="Arial" panose="020B0604020202020204" pitchFamily="34" charset="0"/>
              </a:rPr>
              <a:t> thương hiệu, </a:t>
            </a:r>
            <a:r>
              <a:rPr lang="en-US" smtClean="0">
                <a:latin typeface="Arial" panose="020B0604020202020204" pitchFamily="34" charset="0"/>
                <a:cs typeface="Arial" panose="020B0604020202020204" pitchFamily="34" charset="0"/>
              </a:rPr>
              <a:t>quản </a:t>
            </a:r>
            <a:r>
              <a:rPr lang="en-US" dirty="0" err="1" smtClean="0">
                <a:latin typeface="Arial" panose="020B0604020202020204" pitchFamily="34" charset="0"/>
                <a:cs typeface="Arial" panose="020B0604020202020204" pitchFamily="34" charset="0"/>
              </a:rPr>
              <a:t>lý</a:t>
            </a:r>
            <a:r>
              <a:rPr lang="en-US" dirty="0"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đơn</a:t>
            </a:r>
            <a:r>
              <a:rPr lang="en-US" smtClean="0">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hàng…</a:t>
            </a:r>
            <a:endParaRPr lang="en-US" dirty="0" smtClean="0">
              <a:latin typeface="Arial" panose="020B0604020202020204" pitchFamily="34" charset="0"/>
              <a:cs typeface="Arial" panose="020B0604020202020204" pitchFamily="34" charset="0"/>
            </a:endParaRPr>
          </a:p>
          <a:p>
            <a:pPr marL="457200" lvl="0" indent="-457200" algn="just">
              <a:lnSpc>
                <a:spcPct val="100000"/>
              </a:lnSpc>
              <a:spcBef>
                <a:spcPts val="1200"/>
              </a:spcBef>
              <a:buFont typeface="+mj-lt"/>
              <a:buAutoNum type="arabicParenR"/>
            </a:pP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thông</a:t>
            </a:r>
            <a:r>
              <a:rPr lang="en-US" dirty="0" smtClean="0">
                <a:latin typeface="Arial" panose="020B0604020202020204" pitchFamily="34" charset="0"/>
                <a:cs typeface="Arial" panose="020B0604020202020204" pitchFamily="34" charset="0"/>
              </a:rPr>
              <a:t> tin </a:t>
            </a:r>
            <a:r>
              <a:rPr lang="en-US" dirty="0" err="1" smtClean="0">
                <a:latin typeface="Arial" panose="020B0604020202020204" pitchFamily="34" charset="0"/>
                <a:cs typeface="Arial" panose="020B0604020202020204" pitchFamily="34" charset="0"/>
              </a:rPr>
              <a:t>được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lưu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trữ</a:t>
            </a:r>
            <a:r>
              <a:rPr lang="en-US" dirty="0"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khoa</a:t>
            </a:r>
            <a:r>
              <a:rPr lang="en-US" smtClean="0">
                <a:latin typeface="Arial" panose="020B0604020202020204" pitchFamily="34" charset="0"/>
                <a:cs typeface="Arial" panose="020B0604020202020204" pitchFamily="34" charset="0"/>
              </a:rPr>
              <a:t> học, xử </a:t>
            </a:r>
            <a:r>
              <a:rPr lang="en-US" dirty="0" err="1" smtClean="0">
                <a:latin typeface="Arial" panose="020B0604020202020204" pitchFamily="34" charset="0"/>
                <a:cs typeface="Arial" panose="020B0604020202020204" pitchFamily="34" charset="0"/>
              </a:rPr>
              <a:t>lý</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một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dễ</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dàng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chính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xác</a:t>
            </a:r>
            <a:r>
              <a:rPr lang="en-US" dirty="0" smtClean="0">
                <a:latin typeface="Arial" panose="020B0604020202020204" pitchFamily="34" charset="0"/>
                <a:cs typeface="Arial" panose="020B0604020202020204" pitchFamily="34" charset="0"/>
              </a:rPr>
              <a:t>.</a:t>
            </a:r>
          </a:p>
          <a:p>
            <a:pPr marL="457200" lvl="0" indent="-457200" algn="just">
              <a:lnSpc>
                <a:spcPct val="100000"/>
              </a:lnSpc>
              <a:spcBef>
                <a:spcPts val="1200"/>
              </a:spcBef>
              <a:buFont typeface="+mj-lt"/>
              <a:buAutoNum type="arabicParenR"/>
            </a:pP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vùng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nhập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liệu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được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kiểm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soát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tránh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việc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sai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sót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thông</a:t>
            </a:r>
            <a:r>
              <a:rPr lang="en-US" dirty="0" smtClean="0">
                <a:latin typeface="Arial" panose="020B0604020202020204" pitchFamily="34" charset="0"/>
                <a:cs typeface="Arial" panose="020B0604020202020204" pitchFamily="34" charset="0"/>
              </a:rPr>
              <a:t> tin </a:t>
            </a:r>
            <a:r>
              <a:rPr lang="en-US" dirty="0" err="1" smtClean="0">
                <a:latin typeface="Arial" panose="020B0604020202020204" pitchFamily="34" charset="0"/>
                <a:cs typeface="Arial" panose="020B0604020202020204" pitchFamily="34" charset="0"/>
              </a:rPr>
              <a:t>trong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trình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nhập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dữ</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liệu</a:t>
            </a:r>
            <a:r>
              <a:rPr lang="en-US" dirty="0" smtClean="0">
                <a:latin typeface="Arial" panose="020B0604020202020204" pitchFamily="34" charset="0"/>
                <a:cs typeface="Arial" panose="020B0604020202020204" pitchFamily="34" charset="0"/>
              </a:rPr>
              <a:t>.</a:t>
            </a:r>
          </a:p>
          <a:p>
            <a:pPr marL="457200" lvl="0" indent="-457200" algn="just">
              <a:lnSpc>
                <a:spcPct val="100000"/>
              </a:lnSpc>
              <a:spcBef>
                <a:spcPts val="1200"/>
              </a:spcBef>
              <a:buFont typeface="+mj-lt"/>
              <a:buAutoNum type="arabicParenR"/>
            </a:pPr>
            <a:r>
              <a:rPr lang="en-US" smtClean="0">
                <a:latin typeface="Arial" panose="020B0604020202020204" pitchFamily="34" charset="0"/>
                <a:cs typeface="Arial" panose="020B0604020202020204" pitchFamily="34" charset="0"/>
              </a:rPr>
              <a:t>Hỗ </a:t>
            </a:r>
            <a:r>
              <a:rPr lang="en-US" dirty="0" err="1" smtClean="0">
                <a:latin typeface="Arial" panose="020B0604020202020204" pitchFamily="34" charset="0"/>
                <a:cs typeface="Arial" panose="020B0604020202020204" pitchFamily="34" charset="0"/>
              </a:rPr>
              <a:t>trợ</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đặt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hàng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trực</a:t>
            </a:r>
            <a:r>
              <a:rPr lang="en-US" dirty="0"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tuyến</a:t>
            </a:r>
            <a:r>
              <a:rPr lang="en-US" smtClean="0">
                <a:latin typeface="Arial" panose="020B0604020202020204" pitchFamily="34" charset="0"/>
                <a:cs typeface="Arial" panose="020B0604020202020204" pitchFamily="34" charset="0"/>
              </a:rPr>
              <a:t>.</a:t>
            </a:r>
          </a:p>
          <a:p>
            <a:pPr marL="457200" lvl="0" indent="-457200" algn="just">
              <a:lnSpc>
                <a:spcPct val="100000"/>
              </a:lnSpc>
              <a:spcBef>
                <a:spcPts val="1200"/>
              </a:spcBef>
              <a:buFont typeface="+mj-lt"/>
              <a:buAutoNum type="arabicParenR"/>
            </a:pPr>
            <a:r>
              <a:rPr lang="en-US" smtClean="0">
                <a:latin typeface="Arial" panose="020B0604020202020204" pitchFamily="34" charset="0"/>
                <a:cs typeface="Arial" panose="020B0604020202020204" pitchFamily="34" charset="0"/>
              </a:rPr>
              <a:t>Hỗ trợ sử dụng mã khuyến mại.</a:t>
            </a:r>
            <a:endParaRPr lang="en-US" dirty="0" smtClean="0">
              <a:latin typeface="Arial" panose="020B0604020202020204" pitchFamily="34" charset="0"/>
              <a:cs typeface="Arial" panose="020B0604020202020204" pitchFamily="34" charset="0"/>
            </a:endParaRPr>
          </a:p>
        </p:txBody>
      </p:sp>
      <p:sp>
        <p:nvSpPr>
          <p:cNvPr id="4" name="Content Placeholder 3"/>
          <p:cNvSpPr>
            <a:spLocks noGrp="1"/>
          </p:cNvSpPr>
          <p:nvPr>
            <p:ph sz="half" idx="2"/>
          </p:nvPr>
        </p:nvSpPr>
        <p:spPr>
          <a:xfrm>
            <a:off x="7069134" y="1408806"/>
            <a:ext cx="4473648" cy="4571999"/>
          </a:xfrm>
        </p:spPr>
        <p:txBody>
          <a:bodyPr>
            <a:normAutofit/>
          </a:bodyPr>
          <a:lstStyle/>
          <a:p>
            <a:r>
              <a:rPr lang="en-US" b="1" dirty="0" err="1" smtClean="0">
                <a:latin typeface="Arial" panose="020B0604020202020204" pitchFamily="34" charset="0"/>
                <a:cs typeface="Arial" panose="020B0604020202020204" pitchFamily="34" charset="0"/>
              </a:rPr>
              <a:t>Hướng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phát</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triển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của</a:t>
            </a:r>
            <a:r>
              <a:rPr lang="en-US" b="1" dirty="0" smtClean="0">
                <a:latin typeface="Arial" panose="020B0604020202020204" pitchFamily="34" charset="0"/>
                <a:cs typeface="Arial" panose="020B0604020202020204" pitchFamily="34" charset="0"/>
              </a:rPr>
              <a:t> Website</a:t>
            </a:r>
          </a:p>
          <a:p>
            <a:pPr marL="457200" indent="-457200" algn="just">
              <a:buFont typeface="+mj-lt"/>
              <a:buAutoNum type="arabicParenR"/>
            </a:pPr>
            <a:r>
              <a:rPr lang="vi-VN" smtClean="0">
                <a:latin typeface="Arial" panose="020B0604020202020204" pitchFamily="34" charset="0"/>
                <a:cs typeface="Arial" panose="020B0604020202020204" pitchFamily="34" charset="0"/>
              </a:rPr>
              <a:t>Hỗ </a:t>
            </a:r>
            <a:r>
              <a:rPr lang="vi-VN">
                <a:latin typeface="Arial" panose="020B0604020202020204" pitchFamily="34" charset="0"/>
                <a:cs typeface="Arial" panose="020B0604020202020204" pitchFamily="34" charset="0"/>
              </a:rPr>
              <a:t>trợ đa ngôn ngữ.</a:t>
            </a:r>
          </a:p>
          <a:p>
            <a:pPr marL="457200" indent="-457200" algn="just">
              <a:buFont typeface="+mj-lt"/>
              <a:buAutoNum type="arabicParenR"/>
            </a:pPr>
            <a:r>
              <a:rPr lang="vi-VN" smtClean="0">
                <a:latin typeface="Arial" panose="020B0604020202020204" pitchFamily="34" charset="0"/>
                <a:cs typeface="Arial" panose="020B0604020202020204" pitchFamily="34" charset="0"/>
              </a:rPr>
              <a:t>Nâng </a:t>
            </a:r>
            <a:r>
              <a:rPr lang="vi-VN">
                <a:latin typeface="Arial" panose="020B0604020202020204" pitchFamily="34" charset="0"/>
                <a:cs typeface="Arial" panose="020B0604020202020204" pitchFamily="34" charset="0"/>
              </a:rPr>
              <a:t>cao khả năng sắp xếp được các sản phẩm theo ý người dùng.</a:t>
            </a:r>
          </a:p>
          <a:p>
            <a:pPr marL="457200" indent="-457200" algn="just">
              <a:buFont typeface="+mj-lt"/>
              <a:buAutoNum type="arabicParenR"/>
            </a:pPr>
            <a:r>
              <a:rPr lang="vi-VN" smtClean="0">
                <a:latin typeface="Arial" panose="020B0604020202020204" pitchFamily="34" charset="0"/>
                <a:cs typeface="Arial" panose="020B0604020202020204" pitchFamily="34" charset="0"/>
              </a:rPr>
              <a:t>Tối </a:t>
            </a:r>
            <a:r>
              <a:rPr lang="vi-VN">
                <a:latin typeface="Arial" panose="020B0604020202020204" pitchFamily="34" charset="0"/>
                <a:cs typeface="Arial" panose="020B0604020202020204" pitchFamily="34" charset="0"/>
              </a:rPr>
              <a:t>ưu hóa tốc độ hệ thống.</a:t>
            </a:r>
          </a:p>
          <a:p>
            <a:pPr marL="457200" indent="-457200" algn="just">
              <a:buFont typeface="+mj-lt"/>
              <a:buAutoNum type="arabicParenR"/>
            </a:pPr>
            <a:r>
              <a:rPr lang="en-US" smtClean="0">
                <a:latin typeface="Arial" panose="020B0604020202020204" pitchFamily="34" charset="0"/>
                <a:cs typeface="Arial" panose="020B0604020202020204" pitchFamily="34" charset="0"/>
              </a:rPr>
              <a:t>Hỗ </a:t>
            </a:r>
            <a:r>
              <a:rPr lang="en-US" dirty="0" err="1" smtClean="0">
                <a:latin typeface="Arial" panose="020B0604020202020204" pitchFamily="34" charset="0"/>
                <a:cs typeface="Arial" panose="020B0604020202020204" pitchFamily="34" charset="0"/>
              </a:rPr>
              <a:t>trợ</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thanh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toán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thêm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phương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thức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mới</a:t>
            </a:r>
            <a:r>
              <a:rPr lang="en-US" dirty="0" smtClean="0">
                <a:latin typeface="Arial" panose="020B0604020202020204" pitchFamily="34" charset="0"/>
                <a:cs typeface="Arial" panose="020B0604020202020204" pitchFamily="34" charset="0"/>
              </a:rPr>
              <a:t>.</a:t>
            </a:r>
          </a:p>
          <a:p>
            <a:pPr marL="457200" indent="-457200" algn="just">
              <a:buFont typeface="+mj-lt"/>
              <a:buAutoNum type="arabicParenR"/>
            </a:pPr>
            <a:r>
              <a:rPr lang="en-US" dirty="0" err="1" smtClean="0">
                <a:latin typeface="Arial" panose="020B0604020202020204" pitchFamily="34" charset="0"/>
                <a:cs typeface="Arial" panose="020B0604020202020204" pitchFamily="34" charset="0"/>
              </a:rPr>
              <a:t>Cần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kiểm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soát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chặt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chẽ</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hơn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nữa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đặt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hàng</a:t>
            </a:r>
            <a:r>
              <a:rPr lang="en-US" dirty="0" smtClean="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27450" y="1127052"/>
            <a:ext cx="3168503" cy="914400"/>
          </a:xfrm>
        </p:spPr>
        <p:txBody>
          <a:bodyPr>
            <a:normAutofit/>
          </a:bodyPr>
          <a:lstStyle/>
          <a:p>
            <a:r>
              <a:rPr lang="en-US" sz="3200" b="1" dirty="0" err="1" smtClean="0">
                <a:latin typeface="Times New Roman" pitchFamily="18" charset="0"/>
                <a:cs typeface="Times New Roman" pitchFamily="18" charset="0"/>
              </a:rPr>
              <a:t>Lời</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cẢm</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ơn</a:t>
            </a:r>
            <a:endParaRPr lang="en-US" sz="3200" b="1" dirty="0">
              <a:latin typeface="Times New Roman" pitchFamily="18" charset="0"/>
              <a:cs typeface="Times New Roman" pitchFamily="18" charset="0"/>
            </a:endParaRPr>
          </a:p>
        </p:txBody>
      </p:sp>
      <p:sp>
        <p:nvSpPr>
          <p:cNvPr id="3" name="Subtitle 2"/>
          <p:cNvSpPr>
            <a:spLocks noGrp="1"/>
          </p:cNvSpPr>
          <p:nvPr>
            <p:ph type="subTitle" idx="1"/>
          </p:nvPr>
        </p:nvSpPr>
        <p:spPr>
          <a:xfrm>
            <a:off x="1157251" y="2159220"/>
            <a:ext cx="10096501" cy="4163204"/>
          </a:xfrm>
        </p:spPr>
        <p:txBody>
          <a:bodyPr>
            <a:noAutofit/>
          </a:bodyPr>
          <a:lstStyle/>
          <a:p>
            <a:pPr algn="just">
              <a:lnSpc>
                <a:spcPct val="100000"/>
              </a:lnSpc>
              <a:spcBef>
                <a:spcPts val="600"/>
              </a:spcBef>
              <a:spcAft>
                <a:spcPts val="600"/>
              </a:spcAft>
            </a:pPr>
            <a:r>
              <a:rPr lang="en-US" sz="2400" dirty="0" err="1" smtClean="0">
                <a:latin typeface="Arial" panose="020B0604020202020204" pitchFamily="34" charset="0"/>
                <a:cs typeface="Arial" panose="020B0604020202020204" pitchFamily="34" charset="0"/>
              </a:rPr>
              <a:t>Em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xin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gửi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lời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cảm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ơn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tới</a:t>
            </a:r>
            <a:r>
              <a:rPr lang="en-US" sz="2400" dirty="0" smtClean="0">
                <a:latin typeface="Arial" panose="020B0604020202020204" pitchFamily="34" charset="0"/>
                <a:cs typeface="Arial" panose="020B0604020202020204" pitchFamily="34" charset="0"/>
              </a:rPr>
              <a:t> </a:t>
            </a:r>
            <a:r>
              <a:rPr lang="vi-VN" sz="2400" dirty="0" smtClean="0">
                <a:latin typeface="Arial" panose="020B0604020202020204" pitchFamily="34" charset="0"/>
                <a:cs typeface="Arial" panose="020B0604020202020204" pitchFamily="34" charset="0"/>
              </a:rPr>
              <a:t>các thầy cô </a:t>
            </a:r>
            <a:r>
              <a:rPr lang="vi-VN" sz="2400" smtClean="0">
                <a:latin typeface="Arial" panose="020B0604020202020204" pitchFamily="34" charset="0"/>
                <a:cs typeface="Arial" panose="020B0604020202020204" pitchFamily="34" charset="0"/>
              </a:rPr>
              <a:t>trong khoa</a:t>
            </a:r>
            <a:r>
              <a:rPr lang="en-US" sz="2400" smtClean="0">
                <a:latin typeface="Arial" panose="020B0604020202020204" pitchFamily="34" charset="0"/>
                <a:cs typeface="Arial" panose="020B0604020202020204" pitchFamily="34" charset="0"/>
              </a:rPr>
              <a:t> Kỹ thuật &amp; Công Nghệ</a:t>
            </a:r>
            <a:r>
              <a:rPr lang="vi-VN" sz="2400" smtClean="0">
                <a:latin typeface="Arial" panose="020B0604020202020204" pitchFamily="34" charset="0"/>
                <a:cs typeface="Arial" panose="020B0604020202020204" pitchFamily="34" charset="0"/>
              </a:rPr>
              <a:t> Đại học </a:t>
            </a:r>
            <a:r>
              <a:rPr lang="en-US" sz="2400" smtClean="0">
                <a:latin typeface="Arial" panose="020B0604020202020204" pitchFamily="34" charset="0"/>
                <a:cs typeface="Arial" panose="020B0604020202020204" pitchFamily="34" charset="0"/>
              </a:rPr>
              <a:t>Trà Vinh </a:t>
            </a:r>
            <a:r>
              <a:rPr lang="vi-VN" sz="2400" smtClean="0">
                <a:latin typeface="Arial" panose="020B0604020202020204" pitchFamily="34" charset="0"/>
                <a:cs typeface="Arial" panose="020B0604020202020204" pitchFamily="34" charset="0"/>
              </a:rPr>
              <a:t>đã </a:t>
            </a:r>
            <a:r>
              <a:rPr lang="en-US" sz="2400" dirty="0" err="1" smtClean="0">
                <a:latin typeface="Arial" panose="020B0604020202020204" pitchFamily="34" charset="0"/>
                <a:cs typeface="Arial" panose="020B0604020202020204" pitchFamily="34" charset="0"/>
              </a:rPr>
              <a:t>tạo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diều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kiện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và</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giúp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đỡ</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em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trong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quá</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trình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học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tập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tại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trường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Đặc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biệt</a:t>
            </a:r>
            <a:r>
              <a:rPr lang="en-US" sz="2400" dirty="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là</a:t>
            </a:r>
            <a:r>
              <a:rPr lang="en-US" sz="2400" smtClean="0">
                <a:latin typeface="Arial" panose="020B0604020202020204" pitchFamily="34" charset="0"/>
                <a:cs typeface="Arial" panose="020B0604020202020204" pitchFamily="34" charset="0"/>
              </a:rPr>
              <a:t> thầy </a:t>
            </a:r>
            <a:r>
              <a:rPr lang="en-US" sz="2400" b="1" smtClean="0">
                <a:latin typeface="Arial" panose="020B0604020202020204" pitchFamily="34" charset="0"/>
                <a:cs typeface="Arial" panose="020B0604020202020204" pitchFamily="34" charset="0"/>
              </a:rPr>
              <a:t>Đoàn Phươc Miền</a:t>
            </a:r>
            <a:r>
              <a:rPr lang="en-US" sz="240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người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đã</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tận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tình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giúp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đỡ</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chỉ</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bảo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để</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em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có</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thể</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hoàn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thiện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được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đồ</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án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này</a:t>
            </a:r>
            <a:r>
              <a:rPr lang="en-US" sz="2400" dirty="0" smtClean="0">
                <a:latin typeface="Arial" panose="020B0604020202020204" pitchFamily="34" charset="0"/>
                <a:cs typeface="Arial" panose="020B0604020202020204" pitchFamily="34" charset="0"/>
              </a:rPr>
              <a:t>.</a:t>
            </a:r>
          </a:p>
          <a:p>
            <a:pPr algn="just">
              <a:lnSpc>
                <a:spcPct val="100000"/>
              </a:lnSpc>
              <a:spcBef>
                <a:spcPts val="600"/>
              </a:spcBef>
              <a:spcAft>
                <a:spcPts val="600"/>
              </a:spcAft>
            </a:pPr>
            <a:r>
              <a:rPr lang="en-US" sz="2400" dirty="0" err="1" smtClean="0">
                <a:latin typeface="Arial" panose="020B0604020202020204" pitchFamily="34" charset="0"/>
                <a:cs typeface="Arial" panose="020B0604020202020204" pitchFamily="34" charset="0"/>
              </a:rPr>
              <a:t>Tuy</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nhiên</a:t>
            </a:r>
            <a:r>
              <a:rPr lang="en-US" sz="2400" dirty="0" smtClean="0">
                <a:latin typeface="Arial" panose="020B0604020202020204" pitchFamily="34" charset="0"/>
                <a:cs typeface="Arial" panose="020B0604020202020204" pitchFamily="34" charset="0"/>
              </a:rPr>
              <a:t> do </a:t>
            </a:r>
            <a:r>
              <a:rPr lang="en-US" sz="2400" dirty="0" err="1" smtClean="0">
                <a:latin typeface="Arial" panose="020B0604020202020204" pitchFamily="34" charset="0"/>
                <a:cs typeface="Arial" panose="020B0604020202020204" pitchFamily="34" charset="0"/>
              </a:rPr>
              <a:t>thời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gian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có</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hạn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cùng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với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nhiều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nguyên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nhân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khác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mặc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dù</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em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đã</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nỗ</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lực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hết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mình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xong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đồ</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án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của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em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vẫn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còn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nhiều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thiếu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sót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và</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hạn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chế</a:t>
            </a:r>
            <a:r>
              <a:rPr lang="en-US" sz="2400" dirty="0" smtClean="0">
                <a:latin typeface="Arial" panose="020B0604020202020204" pitchFamily="34" charset="0"/>
                <a:cs typeface="Arial" panose="020B0604020202020204" pitchFamily="34" charset="0"/>
              </a:rPr>
              <a:t>.</a:t>
            </a:r>
          </a:p>
          <a:p>
            <a:pPr algn="just">
              <a:lnSpc>
                <a:spcPct val="100000"/>
              </a:lnSpc>
              <a:spcBef>
                <a:spcPts val="600"/>
              </a:spcBef>
              <a:spcAft>
                <a:spcPts val="600"/>
              </a:spcAft>
            </a:pPr>
            <a:r>
              <a:rPr lang="en-US" sz="2400" dirty="0" err="1" smtClean="0">
                <a:latin typeface="Arial" panose="020B0604020202020204" pitchFamily="34" charset="0"/>
                <a:cs typeface="Arial" panose="020B0604020202020204" pitchFamily="34" charset="0"/>
              </a:rPr>
              <a:t>Em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rất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mong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nhận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được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sự</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thông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cảm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và</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sự</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chỉ</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bảo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của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Thầy</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Cô</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cùng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các</a:t>
            </a:r>
            <a:r>
              <a:rPr lang="en-US" sz="2400" dirty="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bạn</a:t>
            </a:r>
            <a:r>
              <a:rPr lang="en-US" sz="2400" smtClean="0">
                <a:latin typeface="Arial" panose="020B0604020202020204" pitchFamily="34" charset="0"/>
                <a:cs typeface="Arial" panose="020B0604020202020204" pitchFamily="34" charset="0"/>
              </a:rPr>
              <a:t>.</a:t>
            </a:r>
            <a:endParaRPr lang="en-US"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56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4400" smtClean="0">
                <a:latin typeface="Arial" panose="020B0604020202020204" pitchFamily="34" charset="0"/>
                <a:cs typeface="Arial" panose="020B0604020202020204" pitchFamily="34" charset="0"/>
              </a:rPr>
              <a:t>NỘI DUNG</a:t>
            </a:r>
            <a:endParaRPr lang="en-US" sz="4400" dirty="0">
              <a:latin typeface="Arial" panose="020B0604020202020204" pitchFamily="34" charset="0"/>
              <a:cs typeface="Arial" panose="020B0604020202020204" pitchFamily="34" charset="0"/>
            </a:endParaRPr>
          </a:p>
        </p:txBody>
      </p:sp>
      <p:sp>
        <p:nvSpPr>
          <p:cNvPr id="14" name="Content Placeholder 13"/>
          <p:cNvSpPr>
            <a:spLocks noGrp="1"/>
          </p:cNvSpPr>
          <p:nvPr>
            <p:ph idx="1"/>
          </p:nvPr>
        </p:nvSpPr>
        <p:spPr/>
        <p:txBody>
          <a:bodyPr>
            <a:normAutofit fontScale="92500" lnSpcReduction="10000"/>
          </a:bodyPr>
          <a:lstStyle/>
          <a:p>
            <a:pPr marL="571500" indent="-571500" algn="just">
              <a:lnSpc>
                <a:spcPct val="150000"/>
              </a:lnSpc>
              <a:buFont typeface="+mj-lt"/>
              <a:buAutoNum type="romanUcPeriod"/>
            </a:pPr>
            <a:r>
              <a:rPr lang="en-US" sz="3600" dirty="0" err="1" smtClean="0">
                <a:latin typeface="Arial" panose="020B0604020202020204" pitchFamily="34" charset="0"/>
                <a:cs typeface="Arial" panose="020B0604020202020204" pitchFamily="34" charset="0"/>
              </a:rPr>
              <a:t>Lý</a:t>
            </a:r>
            <a:r>
              <a:rPr lang="en-US" sz="3600" dirty="0" smtClean="0">
                <a:latin typeface="Arial" panose="020B0604020202020204" pitchFamily="34" charset="0"/>
                <a:cs typeface="Arial" panose="020B0604020202020204" pitchFamily="34" charset="0"/>
              </a:rPr>
              <a:t> do </a:t>
            </a:r>
            <a:r>
              <a:rPr lang="en-US" sz="3600" dirty="0" err="1" smtClean="0">
                <a:latin typeface="Arial" panose="020B0604020202020204" pitchFamily="34" charset="0"/>
                <a:cs typeface="Arial" panose="020B0604020202020204" pitchFamily="34" charset="0"/>
              </a:rPr>
              <a:t>chọn</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đề</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tài</a:t>
            </a:r>
            <a:r>
              <a:rPr lang="en-US" sz="3600" dirty="0" smtClean="0">
                <a:latin typeface="Arial" panose="020B0604020202020204" pitchFamily="34" charset="0"/>
                <a:cs typeface="Arial" panose="020B0604020202020204" pitchFamily="34" charset="0"/>
              </a:rPr>
              <a:t>, </a:t>
            </a:r>
            <a:r>
              <a:rPr lang="en-US" sz="3600" err="1" smtClean="0">
                <a:latin typeface="Arial" panose="020B0604020202020204" pitchFamily="34" charset="0"/>
                <a:cs typeface="Arial" panose="020B0604020202020204" pitchFamily="34" charset="0"/>
              </a:rPr>
              <a:t>mục</a:t>
            </a:r>
            <a:r>
              <a:rPr lang="en-US" sz="3600" smtClean="0">
                <a:latin typeface="Arial" panose="020B0604020202020204" pitchFamily="34" charset="0"/>
                <a:cs typeface="Arial" panose="020B0604020202020204" pitchFamily="34" charset="0"/>
              </a:rPr>
              <a:t> tiêu </a:t>
            </a:r>
            <a:r>
              <a:rPr lang="en-US" sz="3600" smtClean="0">
                <a:latin typeface="Arial" panose="020B0604020202020204" pitchFamily="34" charset="0"/>
                <a:cs typeface="Arial" panose="020B0604020202020204" pitchFamily="34" charset="0"/>
              </a:rPr>
              <a:t>của </a:t>
            </a:r>
            <a:r>
              <a:rPr lang="en-US" sz="3600" dirty="0" err="1" smtClean="0">
                <a:latin typeface="Arial" panose="020B0604020202020204" pitchFamily="34" charset="0"/>
                <a:cs typeface="Arial" panose="020B0604020202020204" pitchFamily="34" charset="0"/>
              </a:rPr>
              <a:t>đồ</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án</a:t>
            </a:r>
            <a:endParaRPr lang="en-US" sz="3600" dirty="0" smtClean="0">
              <a:latin typeface="Arial" panose="020B0604020202020204" pitchFamily="34" charset="0"/>
              <a:cs typeface="Arial" panose="020B0604020202020204" pitchFamily="34" charset="0"/>
            </a:endParaRPr>
          </a:p>
          <a:p>
            <a:pPr marL="571500" indent="-571500" algn="just">
              <a:lnSpc>
                <a:spcPct val="150000"/>
              </a:lnSpc>
              <a:buFont typeface="+mj-lt"/>
              <a:buAutoNum type="romanUcPeriod"/>
            </a:pPr>
            <a:r>
              <a:rPr lang="en-US" sz="3600" dirty="0" err="1" smtClean="0">
                <a:latin typeface="Arial" panose="020B0604020202020204" pitchFamily="34" charset="0"/>
                <a:cs typeface="Arial" panose="020B0604020202020204" pitchFamily="34" charset="0"/>
              </a:rPr>
              <a:t>Phân</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tích</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và</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thiết</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kế</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hệ</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thống</a:t>
            </a:r>
            <a:endParaRPr lang="en-US" sz="3600" dirty="0" smtClean="0">
              <a:latin typeface="Arial" panose="020B0604020202020204" pitchFamily="34" charset="0"/>
              <a:cs typeface="Arial" panose="020B0604020202020204" pitchFamily="34" charset="0"/>
            </a:endParaRPr>
          </a:p>
          <a:p>
            <a:pPr marL="571500" indent="-571500" algn="just">
              <a:lnSpc>
                <a:spcPct val="150000"/>
              </a:lnSpc>
              <a:buFont typeface="+mj-lt"/>
              <a:buAutoNum type="romanUcPeriod"/>
            </a:pPr>
            <a:r>
              <a:rPr lang="en-US" sz="3600" dirty="0" err="1" smtClean="0">
                <a:latin typeface="Arial" panose="020B0604020202020204" pitchFamily="34" charset="0"/>
                <a:cs typeface="Arial" panose="020B0604020202020204" pitchFamily="34" charset="0"/>
              </a:rPr>
              <a:t>Công</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cụ</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thực</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hiện</a:t>
            </a:r>
            <a:endParaRPr lang="en-US" sz="3600" dirty="0" smtClean="0">
              <a:latin typeface="Arial" panose="020B0604020202020204" pitchFamily="34" charset="0"/>
              <a:cs typeface="Arial" panose="020B0604020202020204" pitchFamily="34" charset="0"/>
            </a:endParaRPr>
          </a:p>
          <a:p>
            <a:pPr marL="571500" indent="-571500" algn="just">
              <a:lnSpc>
                <a:spcPct val="150000"/>
              </a:lnSpc>
              <a:buFont typeface="+mj-lt"/>
              <a:buAutoNum type="romanUcPeriod"/>
            </a:pPr>
            <a:r>
              <a:rPr lang="en-US" sz="3600" dirty="0" err="1" smtClean="0">
                <a:latin typeface="Arial" panose="020B0604020202020204" pitchFamily="34" charset="0"/>
                <a:cs typeface="Arial" panose="020B0604020202020204" pitchFamily="34" charset="0"/>
              </a:rPr>
              <a:t>Kết</a:t>
            </a:r>
            <a:r>
              <a:rPr lang="en-US" sz="3600" dirty="0" smtClean="0">
                <a:latin typeface="Arial" panose="020B0604020202020204" pitchFamily="34" charset="0"/>
                <a:cs typeface="Arial" panose="020B0604020202020204" pitchFamily="34" charset="0"/>
              </a:rPr>
              <a:t> </a:t>
            </a:r>
            <a:r>
              <a:rPr lang="en-US" sz="3600" err="1" smtClean="0">
                <a:latin typeface="Arial" panose="020B0604020202020204" pitchFamily="34" charset="0"/>
                <a:cs typeface="Arial" panose="020B0604020202020204" pitchFamily="34" charset="0"/>
              </a:rPr>
              <a:t>quả</a:t>
            </a:r>
            <a:r>
              <a:rPr lang="en-US" sz="3600" smtClean="0">
                <a:latin typeface="Arial" panose="020B0604020202020204" pitchFamily="34" charset="0"/>
                <a:cs typeface="Arial" panose="020B0604020202020204" pitchFamily="34" charset="0"/>
              </a:rPr>
              <a:t> nghiên cứu</a:t>
            </a:r>
            <a:endParaRPr lang="en-US" sz="3600" dirty="0" smtClean="0">
              <a:latin typeface="Arial" panose="020B0604020202020204" pitchFamily="34" charset="0"/>
              <a:cs typeface="Arial" panose="020B0604020202020204" pitchFamily="34" charset="0"/>
            </a:endParaRPr>
          </a:p>
          <a:p>
            <a:pPr marL="571500" indent="-571500" algn="just">
              <a:lnSpc>
                <a:spcPct val="150000"/>
              </a:lnSpc>
              <a:buFont typeface="+mj-lt"/>
              <a:buAutoNum type="romanUcPeriod"/>
            </a:pPr>
            <a:r>
              <a:rPr lang="en-US" sz="3600" smtClean="0">
                <a:latin typeface="Arial" panose="020B0604020202020204" pitchFamily="34" charset="0"/>
                <a:cs typeface="Arial" panose="020B0604020202020204" pitchFamily="34" charset="0"/>
              </a:rPr>
              <a:t>Kết luận</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BEBA8EAE-BF5A-486C-A8C5-ECC9F3942E4B}">
                <a14:imgProps xmlns:a14="http://schemas.microsoft.com/office/drawing/2010/main">
                  <a14:imgLayer r:embed="rId4">
                    <a14:imgEffect>
                      <a14:backgroundRemoval t="0" b="100000" l="0" r="100000">
                        <a14:backgroundMark x1="7120" y1="2848" x2="6688" y2="8543"/>
                        <a14:backgroundMark x1="6688" y1="8710" x2="3344" y2="8710"/>
                        <a14:backgroundMark x1="3020" y1="3015" x2="5933" y2="5528"/>
                        <a14:backgroundMark x1="5609" y1="4858" x2="3991" y2="7203"/>
                        <a14:backgroundMark x1="5070" y1="4188" x2="2805" y2="6198"/>
                        <a14:backgroundMark x1="3344" y1="5025" x2="4207" y2="6198"/>
                        <a14:backgroundMark x1="4639" y1="4858" x2="4639" y2="4858"/>
                        <a14:backgroundMark x1="4207" y1="4523" x2="4207" y2="4523"/>
                        <a14:backgroundMark x1="4207" y1="4523" x2="4207" y2="4523"/>
                        <a14:backgroundMark x1="4207" y1="4523" x2="4207" y2="4523"/>
                        <a14:backgroundMark x1="4207" y1="4523" x2="4207" y2="4523"/>
                        <a14:backgroundMark x1="4315" y1="4523" x2="4315" y2="4523"/>
                        <a14:backgroundMark x1="4315" y1="4523" x2="4315" y2="4523"/>
                        <a14:backgroundMark x1="4315" y1="4523" x2="4315" y2="4523"/>
                        <a14:backgroundMark x1="4315" y1="4523" x2="4315" y2="4523"/>
                        <a14:backgroundMark x1="4315" y1="4523" x2="4315" y2="4523"/>
                        <a14:backgroundMark x1="4315" y1="4523" x2="4315" y2="4523"/>
                        <a14:backgroundMark x1="4315" y1="4523" x2="4315" y2="4523"/>
                        <a14:backgroundMark x1="4315" y1="4523" x2="4315" y2="4523"/>
                        <a14:backgroundMark x1="4315" y1="4523" x2="4315" y2="4523"/>
                        <a14:backgroundMark x1="4315" y1="4523" x2="4315" y2="4523"/>
                        <a14:backgroundMark x1="4315" y1="4523" x2="4315" y2="4523"/>
                      </a14:backgroundRemoval>
                    </a14:imgEffect>
                    <a14:imgEffect>
                      <a14:colorTemperature colorTemp="7200"/>
                    </a14:imgEffect>
                  </a14:imgLayer>
                </a14:imgProps>
              </a:ext>
            </a:extLst>
          </a:blip>
          <a:srcRect l="2110" t="1598"/>
          <a:stretch/>
        </p:blipFill>
        <p:spPr>
          <a:xfrm>
            <a:off x="809625" y="66675"/>
            <a:ext cx="10953750" cy="6447336"/>
          </a:xfrm>
          <a:prstGeom prst="rect">
            <a:avLst/>
          </a:prstGeom>
        </p:spPr>
      </p:pic>
      <p:sp>
        <p:nvSpPr>
          <p:cNvPr id="3" name="TextBox 2"/>
          <p:cNvSpPr txBox="1"/>
          <p:nvPr/>
        </p:nvSpPr>
        <p:spPr>
          <a:xfrm>
            <a:off x="3548062" y="6414271"/>
            <a:ext cx="5476875" cy="369332"/>
          </a:xfrm>
          <a:prstGeom prst="rect">
            <a:avLst/>
          </a:prstGeom>
          <a:noFill/>
        </p:spPr>
        <p:txBody>
          <a:bodyPr wrap="square" rtlCol="0">
            <a:spAutoFit/>
          </a:bodyPr>
          <a:lstStyle/>
          <a:p>
            <a:r>
              <a:rPr lang="en-US" smtClean="0">
                <a:latin typeface="Arial" panose="020B0604020202020204" pitchFamily="34" charset="0"/>
                <a:cs typeface="Arial" panose="020B0604020202020204" pitchFamily="34" charset="0"/>
              </a:rPr>
              <a:t>Hình 1: Tổng quan thị </a:t>
            </a:r>
            <a:r>
              <a:rPr lang="en-US" smtClean="0">
                <a:latin typeface="Arial" panose="020B0604020202020204" pitchFamily="34" charset="0"/>
                <a:cs typeface="Arial" panose="020B0604020202020204" pitchFamily="34" charset="0"/>
              </a:rPr>
              <a:t>trường </a:t>
            </a:r>
            <a:r>
              <a:rPr lang="en-US" smtClean="0">
                <a:latin typeface="Arial" panose="020B0604020202020204" pitchFamily="34" charset="0"/>
                <a:cs typeface="Arial" panose="020B0604020202020204" pitchFamily="34" charset="0"/>
              </a:rPr>
              <a:t>bán lẻ trực tuyến</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957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I. </a:t>
            </a:r>
            <a:r>
              <a:rPr lang="en-US" sz="3200" dirty="0" err="1" smtClean="0">
                <a:latin typeface="Times New Roman" pitchFamily="18" charset="0"/>
                <a:cs typeface="Times New Roman" pitchFamily="18" charset="0"/>
              </a:rPr>
              <a:t>Lý</a:t>
            </a:r>
            <a:r>
              <a:rPr lang="en-US" sz="3200" dirty="0" smtClean="0">
                <a:latin typeface="Times New Roman" pitchFamily="18" charset="0"/>
                <a:cs typeface="Times New Roman" pitchFamily="18" charset="0"/>
              </a:rPr>
              <a:t> do </a:t>
            </a:r>
            <a:r>
              <a:rPr lang="en-US" sz="3200" dirty="0" err="1" smtClean="0">
                <a:latin typeface="Times New Roman" pitchFamily="18" charset="0"/>
                <a:cs typeface="Times New Roman" pitchFamily="18" charset="0"/>
              </a:rPr>
              <a:t>chọn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đề</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tài</a:t>
            </a:r>
            <a:r>
              <a:rPr lang="en-US" sz="3200" dirty="0" smtClean="0">
                <a:latin typeface="Times New Roman" pitchFamily="18" charset="0"/>
                <a:cs typeface="Times New Roman" pitchFamily="18" charset="0"/>
              </a:rPr>
              <a:t>, </a:t>
            </a:r>
            <a:r>
              <a:rPr lang="en-US" sz="3200" err="1" smtClean="0">
                <a:latin typeface="Times New Roman" pitchFamily="18" charset="0"/>
                <a:cs typeface="Times New Roman" pitchFamily="18" charset="0"/>
              </a:rPr>
              <a:t>mục</a:t>
            </a:r>
            <a:r>
              <a:rPr lang="en-US" sz="3200" smtClean="0">
                <a:latin typeface="Times New Roman" pitchFamily="18" charset="0"/>
                <a:cs typeface="Times New Roman" pitchFamily="18" charset="0"/>
              </a:rPr>
              <a:t> tiêu</a:t>
            </a:r>
            <a:endParaRPr lang="en-US" sz="3200" dirty="0">
              <a:latin typeface="Times New Roman" pitchFamily="18" charset="0"/>
              <a:cs typeface="Times New Roman" pitchFamily="18" charset="0"/>
            </a:endParaRPr>
          </a:p>
        </p:txBody>
      </p:sp>
      <p:sp>
        <p:nvSpPr>
          <p:cNvPr id="7" name="TextBox 6"/>
          <p:cNvSpPr txBox="1"/>
          <p:nvPr/>
        </p:nvSpPr>
        <p:spPr>
          <a:xfrm>
            <a:off x="977303" y="1428750"/>
            <a:ext cx="10338397" cy="2739211"/>
          </a:xfrm>
          <a:prstGeom prst="rect">
            <a:avLst/>
          </a:prstGeom>
          <a:noFill/>
        </p:spPr>
        <p:txBody>
          <a:bodyPr wrap="square" rtlCol="0">
            <a:spAutoFit/>
          </a:bodyPr>
          <a:lstStyle/>
          <a:p>
            <a:r>
              <a:rPr lang="en-US" sz="2800" b="1" smtClean="0">
                <a:latin typeface="Times New Roman" pitchFamily="18" charset="0"/>
                <a:cs typeface="Times New Roman" pitchFamily="18" charset="0"/>
              </a:rPr>
              <a:t>Lý do chọn đề tài:</a:t>
            </a:r>
          </a:p>
          <a:p>
            <a:pPr algn="just">
              <a:lnSpc>
                <a:spcPct val="150000"/>
              </a:lnSpc>
            </a:pPr>
            <a:r>
              <a:rPr lang="vi-VN" sz="2400">
                <a:latin typeface="Arial" panose="020B0604020202020204" pitchFamily="34" charset="0"/>
                <a:cs typeface="Arial" panose="020B0604020202020204" pitchFamily="34" charset="0"/>
              </a:rPr>
              <a:t>Báo cáo toàn cảnh thị trường sàn Bán lẻ trực tuyến quý I/ 2024 và dự báo quý II/2024 do Nền tảng số liệu E-commerce Metric vừa công bố cho thấy, trong 3 tháng đầu năm 2024, tổng doanh thu trên 5 sàn TMĐT lớn nhất tại Việt Nam hiện </a:t>
            </a:r>
            <a:r>
              <a:rPr lang="vi-VN" sz="2400" smtClean="0">
                <a:latin typeface="Arial" panose="020B0604020202020204" pitchFamily="34" charset="0"/>
                <a:cs typeface="Arial" panose="020B0604020202020204" pitchFamily="34" charset="0"/>
              </a:rPr>
              <a:t>nay</a:t>
            </a:r>
            <a:r>
              <a:rPr lang="en-US" sz="2400" smtClean="0">
                <a:latin typeface="Arial" panose="020B0604020202020204" pitchFamily="34" charset="0"/>
                <a:cs typeface="Arial" panose="020B0604020202020204" pitchFamily="34" charset="0"/>
              </a:rPr>
              <a:t>.</a:t>
            </a:r>
          </a:p>
        </p:txBody>
      </p:sp>
      <p:pic>
        <p:nvPicPr>
          <p:cNvPr id="1026" name="Picture 2" descr="Công cụ đầu tư - Toàn diện nền kinh tế, mọi góc độ doanh nghiệp"/>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6638925" y="3448050"/>
            <a:ext cx="4676775" cy="307652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7104604" y="6470889"/>
            <a:ext cx="3980978" cy="338554"/>
          </a:xfrm>
          <a:prstGeom prst="rect">
            <a:avLst/>
          </a:prstGeom>
          <a:noFill/>
        </p:spPr>
        <p:txBody>
          <a:bodyPr wrap="square" rtlCol="0">
            <a:spAutoFit/>
          </a:bodyPr>
          <a:lstStyle/>
          <a:p>
            <a:r>
              <a:rPr lang="en-US" sz="1600" err="1" smtClean="0">
                <a:latin typeface="Times New Roman" pitchFamily="18" charset="0"/>
                <a:cs typeface="Times New Roman" pitchFamily="18" charset="0"/>
              </a:rPr>
              <a:t>Hình</a:t>
            </a:r>
            <a:r>
              <a:rPr lang="en-US" sz="1600" smtClean="0">
                <a:latin typeface="Times New Roman" pitchFamily="18" charset="0"/>
                <a:cs typeface="Times New Roman" pitchFamily="18" charset="0"/>
              </a:rPr>
              <a:t> </a:t>
            </a:r>
            <a:r>
              <a:rPr lang="en-US" sz="1600">
                <a:latin typeface="Times New Roman" pitchFamily="18" charset="0"/>
                <a:cs typeface="Times New Roman" pitchFamily="18" charset="0"/>
              </a:rPr>
              <a:t>2</a:t>
            </a:r>
            <a:r>
              <a:rPr lang="en-US" sz="1600" smtClean="0">
                <a:latin typeface="Times New Roman" pitchFamily="18" charset="0"/>
                <a:cs typeface="Times New Roman" pitchFamily="18" charset="0"/>
              </a:rPr>
              <a:t> </a:t>
            </a:r>
            <a:r>
              <a:rPr lang="en-US" sz="1600" err="1" smtClean="0">
                <a:latin typeface="Times New Roman" pitchFamily="18" charset="0"/>
                <a:cs typeface="Times New Roman" pitchFamily="18" charset="0"/>
              </a:rPr>
              <a:t>Biểu</a:t>
            </a:r>
            <a:r>
              <a:rPr lang="en-US" sz="1600" smtClean="0">
                <a:latin typeface="Times New Roman" pitchFamily="18" charset="0"/>
                <a:cs typeface="Times New Roman" pitchFamily="18" charset="0"/>
              </a:rPr>
              <a:t> đồ doanh thu của 5 sàn TMĐT</a:t>
            </a:r>
            <a:endParaRPr lang="en-US" sz="1600" dirty="0">
              <a:latin typeface="Times New Roman" pitchFamily="18" charset="0"/>
              <a:cs typeface="Times New Roman" pitchFamily="18" charset="0"/>
            </a:endParaRPr>
          </a:p>
        </p:txBody>
      </p:sp>
      <p:sp>
        <p:nvSpPr>
          <p:cNvPr id="12" name="TextBox 11"/>
          <p:cNvSpPr txBox="1"/>
          <p:nvPr/>
        </p:nvSpPr>
        <p:spPr>
          <a:xfrm>
            <a:off x="977303" y="3961917"/>
            <a:ext cx="5827529" cy="2793842"/>
          </a:xfrm>
          <a:prstGeom prst="rect">
            <a:avLst/>
          </a:prstGeom>
          <a:noFill/>
        </p:spPr>
        <p:txBody>
          <a:bodyPr wrap="square" rtlCol="0">
            <a:spAutoFit/>
          </a:bodyPr>
          <a:lstStyle/>
          <a:p>
            <a:pPr>
              <a:lnSpc>
                <a:spcPct val="150000"/>
              </a:lnSpc>
            </a:pPr>
            <a:r>
              <a:rPr lang="en-US" sz="2400" b="1" smtClean="0">
                <a:latin typeface="Arial" panose="020B0604020202020204" pitchFamily="34" charset="0"/>
                <a:cs typeface="Arial" panose="020B0604020202020204" pitchFamily="34" charset="0"/>
              </a:rPr>
              <a:t>Mục tiêu xây dựng:</a:t>
            </a:r>
          </a:p>
          <a:p>
            <a:pPr>
              <a:lnSpc>
                <a:spcPct val="150000"/>
              </a:lnSpc>
              <a:buFont typeface="Wingdings" pitchFamily="2" charset="2"/>
              <a:buChar char="ü"/>
            </a:pPr>
            <a:r>
              <a:rPr lang="en-US" sz="2400" smtClean="0">
                <a:latin typeface="Arial" panose="020B0604020202020204" pitchFamily="34" charset="0"/>
                <a:cs typeface="Arial" panose="020B0604020202020204" pitchFamily="34" charset="0"/>
              </a:rPr>
              <a:t>Xây dựng hệ thống bán hàng cho các doanh nghiệp.</a:t>
            </a:r>
          </a:p>
          <a:p>
            <a:pPr>
              <a:lnSpc>
                <a:spcPct val="150000"/>
              </a:lnSpc>
              <a:buFont typeface="Wingdings" pitchFamily="2" charset="2"/>
              <a:buChar char="ü"/>
            </a:pPr>
            <a:r>
              <a:rPr lang="en-US" sz="2400" smtClean="0">
                <a:latin typeface="Arial" panose="020B0604020202020204" pitchFamily="34" charset="0"/>
                <a:cs typeface="Arial" panose="020B0604020202020204" pitchFamily="34" charset="0"/>
              </a:rPr>
              <a:t>Chăm sóc, hỗ trợ khách hàng.</a:t>
            </a:r>
          </a:p>
          <a:p>
            <a:pPr>
              <a:lnSpc>
                <a:spcPct val="150000"/>
              </a:lnSpc>
              <a:buFont typeface="Wingdings" pitchFamily="2" charset="2"/>
              <a:buChar char="ü"/>
            </a:pPr>
            <a:r>
              <a:rPr lang="en-US" sz="2400">
                <a:latin typeface="Arial" panose="020B0604020202020204" pitchFamily="34" charset="0"/>
                <a:cs typeface="Arial" panose="020B0604020202020204" pitchFamily="34" charset="0"/>
              </a:rPr>
              <a:t>Hỗ trợ đặt hàng trực tuyến trên </a:t>
            </a:r>
            <a:r>
              <a:rPr lang="en-US" sz="2400" smtClean="0">
                <a:latin typeface="Arial" panose="020B0604020202020204" pitchFamily="34" charset="0"/>
                <a:cs typeface="Arial" panose="020B0604020202020204" pitchFamily="34" charset="0"/>
              </a:rPr>
              <a:t>Website</a:t>
            </a:r>
          </a:p>
        </p:txBody>
      </p:sp>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Arial" panose="020B0604020202020204" pitchFamily="34" charset="0"/>
                <a:cs typeface="Arial" panose="020B0604020202020204" pitchFamily="34" charset="0"/>
              </a:rPr>
              <a:t>II. </a:t>
            </a:r>
            <a:r>
              <a:rPr lang="en-US" sz="3200" dirty="0" err="1" smtClean="0">
                <a:latin typeface="Arial" panose="020B0604020202020204" pitchFamily="34" charset="0"/>
                <a:cs typeface="Arial" panose="020B0604020202020204" pitchFamily="34" charset="0"/>
              </a:rPr>
              <a:t>Phân</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tích</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và</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thiết</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kế</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hệ</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thống</a:t>
            </a:r>
            <a:endParaRPr lang="en-US" sz="32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104900" y="1600200"/>
            <a:ext cx="9982200" cy="4229100"/>
          </a:xfrm>
        </p:spPr>
        <p:txBody>
          <a:bodyPr>
            <a:normAutofit/>
          </a:bodyPr>
          <a:lstStyle/>
          <a:p>
            <a:pPr>
              <a:lnSpc>
                <a:spcPct val="150000"/>
              </a:lnSpc>
            </a:pPr>
            <a:r>
              <a:rPr lang="en-US" sz="2800" smtClean="0">
                <a:latin typeface="Arial" panose="020B0604020202020204" pitchFamily="34" charset="0"/>
                <a:cs typeface="Arial" panose="020B0604020202020204" pitchFamily="34" charset="0"/>
              </a:rPr>
              <a:t>Mô hình cơ </a:t>
            </a:r>
            <a:r>
              <a:rPr lang="en-US" sz="2800" dirty="0" err="1" smtClean="0">
                <a:latin typeface="Arial" panose="020B0604020202020204" pitchFamily="34" charset="0"/>
                <a:cs typeface="Arial" panose="020B0604020202020204" pitchFamily="34" charset="0"/>
              </a:rPr>
              <a:t>sở</a:t>
            </a:r>
            <a:r>
              <a:rPr lang="en-US" sz="2800" dirty="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dữ</a:t>
            </a:r>
            <a:r>
              <a:rPr lang="en-US" sz="2800" smtClean="0">
                <a:latin typeface="Arial" panose="020B0604020202020204" pitchFamily="34" charset="0"/>
                <a:cs typeface="Arial" panose="020B0604020202020204" pitchFamily="34" charset="0"/>
              </a:rPr>
              <a:t> liệu</a:t>
            </a:r>
          </a:p>
          <a:p>
            <a:pPr>
              <a:lnSpc>
                <a:spcPct val="150000"/>
              </a:lnSpc>
            </a:pPr>
            <a:r>
              <a:rPr lang="en-US" sz="2800" smtClean="0">
                <a:latin typeface="Arial" panose="020B0604020202020204" pitchFamily="34" charset="0"/>
                <a:cs typeface="Arial" panose="020B0604020202020204" pitchFamily="34" charset="0"/>
              </a:rPr>
              <a:t>Sơ đồ Use case người dùng</a:t>
            </a:r>
          </a:p>
          <a:p>
            <a:pPr>
              <a:lnSpc>
                <a:spcPct val="150000"/>
              </a:lnSpc>
            </a:pPr>
            <a:r>
              <a:rPr lang="en-US" sz="2800">
                <a:latin typeface="Arial" panose="020B0604020202020204" pitchFamily="34" charset="0"/>
                <a:cs typeface="Arial" panose="020B0604020202020204" pitchFamily="34" charset="0"/>
              </a:rPr>
              <a:t>Sơ đồ Use </a:t>
            </a:r>
            <a:r>
              <a:rPr lang="en-US" sz="2800" smtClean="0">
                <a:latin typeface="Arial" panose="020B0604020202020204" pitchFamily="34" charset="0"/>
                <a:cs typeface="Arial" panose="020B0604020202020204" pitchFamily="34" charset="0"/>
              </a:rPr>
              <a:t>case người quản trị</a:t>
            </a:r>
          </a:p>
          <a:p>
            <a:pPr>
              <a:lnSpc>
                <a:spcPct val="150000"/>
              </a:lnSpc>
            </a:pPr>
            <a:r>
              <a:rPr lang="vi-VN" sz="2800" smtClean="0">
                <a:latin typeface="Arial" panose="020B0604020202020204" pitchFamily="34" charset="0"/>
                <a:cs typeface="Arial" panose="020B0604020202020204" pitchFamily="34" charset="0"/>
              </a:rPr>
              <a:t>Sơ </a:t>
            </a:r>
            <a:r>
              <a:rPr lang="vi-VN" sz="2800">
                <a:latin typeface="Arial" panose="020B0604020202020204" pitchFamily="34" charset="0"/>
                <a:cs typeface="Arial" panose="020B0604020202020204" pitchFamily="34" charset="0"/>
              </a:rPr>
              <a:t>đồ trình tự Use Case quản </a:t>
            </a:r>
            <a:r>
              <a:rPr lang="vi-VN" sz="2800" smtClean="0">
                <a:latin typeface="Arial" panose="020B0604020202020204" pitchFamily="34" charset="0"/>
                <a:cs typeface="Arial" panose="020B0604020202020204" pitchFamily="34" charset="0"/>
              </a:rPr>
              <a:t>lý</a:t>
            </a:r>
            <a:r>
              <a:rPr lang="en-US" sz="2800" smtClean="0">
                <a:latin typeface="Arial" panose="020B0604020202020204" pitchFamily="34" charset="0"/>
                <a:cs typeface="Arial" panose="020B0604020202020204" pitchFamily="34" charset="0"/>
              </a:rPr>
              <a:t> đơn hàng</a:t>
            </a:r>
            <a:endParaRPr lang="en-US" sz="36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smtClean="0">
                <a:latin typeface="Times New Roman" pitchFamily="18" charset="0"/>
                <a:cs typeface="Times New Roman" pitchFamily="18" charset="0"/>
              </a:rPr>
              <a:t>Mô hình </a:t>
            </a:r>
            <a:r>
              <a:rPr lang="en-US" sz="3200">
                <a:latin typeface="Times New Roman" pitchFamily="18" charset="0"/>
                <a:cs typeface="Times New Roman" pitchFamily="18" charset="0"/>
              </a:rPr>
              <a:t>c</a:t>
            </a:r>
            <a:r>
              <a:rPr lang="vi-VN" sz="3200" smtClean="0">
                <a:latin typeface="Times New Roman" pitchFamily="18" charset="0"/>
                <a:cs typeface="Times New Roman" pitchFamily="18" charset="0"/>
              </a:rPr>
              <a:t>ơ </a:t>
            </a:r>
            <a:r>
              <a:rPr lang="vi-VN" sz="3200">
                <a:latin typeface="Times New Roman" pitchFamily="18" charset="0"/>
                <a:cs typeface="Times New Roman" pitchFamily="18" charset="0"/>
              </a:rPr>
              <a:t>sở dữ liệu</a:t>
            </a:r>
            <a:endParaRPr lang="vi-VN" sz="3200" dirty="0" err="1">
              <a:latin typeface="Times New Roman" pitchFamily="18" charset="0"/>
              <a:cs typeface="Times New Roman" pitchFamily="18" charset="0"/>
            </a:endParaRPr>
          </a:p>
        </p:txBody>
      </p:sp>
      <p:sp>
        <p:nvSpPr>
          <p:cNvPr id="8" name="TextBox 7"/>
          <p:cNvSpPr txBox="1"/>
          <p:nvPr/>
        </p:nvSpPr>
        <p:spPr>
          <a:xfrm>
            <a:off x="3996607" y="6396335"/>
            <a:ext cx="5752214" cy="461665"/>
          </a:xfrm>
          <a:prstGeom prst="rect">
            <a:avLst/>
          </a:prstGeom>
          <a:noFill/>
        </p:spPr>
        <p:txBody>
          <a:bodyPr wrap="square" rtlCol="0">
            <a:spAutoFit/>
          </a:bodyPr>
          <a:lstStyle/>
          <a:p>
            <a:r>
              <a:rPr lang="en-US" sz="2400" err="1" smtClean="0">
                <a:latin typeface="Times New Roman" pitchFamily="18" charset="0"/>
                <a:cs typeface="Times New Roman" pitchFamily="18" charset="0"/>
              </a:rPr>
              <a:t>Hình</a:t>
            </a:r>
            <a:r>
              <a:rPr lang="en-US" sz="2400" smtClean="0">
                <a:latin typeface="Times New Roman" pitchFamily="18" charset="0"/>
                <a:cs typeface="Times New Roman" pitchFamily="18" charset="0"/>
              </a:rPr>
              <a:t> </a:t>
            </a:r>
            <a:r>
              <a:rPr lang="en-US" sz="2400">
                <a:latin typeface="Times New Roman" pitchFamily="18" charset="0"/>
                <a:cs typeface="Times New Roman" pitchFamily="18" charset="0"/>
              </a:rPr>
              <a:t>3</a:t>
            </a:r>
            <a:r>
              <a:rPr lang="en-US" sz="2400" smtClean="0">
                <a:latin typeface="Times New Roman" pitchFamily="18" charset="0"/>
                <a:cs typeface="Times New Roman" pitchFamily="18" charset="0"/>
              </a:rPr>
              <a:t> </a:t>
            </a:r>
            <a:r>
              <a:rPr lang="en-US" sz="2400" smtClean="0">
                <a:latin typeface="Times New Roman" pitchFamily="18" charset="0"/>
                <a:cs typeface="Times New Roman" pitchFamily="18" charset="0"/>
              </a:rPr>
              <a:t>Mô hình cơ sở dữ liệu</a:t>
            </a:r>
            <a:endParaRPr lang="en-US" dirty="0"/>
          </a:p>
        </p:txBody>
      </p:sp>
      <p:pic>
        <p:nvPicPr>
          <p:cNvPr id="6" name="Picture 5"/>
          <p:cNvPicPr/>
          <p:nvPr/>
        </p:nvPicPr>
        <p:blipFill rotWithShape="1">
          <a:blip r:embed="rId3">
            <a:extLst>
              <a:ext uri="{BEBA8EAE-BF5A-486C-A8C5-ECC9F3942E4B}">
                <a14:imgProps xmlns:a14="http://schemas.microsoft.com/office/drawing/2010/main">
                  <a14:imgLayer r:embed="rId4">
                    <a14:imgEffect>
                      <a14:colorTemperature colorTemp="7200"/>
                    </a14:imgEffect>
                  </a14:imgLayer>
                </a14:imgProps>
              </a:ext>
            </a:extLst>
          </a:blip>
          <a:srcRect t="6046"/>
          <a:stretch/>
        </p:blipFill>
        <p:spPr>
          <a:xfrm>
            <a:off x="1981876" y="1323703"/>
            <a:ext cx="7912237" cy="5072632"/>
          </a:xfrm>
          <a:prstGeom prst="rect">
            <a:avLst/>
          </a:prstGeom>
        </p:spPr>
      </p:pic>
    </p:spTree>
    <p:extLst>
      <p:ext uri="{BB962C8B-B14F-4D97-AF65-F5344CB8AC3E}">
        <p14:creationId xmlns:p14="http://schemas.microsoft.com/office/powerpoint/2010/main" val="285378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a:latin typeface="Times New Roman" pitchFamily="18" charset="0"/>
                <a:cs typeface="Times New Roman" pitchFamily="18" charset="0"/>
              </a:rPr>
              <a:t>Sơ đồ Use case người dùng</a:t>
            </a:r>
            <a:endParaRPr lang="en-US" sz="3200" dirty="0" err="1">
              <a:latin typeface="Times New Roman" pitchFamily="18" charset="0"/>
              <a:cs typeface="Times New Roman" pitchFamily="18" charset="0"/>
            </a:endParaRPr>
          </a:p>
        </p:txBody>
      </p:sp>
      <p:sp>
        <p:nvSpPr>
          <p:cNvPr id="3" name="Content Placeholder 2"/>
          <p:cNvSpPr>
            <a:spLocks noGrp="1"/>
          </p:cNvSpPr>
          <p:nvPr>
            <p:ph sz="half" idx="1"/>
          </p:nvPr>
        </p:nvSpPr>
        <p:spPr>
          <a:xfrm>
            <a:off x="3556089" y="6410325"/>
            <a:ext cx="5370195" cy="447675"/>
          </a:xfrm>
        </p:spPr>
        <p:txBody>
          <a:bodyPr>
            <a:noAutofit/>
          </a:bodyPr>
          <a:lstStyle/>
          <a:p>
            <a:pPr>
              <a:buNone/>
            </a:pPr>
            <a:r>
              <a:rPr lang="en-US" sz="2400" err="1" smtClean="0">
                <a:latin typeface="Times New Roman" pitchFamily="18" charset="0"/>
                <a:cs typeface="Times New Roman" pitchFamily="18" charset="0"/>
              </a:rPr>
              <a:t>Hình</a:t>
            </a:r>
            <a:r>
              <a:rPr lang="en-US" sz="2400" smtClean="0">
                <a:latin typeface="Times New Roman" pitchFamily="18" charset="0"/>
                <a:cs typeface="Times New Roman" pitchFamily="18" charset="0"/>
              </a:rPr>
              <a:t> </a:t>
            </a:r>
            <a:r>
              <a:rPr lang="en-US" sz="2400">
                <a:latin typeface="Times New Roman" pitchFamily="18" charset="0"/>
                <a:cs typeface="Times New Roman" pitchFamily="18" charset="0"/>
              </a:rPr>
              <a:t>4</a:t>
            </a:r>
            <a:r>
              <a:rPr lang="en-US" sz="240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Sơ</a:t>
            </a:r>
            <a:r>
              <a:rPr lang="en-US" sz="2400" dirty="0" smtClean="0">
                <a:latin typeface="Times New Roman" pitchFamily="18" charset="0"/>
                <a:cs typeface="Times New Roman" pitchFamily="18" charset="0"/>
              </a:rPr>
              <a:t> </a:t>
            </a:r>
            <a:r>
              <a:rPr lang="en-US" sz="2400" err="1" smtClean="0">
                <a:latin typeface="Times New Roman" pitchFamily="18" charset="0"/>
                <a:cs typeface="Times New Roman" pitchFamily="18" charset="0"/>
              </a:rPr>
              <a:t>đồ</a:t>
            </a:r>
            <a:r>
              <a:rPr lang="en-US" sz="2400" smtClean="0">
                <a:latin typeface="Times New Roman" pitchFamily="18" charset="0"/>
                <a:cs typeface="Times New Roman" pitchFamily="18" charset="0"/>
              </a:rPr>
              <a:t> Use case người dùng</a:t>
            </a:r>
            <a:endParaRPr lang="en-US" sz="2400" dirty="0">
              <a:latin typeface="Times New Roman" pitchFamily="18" charset="0"/>
              <a:cs typeface="Times New Roman" pitchFamily="18" charset="0"/>
            </a:endParaRPr>
          </a:p>
        </p:txBody>
      </p:sp>
      <p:pic>
        <p:nvPicPr>
          <p:cNvPr id="6" name="Picture 5"/>
          <p:cNvPicPr/>
          <p:nvPr/>
        </p:nvPicPr>
        <p:blipFill rotWithShape="1">
          <a:blip r:embed="rId3">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rcRect t="6978"/>
          <a:stretch/>
        </p:blipFill>
        <p:spPr bwMode="auto">
          <a:xfrm>
            <a:off x="1871176" y="1394073"/>
            <a:ext cx="8448130" cy="5016251"/>
          </a:xfrm>
          <a:prstGeom prst="rect">
            <a:avLst/>
          </a:prstGeom>
          <a:noFill/>
          <a:ln>
            <a:noFill/>
          </a:ln>
          <a:extLst>
            <a:ext uri="{53640926-AAD7-44D8-BBD7-CCE9431645EC}">
              <a14:shadowObscured xmlns:a14="http://schemas.microsoft.com/office/drawing/2010/main"/>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a:latin typeface="Times New Roman" pitchFamily="18" charset="0"/>
                <a:cs typeface="Times New Roman" pitchFamily="18" charset="0"/>
              </a:rPr>
              <a:t>Sơ đồ Use case người quản trị</a:t>
            </a:r>
            <a:endParaRPr lang="en-US" sz="3200" dirty="0" err="1">
              <a:latin typeface="Times New Roman" pitchFamily="18" charset="0"/>
              <a:cs typeface="Times New Roman" pitchFamily="18" charset="0"/>
            </a:endParaRPr>
          </a:p>
        </p:txBody>
      </p:sp>
      <p:sp>
        <p:nvSpPr>
          <p:cNvPr id="8" name="TextBox 7"/>
          <p:cNvSpPr txBox="1"/>
          <p:nvPr/>
        </p:nvSpPr>
        <p:spPr>
          <a:xfrm>
            <a:off x="3944679" y="6488668"/>
            <a:ext cx="5635256" cy="369332"/>
          </a:xfrm>
          <a:prstGeom prst="rect">
            <a:avLst/>
          </a:prstGeom>
          <a:noFill/>
        </p:spPr>
        <p:txBody>
          <a:bodyPr wrap="square" rtlCol="0">
            <a:spAutoFit/>
          </a:bodyPr>
          <a:lstStyle/>
          <a:p>
            <a:r>
              <a:rPr lang="en-US" err="1" smtClean="0">
                <a:latin typeface="Times New Roman" pitchFamily="18" charset="0"/>
                <a:cs typeface="Times New Roman" pitchFamily="18" charset="0"/>
              </a:rPr>
              <a:t>Hình</a:t>
            </a:r>
            <a:r>
              <a:rPr lang="en-US" smtClean="0">
                <a:latin typeface="Times New Roman" pitchFamily="18" charset="0"/>
                <a:cs typeface="Times New Roman" pitchFamily="18" charset="0"/>
              </a:rPr>
              <a:t> </a:t>
            </a:r>
            <a:r>
              <a:rPr lang="en-US">
                <a:latin typeface="Times New Roman" pitchFamily="18" charset="0"/>
                <a:cs typeface="Times New Roman" pitchFamily="18" charset="0"/>
              </a:rPr>
              <a:t>5</a:t>
            </a:r>
            <a:r>
              <a:rPr lang="en-US" smtClean="0">
                <a:latin typeface="Times New Roman" pitchFamily="18" charset="0"/>
                <a:cs typeface="Times New Roman" pitchFamily="18" charset="0"/>
              </a:rPr>
              <a:t> </a:t>
            </a:r>
            <a:r>
              <a:rPr lang="en-US">
                <a:latin typeface="Times New Roman" pitchFamily="18" charset="0"/>
                <a:cs typeface="Times New Roman" pitchFamily="18" charset="0"/>
              </a:rPr>
              <a:t>Sơ đồ Use case người quản trị</a:t>
            </a:r>
            <a:endParaRPr lang="en-US" dirty="0" err="1">
              <a:latin typeface="Times New Roman" pitchFamily="18" charset="0"/>
              <a:cs typeface="Times New Roman" pitchFamily="18" charset="0"/>
            </a:endParaRPr>
          </a:p>
        </p:txBody>
      </p:sp>
      <p:pic>
        <p:nvPicPr>
          <p:cNvPr id="5" name="Picture 4"/>
          <p:cNvPicPr/>
          <p:nvPr/>
        </p:nvPicPr>
        <p:blipFill rotWithShape="1">
          <a:blip r:embed="rId2">
            <a:extLst>
              <a:ext uri="{BEBA8EAE-BF5A-486C-A8C5-ECC9F3942E4B}">
                <a14:imgProps xmlns:a14="http://schemas.microsoft.com/office/drawing/2010/main">
                  <a14:imgLayer r:embed="rId3">
                    <a14:imgEffect>
                      <a14:colorTemperature colorTemp="7200"/>
                    </a14:imgEffect>
                  </a14:imgLayer>
                </a14:imgProps>
              </a:ext>
            </a:extLst>
          </a:blip>
          <a:srcRect l="2930" t="8514" b="4369"/>
          <a:stretch/>
        </p:blipFill>
        <p:spPr bwMode="auto">
          <a:xfrm>
            <a:off x="2220920" y="1358627"/>
            <a:ext cx="7359015" cy="5024756"/>
          </a:xfrm>
          <a:prstGeom prst="rect">
            <a:avLst/>
          </a:prstGeom>
          <a:ln>
            <a:noFill/>
          </a:ln>
          <a:extLst>
            <a:ext uri="{53640926-AAD7-44D8-BBD7-CCE9431645EC}">
              <a14:shadowObscured xmlns:a14="http://schemas.microsoft.com/office/drawing/2010/main"/>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3200">
                <a:latin typeface="Times New Roman" pitchFamily="18" charset="0"/>
                <a:cs typeface="Times New Roman" pitchFamily="18" charset="0"/>
              </a:rPr>
              <a:t>Sơ đồ trình tự Use Case quản lý đơn hàng</a:t>
            </a:r>
            <a:endParaRPr lang="vi-VN" sz="3200" dirty="0" err="1">
              <a:latin typeface="Times New Roman" pitchFamily="18" charset="0"/>
              <a:cs typeface="Times New Roman" pitchFamily="18" charset="0"/>
            </a:endParaRPr>
          </a:p>
        </p:txBody>
      </p:sp>
      <p:sp>
        <p:nvSpPr>
          <p:cNvPr id="8" name="TextBox 7"/>
          <p:cNvSpPr txBox="1"/>
          <p:nvPr/>
        </p:nvSpPr>
        <p:spPr>
          <a:xfrm>
            <a:off x="3944679" y="6488668"/>
            <a:ext cx="5635256" cy="369332"/>
          </a:xfrm>
          <a:prstGeom prst="rect">
            <a:avLst/>
          </a:prstGeom>
          <a:noFill/>
        </p:spPr>
        <p:txBody>
          <a:bodyPr wrap="square" rtlCol="0">
            <a:spAutoFit/>
          </a:bodyPr>
          <a:lstStyle/>
          <a:p>
            <a:r>
              <a:rPr lang="en-US" err="1" smtClean="0">
                <a:latin typeface="Times New Roman" pitchFamily="18" charset="0"/>
                <a:cs typeface="Times New Roman" pitchFamily="18" charset="0"/>
              </a:rPr>
              <a:t>Hình</a:t>
            </a:r>
            <a:r>
              <a:rPr lang="en-US" smtClean="0">
                <a:latin typeface="Times New Roman" pitchFamily="18" charset="0"/>
                <a:cs typeface="Times New Roman" pitchFamily="18" charset="0"/>
              </a:rPr>
              <a:t> </a:t>
            </a:r>
            <a:r>
              <a:rPr lang="en-US">
                <a:latin typeface="Times New Roman" pitchFamily="18" charset="0"/>
                <a:cs typeface="Times New Roman" pitchFamily="18" charset="0"/>
              </a:rPr>
              <a:t>6</a:t>
            </a:r>
            <a:r>
              <a:rPr lang="en-US" smtClean="0">
                <a:latin typeface="Times New Roman" pitchFamily="18" charset="0"/>
                <a:cs typeface="Times New Roman" pitchFamily="18" charset="0"/>
              </a:rPr>
              <a:t> </a:t>
            </a:r>
            <a:r>
              <a:rPr lang="vi-VN">
                <a:latin typeface="Times New Roman" pitchFamily="18" charset="0"/>
                <a:cs typeface="Times New Roman" pitchFamily="18" charset="0"/>
              </a:rPr>
              <a:t>Sơ đồ trình tự Use Case quản lý đơn hàng</a:t>
            </a:r>
            <a:endParaRPr lang="vi-VN" dirty="0" err="1">
              <a:latin typeface="Times New Roman" pitchFamily="18" charset="0"/>
              <a:cs typeface="Times New Roman" pitchFamily="18" charset="0"/>
            </a:endParaRPr>
          </a:p>
        </p:txBody>
      </p:sp>
      <p:pic>
        <p:nvPicPr>
          <p:cNvPr id="5" name="Picture 4" descr="C:\Users\dell\Downloads\DoAn2\QuanLyDonHang_DA2.png"/>
          <p:cNvPicPr/>
          <p:nvPr/>
        </p:nvPicPr>
        <p:blipFill rotWithShape="1">
          <a:blip r:embed="rId2">
            <a:extLst>
              <a:ext uri="{28A0092B-C50C-407E-A947-70E740481C1C}">
                <a14:useLocalDpi xmlns:a14="http://schemas.microsoft.com/office/drawing/2010/main" val="0"/>
              </a:ext>
            </a:extLst>
          </a:blip>
          <a:srcRect r="3480" b="5353"/>
          <a:stretch/>
        </p:blipFill>
        <p:spPr bwMode="auto">
          <a:xfrm>
            <a:off x="4103156" y="1251540"/>
            <a:ext cx="4297680" cy="5314724"/>
          </a:xfrm>
          <a:prstGeom prst="rect">
            <a:avLst/>
          </a:prstGeom>
          <a:noFill/>
          <a:ln>
            <a:noFill/>
          </a:ln>
          <a:extLst>
            <a:ext uri="{53640926-AAD7-44D8-BBD7-CCE9431645EC}">
              <a14:shadowObscured xmlns:a14="http://schemas.microsoft.com/office/drawing/2010/main"/>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780</TotalTime>
  <Words>771</Words>
  <Application>Microsoft Office PowerPoint</Application>
  <PresentationFormat>Widescreen</PresentationFormat>
  <Paragraphs>94</Paragraphs>
  <Slides>14</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Euphemia</vt:lpstr>
      <vt:lpstr>Plantagenet Cherokee</vt:lpstr>
      <vt:lpstr>Times New Roman</vt:lpstr>
      <vt:lpstr>Wingdings</vt:lpstr>
      <vt:lpstr>Academic Literature 16x9</vt:lpstr>
      <vt:lpstr>BÁO CÁO Khoá luận TỐT NGHIỆP</vt:lpstr>
      <vt:lpstr>NỘI DUNG</vt:lpstr>
      <vt:lpstr>PowerPoint Presentation</vt:lpstr>
      <vt:lpstr>I. Lý do chọn đề tài, mục tiêu</vt:lpstr>
      <vt:lpstr>II. Phân tích và thiết kế hệ thống</vt:lpstr>
      <vt:lpstr>Mô hình cơ sở dữ liệu</vt:lpstr>
      <vt:lpstr>Sơ đồ Use case người dùng</vt:lpstr>
      <vt:lpstr>Sơ đồ Use case người quản trị</vt:lpstr>
      <vt:lpstr>Sơ đồ trình tự Use Case quản lý đơn hàng</vt:lpstr>
      <vt:lpstr>III. Công cụ thực hiện</vt:lpstr>
      <vt:lpstr>Mô hình MVC</vt:lpstr>
      <vt:lpstr>IV. Kết quả chương trình</vt:lpstr>
      <vt:lpstr>V. Tổng kết</vt:lpstr>
      <vt:lpstr>Lời cẢm 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Tu Cao</dc:creator>
  <cp:lastModifiedBy>Administrator</cp:lastModifiedBy>
  <cp:revision>75</cp:revision>
  <dcterms:created xsi:type="dcterms:W3CDTF">2014-04-17T22:28:38Z</dcterms:created>
  <dcterms:modified xsi:type="dcterms:W3CDTF">2024-07-17T09:47:40Z</dcterms:modified>
</cp:coreProperties>
</file>