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99" r:id="rId10"/>
    <p:sldId id="262" r:id="rId11"/>
    <p:sldId id="266" r:id="rId12"/>
    <p:sldId id="310" r:id="rId13"/>
    <p:sldId id="273" r:id="rId14"/>
    <p:sldId id="274" r:id="rId15"/>
    <p:sldId id="275" r:id="rId16"/>
    <p:sldId id="301" r:id="rId17"/>
    <p:sldId id="302" r:id="rId18"/>
    <p:sldId id="300" r:id="rId19"/>
    <p:sldId id="277" r:id="rId20"/>
    <p:sldId id="280" r:id="rId21"/>
    <p:sldId id="326" r:id="rId22"/>
    <p:sldId id="327" r:id="rId23"/>
    <p:sldId id="296" r:id="rId24"/>
    <p:sldId id="303" r:id="rId25"/>
    <p:sldId id="304" r:id="rId26"/>
    <p:sldId id="305" r:id="rId27"/>
    <p:sldId id="308" r:id="rId28"/>
    <p:sldId id="307" r:id="rId29"/>
    <p:sldId id="298" r:id="rId30"/>
  </p:sldIdLst>
  <p:sldSz cx="18288000" cy="10287000"/>
  <p:notesSz cx="18288000" cy="10287000"/>
  <p:embeddedFontLst>
    <p:embeddedFont>
      <p:font typeface="Tahoma" panose="020B0604030504040204"/>
      <p:regular r:id="rId34"/>
      <p:bold r:id="rId35"/>
    </p:embeddedFont>
    <p:embeddedFont>
      <p:font typeface="Calibri" panose="020F0502020204030204"/>
      <p:regular r:id="rId36"/>
      <p:bold r:id="rId37"/>
      <p:italic r:id="rId38"/>
      <p:boldItalic r:id="rId39"/>
    </p:embeddedFont>
    <p:embeddedFont>
      <p:font typeface="Helvetica Neue" panose="020B0604020202020204"/>
      <p:regular r:id="rId40"/>
      <p:bold r:id="rId41"/>
      <p:italic r:id="rId42"/>
      <p:boldItalic r:id="rId43"/>
    </p:embeddedFont>
    <p:embeddedFont>
      <p:font typeface="Georgia" panose="02040502050405020303"/>
      <p:regular r:id="rId44"/>
      <p:bold r:id="rId45"/>
      <p:italic r:id="rId46"/>
      <p:boldItalic r:id="rId47"/>
    </p:embeddedFont>
    <p:embeddedFont>
      <p:font typeface="Verdana" panose="020B0604030504040204"/>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837"/>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font" Target="fonts/font18.fntdata"/><Relationship Id="rId50" Type="http://schemas.openxmlformats.org/officeDocument/2006/relationships/font" Target="fonts/font17.fntdata"/><Relationship Id="rId5" Type="http://schemas.openxmlformats.org/officeDocument/2006/relationships/slide" Target="slides/slide2.xml"/><Relationship Id="rId49" Type="http://schemas.openxmlformats.org/officeDocument/2006/relationships/font" Target="fonts/font16.fntdata"/><Relationship Id="rId48" Type="http://schemas.openxmlformats.org/officeDocument/2006/relationships/font" Target="fonts/font15.fntdata"/><Relationship Id="rId47" Type="http://schemas.openxmlformats.org/officeDocument/2006/relationships/font" Target="fonts/font14.fntdata"/><Relationship Id="rId46" Type="http://schemas.openxmlformats.org/officeDocument/2006/relationships/font" Target="fonts/font13.fntdata"/><Relationship Id="rId45" Type="http://schemas.openxmlformats.org/officeDocument/2006/relationships/font" Target="fonts/font12.fntdata"/><Relationship Id="rId44" Type="http://schemas.openxmlformats.org/officeDocument/2006/relationships/font" Target="fonts/font11.fntdata"/><Relationship Id="rId43" Type="http://schemas.openxmlformats.org/officeDocument/2006/relationships/font" Target="fonts/font10.fntdata"/><Relationship Id="rId42" Type="http://schemas.openxmlformats.org/officeDocument/2006/relationships/font" Target="fonts/font9.fntdata"/><Relationship Id="rId41" Type="http://schemas.openxmlformats.org/officeDocument/2006/relationships/font" Target="fonts/font8.fntdata"/><Relationship Id="rId40" Type="http://schemas.openxmlformats.org/officeDocument/2006/relationships/font" Target="fonts/font7.fntdata"/><Relationship Id="rId4" Type="http://schemas.openxmlformats.org/officeDocument/2006/relationships/notesMaster" Target="notesMasters/notesMaster1.xml"/><Relationship Id="rId39" Type="http://schemas.openxmlformats.org/officeDocument/2006/relationships/font" Target="fonts/font6.fntdata"/><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1132800" cy="58065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27623915" y="0"/>
            <a:ext cx="21132800" cy="58065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4876800" y="5569446"/>
            <a:ext cx="39014400" cy="455682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10992223"/>
            <a:ext cx="21132800" cy="58065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27623915" y="10992223"/>
            <a:ext cx="21132800" cy="58065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p1: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1" name="Google Shape;331;p1: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p11: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6" name="Google Shape;486;p11: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3" name="Shape 543"/>
        <p:cNvGrpSpPr/>
        <p:nvPr/>
      </p:nvGrpSpPr>
      <p:grpSpPr>
        <a:xfrm>
          <a:off x="0" y="0"/>
          <a:ext cx="0" cy="0"/>
          <a:chOff x="0" y="0"/>
          <a:chExt cx="0" cy="0"/>
        </a:xfrm>
      </p:grpSpPr>
      <p:sp>
        <p:nvSpPr>
          <p:cNvPr id="544" name="Google Shape;544;p18: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5" name="Google Shape;545;p18: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0" name="Shape 560"/>
        <p:cNvGrpSpPr/>
        <p:nvPr/>
      </p:nvGrpSpPr>
      <p:grpSpPr>
        <a:xfrm>
          <a:off x="0" y="0"/>
          <a:ext cx="0" cy="0"/>
          <a:chOff x="0" y="0"/>
          <a:chExt cx="0" cy="0"/>
        </a:xfrm>
      </p:grpSpPr>
      <p:sp>
        <p:nvSpPr>
          <p:cNvPr id="561" name="Google Shape;561;p19: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2" name="Google Shape;562;p19: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p20: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3" name="Google Shape;573;p20: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p20: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3" name="Google Shape;573;p20: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p20: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3" name="Google Shape;573;p20: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p20: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3" name="Google Shape;573;p20: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1" name="Shape 601"/>
        <p:cNvGrpSpPr/>
        <p:nvPr/>
      </p:nvGrpSpPr>
      <p:grpSpPr>
        <a:xfrm>
          <a:off x="0" y="0"/>
          <a:ext cx="0" cy="0"/>
          <a:chOff x="0" y="0"/>
          <a:chExt cx="0" cy="0"/>
        </a:xfrm>
      </p:grpSpPr>
      <p:sp>
        <p:nvSpPr>
          <p:cNvPr id="602" name="Google Shape;602;p21: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03" name="Google Shape;603;p21: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p2: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0" name="Google Shape;340;p2: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8" name="Shape 818"/>
        <p:cNvGrpSpPr/>
        <p:nvPr/>
      </p:nvGrpSpPr>
      <p:grpSpPr>
        <a:xfrm>
          <a:off x="0" y="0"/>
          <a:ext cx="0" cy="0"/>
          <a:chOff x="0" y="0"/>
          <a:chExt cx="0" cy="0"/>
        </a:xfrm>
      </p:grpSpPr>
      <p:sp>
        <p:nvSpPr>
          <p:cNvPr id="819" name="Google Shape;819;g2309bf1d06d_0_0:notes"/>
          <p:cNvSpPr txBox="1"/>
          <p:nvPr>
            <p:ph type="body" idx="1"/>
          </p:nvPr>
        </p:nvSpPr>
        <p:spPr>
          <a:xfrm>
            <a:off x="4876800" y="5569446"/>
            <a:ext cx="39014400" cy="4556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20" name="Google Shape;820;g2309bf1d06d_0_0:notes"/>
          <p:cNvSpPr/>
          <p:nvPr>
            <p:ph type="sldImg" idx="2"/>
          </p:nvPr>
        </p:nvSpPr>
        <p:spPr>
          <a:xfrm>
            <a:off x="20912138" y="1446609"/>
            <a:ext cx="6943800" cy="3905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2" name="Shape 852"/>
        <p:cNvGrpSpPr/>
        <p:nvPr/>
      </p:nvGrpSpPr>
      <p:grpSpPr>
        <a:xfrm>
          <a:off x="0" y="0"/>
          <a:ext cx="0" cy="0"/>
          <a:chOff x="0" y="0"/>
          <a:chExt cx="0" cy="0"/>
        </a:xfrm>
      </p:grpSpPr>
      <p:sp>
        <p:nvSpPr>
          <p:cNvPr id="853" name="Google Shape;853;p41: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p41:notes"/>
          <p:cNvSpPr txBox="1"/>
          <p:nvPr>
            <p:ph type="body" idx="1"/>
          </p:nvPr>
        </p:nvSpPr>
        <p:spPr>
          <a:xfrm>
            <a:off x="4876800" y="5569446"/>
            <a:ext cx="39014400" cy="45568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p3: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0" name="Google Shape;360;p3: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7" name="Shape 387"/>
        <p:cNvGrpSpPr/>
        <p:nvPr/>
      </p:nvGrpSpPr>
      <p:grpSpPr>
        <a:xfrm>
          <a:off x="0" y="0"/>
          <a:ext cx="0" cy="0"/>
          <a:chOff x="0" y="0"/>
          <a:chExt cx="0" cy="0"/>
        </a:xfrm>
      </p:grpSpPr>
      <p:sp>
        <p:nvSpPr>
          <p:cNvPr id="388" name="Google Shape;388;p4: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9" name="Google Shape;389;p4: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p5: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9" name="Google Shape;409;p5: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2" name="Shape 422"/>
        <p:cNvGrpSpPr/>
        <p:nvPr/>
      </p:nvGrpSpPr>
      <p:grpSpPr>
        <a:xfrm>
          <a:off x="0" y="0"/>
          <a:ext cx="0" cy="0"/>
          <a:chOff x="0" y="0"/>
          <a:chExt cx="0" cy="0"/>
        </a:xfrm>
      </p:grpSpPr>
      <p:sp>
        <p:nvSpPr>
          <p:cNvPr id="423" name="Google Shape;423;p6: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4" name="Google Shape;424;p6: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2" name="Shape 422"/>
        <p:cNvGrpSpPr/>
        <p:nvPr/>
      </p:nvGrpSpPr>
      <p:grpSpPr>
        <a:xfrm>
          <a:off x="0" y="0"/>
          <a:ext cx="0" cy="0"/>
          <a:chOff x="0" y="0"/>
          <a:chExt cx="0" cy="0"/>
        </a:xfrm>
      </p:grpSpPr>
      <p:sp>
        <p:nvSpPr>
          <p:cNvPr id="423" name="Google Shape;423;p6: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4" name="Google Shape;424;p6: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 name="Shape 437"/>
        <p:cNvGrpSpPr/>
        <p:nvPr/>
      </p:nvGrpSpPr>
      <p:grpSpPr>
        <a:xfrm>
          <a:off x="0" y="0"/>
          <a:ext cx="0" cy="0"/>
          <a:chOff x="0" y="0"/>
          <a:chExt cx="0" cy="0"/>
        </a:xfrm>
      </p:grpSpPr>
      <p:sp>
        <p:nvSpPr>
          <p:cNvPr id="438" name="Google Shape;438;p7: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9" name="Google Shape;439;p7: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p11:notes"/>
          <p:cNvSpPr txBox="1"/>
          <p:nvPr>
            <p:ph type="body" idx="1"/>
          </p:nvPr>
        </p:nvSpPr>
        <p:spPr>
          <a:xfrm>
            <a:off x="4876800" y="5569446"/>
            <a:ext cx="39014400" cy="455682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6" name="Google Shape;486;p11:notes"/>
          <p:cNvSpPr/>
          <p:nvPr>
            <p:ph type="sldImg" idx="2"/>
          </p:nvPr>
        </p:nvSpPr>
        <p:spPr>
          <a:xfrm>
            <a:off x="20912138" y="1446609"/>
            <a:ext cx="6943725" cy="390584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showMasterSp="0" matchingName="Blank">
  <p:cSld name="OBJECT">
    <p:bg>
      <p:bgPr>
        <a:solidFill>
          <a:schemeClr val="lt1"/>
        </a:solidFill>
        <a:effectLst/>
      </p:bgPr>
    </p:bg>
    <p:spTree>
      <p:nvGrpSpPr>
        <p:cNvPr id="15" name="Shape 15"/>
        <p:cNvGrpSpPr/>
        <p:nvPr/>
      </p:nvGrpSpPr>
      <p:grpSpPr>
        <a:xfrm>
          <a:off x="0" y="0"/>
          <a:ext cx="0" cy="0"/>
          <a:chOff x="0" y="0"/>
          <a:chExt cx="0" cy="0"/>
        </a:xfrm>
      </p:grpSpPr>
      <p:sp>
        <p:nvSpPr>
          <p:cNvPr id="16" name="Google Shape;16;p2"/>
          <p:cNvSpPr/>
          <p:nvPr/>
        </p:nvSpPr>
        <p:spPr>
          <a:xfrm>
            <a:off x="13645097" y="502911"/>
            <a:ext cx="4643120" cy="9281160"/>
          </a:xfrm>
          <a:custGeom>
            <a:avLst/>
            <a:gdLst/>
            <a:ahLst/>
            <a:cxnLst/>
            <a:rect l="l" t="t" r="r" b="b"/>
            <a:pathLst>
              <a:path w="4643119" h="9281160" extrusionOk="0">
                <a:moveTo>
                  <a:pt x="4642903" y="9278737"/>
                </a:moveTo>
                <a:lnTo>
                  <a:pt x="4640547" y="9281093"/>
                </a:lnTo>
                <a:lnTo>
                  <a:pt x="0" y="4640546"/>
                </a:lnTo>
                <a:lnTo>
                  <a:pt x="4640546" y="0"/>
                </a:lnTo>
                <a:lnTo>
                  <a:pt x="4642903" y="2356"/>
                </a:lnTo>
                <a:lnTo>
                  <a:pt x="4642903" y="9278737"/>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14152559" y="1004935"/>
            <a:ext cx="4135754" cy="8270875"/>
          </a:xfrm>
          <a:custGeom>
            <a:avLst/>
            <a:gdLst/>
            <a:ahLst/>
            <a:cxnLst/>
            <a:rect l="l" t="t" r="r" b="b"/>
            <a:pathLst>
              <a:path w="4135755" h="8270875" extrusionOk="0">
                <a:moveTo>
                  <a:pt x="0" y="4135375"/>
                </a:moveTo>
                <a:lnTo>
                  <a:pt x="4135440" y="0"/>
                </a:lnTo>
                <a:lnTo>
                  <a:pt x="4135440" y="257948"/>
                </a:lnTo>
                <a:lnTo>
                  <a:pt x="260692" y="4132630"/>
                </a:lnTo>
                <a:lnTo>
                  <a:pt x="4135440" y="8007378"/>
                </a:lnTo>
                <a:lnTo>
                  <a:pt x="4135440" y="8270748"/>
                </a:lnTo>
                <a:lnTo>
                  <a:pt x="0" y="4135375"/>
                </a:lnTo>
                <a:close/>
              </a:path>
              <a:path w="4135755" h="8270875" extrusionOk="0">
                <a:moveTo>
                  <a:pt x="4135440" y="8007378"/>
                </a:move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10825172" y="6886598"/>
            <a:ext cx="6800850" cy="3400425"/>
          </a:xfrm>
          <a:custGeom>
            <a:avLst/>
            <a:gdLst/>
            <a:ahLst/>
            <a:cxnLst/>
            <a:rect l="l" t="t" r="r" b="b"/>
            <a:pathLst>
              <a:path w="6800850" h="3400425" extrusionOk="0">
                <a:moveTo>
                  <a:pt x="0" y="3400401"/>
                </a:moveTo>
                <a:lnTo>
                  <a:pt x="3400401" y="0"/>
                </a:lnTo>
                <a:lnTo>
                  <a:pt x="6800802" y="3400401"/>
                </a:lnTo>
                <a:lnTo>
                  <a:pt x="6528990" y="3400401"/>
                </a:lnTo>
                <a:lnTo>
                  <a:pt x="3400401" y="271811"/>
                </a:lnTo>
                <a:lnTo>
                  <a:pt x="271812" y="3400401"/>
                </a:lnTo>
                <a:lnTo>
                  <a:pt x="0" y="3400401"/>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 name="Google Shape;19;p2"/>
          <p:cNvPicPr preferRelativeResize="0"/>
          <p:nvPr/>
        </p:nvPicPr>
        <p:blipFill rotWithShape="1">
          <a:blip r:embed="rId2"/>
          <a:srcRect/>
          <a:stretch>
            <a:fillRect/>
          </a:stretch>
        </p:blipFill>
        <p:spPr>
          <a:xfrm>
            <a:off x="11718860" y="4090954"/>
            <a:ext cx="738479" cy="638118"/>
          </a:xfrm>
          <a:prstGeom prst="rect">
            <a:avLst/>
          </a:prstGeom>
          <a:noFill/>
          <a:ln>
            <a:noFill/>
          </a:ln>
        </p:spPr>
      </p:pic>
      <p:sp>
        <p:nvSpPr>
          <p:cNvPr id="20" name="Google Shape;20;p2"/>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23" name="Shape 23"/>
        <p:cNvGrpSpPr/>
        <p:nvPr/>
      </p:nvGrpSpPr>
      <p:grpSpPr>
        <a:xfrm>
          <a:off x="0" y="0"/>
          <a:ext cx="0" cy="0"/>
          <a:chOff x="0" y="0"/>
          <a:chExt cx="0" cy="0"/>
        </a:xfrm>
      </p:grpSpPr>
      <p:sp>
        <p:nvSpPr>
          <p:cNvPr id="24" name="Google Shape;24;p3"/>
          <p:cNvSpPr txBox="1"/>
          <p:nvPr>
            <p:ph type="title"/>
          </p:nvPr>
        </p:nvSpPr>
        <p:spPr>
          <a:xfrm>
            <a:off x="11621030" y="1322569"/>
            <a:ext cx="5590540" cy="12636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500" b="1" i="0">
                <a:solidFill>
                  <a:schemeClr val="lt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type="body" idx="1"/>
          </p:nvPr>
        </p:nvSpPr>
        <p:spPr>
          <a:xfrm>
            <a:off x="803973" y="1965128"/>
            <a:ext cx="15603219" cy="69792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000" b="0" i="0">
                <a:solidFill>
                  <a:schemeClr val="dk1"/>
                </a:solidFill>
                <a:latin typeface="Tahoma" panose="020B0604030504040204"/>
                <a:ea typeface="Tahoma" panose="020B0604030504040204"/>
                <a:cs typeface="Tahoma" panose="020B0604030504040204"/>
                <a:sym typeface="Tahoma" panose="020B0604030504040204"/>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26" name="Google Shape;26;p3"/>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29" name="Shape 29"/>
        <p:cNvGrpSpPr/>
        <p:nvPr/>
      </p:nvGrpSpPr>
      <p:grpSpPr>
        <a:xfrm>
          <a:off x="0" y="0"/>
          <a:ext cx="0" cy="0"/>
          <a:chOff x="0" y="0"/>
          <a:chExt cx="0" cy="0"/>
        </a:xfrm>
      </p:grpSpPr>
      <p:sp>
        <p:nvSpPr>
          <p:cNvPr id="30" name="Google Shape;30;p4"/>
          <p:cNvSpPr txBox="1"/>
          <p:nvPr>
            <p:ph type="title"/>
          </p:nvPr>
        </p:nvSpPr>
        <p:spPr>
          <a:xfrm>
            <a:off x="11621030" y="1322569"/>
            <a:ext cx="5590540" cy="12636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500" b="1" i="0">
                <a:solidFill>
                  <a:schemeClr val="lt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2" name="Google Shape;32;p4"/>
          <p:cNvSpPr txBox="1"/>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3" name="Google Shape;33;p4"/>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36" name="Shape 36"/>
        <p:cNvGrpSpPr/>
        <p:nvPr/>
      </p:nvGrpSpPr>
      <p:grpSpPr>
        <a:xfrm>
          <a:off x="0" y="0"/>
          <a:ext cx="0" cy="0"/>
          <a:chOff x="0" y="0"/>
          <a:chExt cx="0" cy="0"/>
        </a:xfrm>
      </p:grpSpPr>
      <p:sp>
        <p:nvSpPr>
          <p:cNvPr id="37" name="Google Shape;37;p5"/>
          <p:cNvSpPr/>
          <p:nvPr/>
        </p:nvSpPr>
        <p:spPr>
          <a:xfrm>
            <a:off x="0" y="0"/>
            <a:ext cx="2146935" cy="3403600"/>
          </a:xfrm>
          <a:custGeom>
            <a:avLst/>
            <a:gdLst/>
            <a:ahLst/>
            <a:cxnLst/>
            <a:rect l="l" t="t" r="r" b="b"/>
            <a:pathLst>
              <a:path w="2146935" h="3403600" extrusionOk="0">
                <a:moveTo>
                  <a:pt x="890425" y="0"/>
                </a:moveTo>
                <a:lnTo>
                  <a:pt x="2146736" y="1256311"/>
                </a:lnTo>
                <a:lnTo>
                  <a:pt x="0" y="3403048"/>
                </a:lnTo>
                <a:lnTo>
                  <a:pt x="0" y="0"/>
                </a:lnTo>
                <a:lnTo>
                  <a:pt x="890425" y="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Google Shape;38;p5"/>
          <p:cNvSpPr/>
          <p:nvPr/>
        </p:nvSpPr>
        <p:spPr>
          <a:xfrm>
            <a:off x="0" y="0"/>
            <a:ext cx="1909445" cy="3162935"/>
          </a:xfrm>
          <a:custGeom>
            <a:avLst/>
            <a:gdLst/>
            <a:ahLst/>
            <a:cxnLst/>
            <a:rect l="l" t="t" r="r" b="b"/>
            <a:pathLst>
              <a:path w="1909445" h="3162935" extrusionOk="0">
                <a:moveTo>
                  <a:pt x="1909404" y="1253026"/>
                </a:moveTo>
                <a:lnTo>
                  <a:pt x="0" y="3162430"/>
                </a:lnTo>
                <a:lnTo>
                  <a:pt x="0" y="3038435"/>
                </a:lnTo>
                <a:lnTo>
                  <a:pt x="1785408" y="1253026"/>
                </a:lnTo>
                <a:lnTo>
                  <a:pt x="532382" y="0"/>
                </a:lnTo>
                <a:lnTo>
                  <a:pt x="656377" y="0"/>
                </a:lnTo>
                <a:lnTo>
                  <a:pt x="1909404" y="1253026"/>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 name="Google Shape;39;p5"/>
          <p:cNvSpPr/>
          <p:nvPr/>
        </p:nvSpPr>
        <p:spPr>
          <a:xfrm>
            <a:off x="16141251" y="0"/>
            <a:ext cx="2146935" cy="3403600"/>
          </a:xfrm>
          <a:custGeom>
            <a:avLst/>
            <a:gdLst/>
            <a:ahLst/>
            <a:cxnLst/>
            <a:rect l="l" t="t" r="r" b="b"/>
            <a:pathLst>
              <a:path w="2146934" h="3403600" extrusionOk="0">
                <a:moveTo>
                  <a:pt x="2146746" y="0"/>
                </a:moveTo>
                <a:lnTo>
                  <a:pt x="2146746" y="3403057"/>
                </a:lnTo>
                <a:lnTo>
                  <a:pt x="0" y="1256311"/>
                </a:lnTo>
                <a:lnTo>
                  <a:pt x="1256311" y="0"/>
                </a:lnTo>
                <a:lnTo>
                  <a:pt x="2146746" y="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 name="Google Shape;40;p5"/>
          <p:cNvSpPr/>
          <p:nvPr/>
        </p:nvSpPr>
        <p:spPr>
          <a:xfrm>
            <a:off x="16375385" y="0"/>
            <a:ext cx="1912620" cy="3166110"/>
          </a:xfrm>
          <a:custGeom>
            <a:avLst/>
            <a:gdLst/>
            <a:ahLst/>
            <a:cxnLst/>
            <a:rect l="l" t="t" r="r" b="b"/>
            <a:pathLst>
              <a:path w="1912619" h="3166110" extrusionOk="0">
                <a:moveTo>
                  <a:pt x="1912613" y="3165640"/>
                </a:moveTo>
                <a:lnTo>
                  <a:pt x="0" y="1253026"/>
                </a:lnTo>
                <a:lnTo>
                  <a:pt x="1253026" y="0"/>
                </a:lnTo>
                <a:lnTo>
                  <a:pt x="1374438" y="0"/>
                </a:lnTo>
                <a:lnTo>
                  <a:pt x="121411" y="1253026"/>
                </a:lnTo>
                <a:lnTo>
                  <a:pt x="1912613" y="3044229"/>
                </a:lnTo>
                <a:lnTo>
                  <a:pt x="1912613" y="316564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 name="Google Shape;41;p5"/>
          <p:cNvSpPr txBox="1"/>
          <p:nvPr>
            <p:ph type="title"/>
          </p:nvPr>
        </p:nvSpPr>
        <p:spPr>
          <a:xfrm>
            <a:off x="11621030" y="1322569"/>
            <a:ext cx="5590540" cy="12636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500" b="1" i="0">
                <a:solidFill>
                  <a:schemeClr val="lt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45" name="Shape 45"/>
        <p:cNvGrpSpPr/>
        <p:nvPr/>
      </p:nvGrpSpPr>
      <p:grpSpPr>
        <a:xfrm>
          <a:off x="0" y="0"/>
          <a:ext cx="0" cy="0"/>
          <a:chOff x="0" y="0"/>
          <a:chExt cx="0" cy="0"/>
        </a:xfrm>
      </p:grpSpPr>
      <p:sp>
        <p:nvSpPr>
          <p:cNvPr id="46" name="Google Shape;46;p6"/>
          <p:cNvSpPr txBox="1"/>
          <p:nvPr>
            <p:ph type="ctrTitle"/>
          </p:nvPr>
        </p:nvSpPr>
        <p:spPr>
          <a:xfrm>
            <a:off x="1371600" y="3188970"/>
            <a:ext cx="15544800" cy="21602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51" name="Shape 51"/>
        <p:cNvGrpSpPr/>
        <p:nvPr/>
      </p:nvGrpSpPr>
      <p:grpSpPr>
        <a:xfrm>
          <a:off x="0" y="0"/>
          <a:ext cx="0" cy="0"/>
          <a:chOff x="0" y="0"/>
          <a:chExt cx="0" cy="0"/>
        </a:xfrm>
      </p:grpSpPr>
      <p:sp>
        <p:nvSpPr>
          <p:cNvPr id="52" name="Google Shape;52;p7"/>
          <p:cNvSpPr txBox="1"/>
          <p:nvPr>
            <p:ph type="title"/>
          </p:nvPr>
        </p:nvSpPr>
        <p:spPr>
          <a:xfrm>
            <a:off x="1436600" y="1478750"/>
            <a:ext cx="13522200" cy="1714800"/>
          </a:xfrm>
          <a:prstGeom prst="rect">
            <a:avLst/>
          </a:prstGeom>
        </p:spPr>
        <p:txBody>
          <a:bodyPr spcFirstLastPara="1" wrap="square" lIns="0" tIns="0" rIns="0" bIns="0" anchor="t" anchorCtr="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7"/>
          <p:cNvSpPr txBox="1"/>
          <p:nvPr>
            <p:ph type="body" idx="1"/>
          </p:nvPr>
        </p:nvSpPr>
        <p:spPr>
          <a:xfrm>
            <a:off x="1436600" y="3467099"/>
            <a:ext cx="13522200" cy="5961000"/>
          </a:xfrm>
          <a:prstGeom prst="rect">
            <a:avLst/>
          </a:prstGeom>
        </p:spPr>
        <p:txBody>
          <a:bodyPr spcFirstLastPara="1" wrap="square" lIns="0" tIns="0" rIns="0" bIns="0" anchor="t" anchorCtr="0">
            <a:sp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p:txBody>
      </p:sp>
      <p:grpSp>
        <p:nvGrpSpPr>
          <p:cNvPr id="54" name="Google Shape;54;p7"/>
          <p:cNvGrpSpPr/>
          <p:nvPr/>
        </p:nvGrpSpPr>
        <p:grpSpPr>
          <a:xfrm rot="10800000">
            <a:off x="17702974" y="57413"/>
            <a:ext cx="528024" cy="10172605"/>
            <a:chOff x="5307800" y="238125"/>
            <a:chExt cx="271925" cy="5238750"/>
          </a:xfrm>
        </p:grpSpPr>
        <p:sp>
          <p:nvSpPr>
            <p:cNvPr id="55" name="Google Shape;55;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56" name="Google Shape;56;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57" name="Google Shape;57;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58" name="Google Shape;58;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59" name="Google Shape;59;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0" name="Google Shape;60;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1" name="Google Shape;61;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2" name="Google Shape;62;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3" name="Google Shape;63;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4" name="Google Shape;64;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5" name="Google Shape;65;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6" name="Google Shape;66;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7" name="Google Shape;67;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8" name="Google Shape;68;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69" name="Google Shape;69;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0" name="Google Shape;70;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1" name="Google Shape;71;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2" name="Google Shape;72;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3" name="Google Shape;73;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4" name="Google Shape;74;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5" name="Google Shape;75;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6" name="Google Shape;76;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7" name="Google Shape;77;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8" name="Google Shape;78;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79" name="Google Shape;79;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0" name="Google Shape;80;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1" name="Google Shape;81;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2" name="Google Shape;82;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3" name="Google Shape;83;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4" name="Google Shape;84;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5" name="Google Shape;85;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6" name="Google Shape;86;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7" name="Google Shape;87;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8" name="Google Shape;88;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89" name="Google Shape;89;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0" name="Google Shape;90;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1" name="Google Shape;91;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2" name="Google Shape;92;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3" name="Google Shape;93;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4" name="Google Shape;94;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5" name="Google Shape;95;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6" name="Google Shape;96;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7" name="Google Shape;97;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8" name="Google Shape;98;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99" name="Google Shape;99;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0" name="Google Shape;100;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1" name="Google Shape;101;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2" name="Google Shape;102;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3" name="Google Shape;103;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4" name="Google Shape;104;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5" name="Google Shape;105;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6" name="Google Shape;106;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7" name="Google Shape;107;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8" name="Google Shape;108;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09" name="Google Shape;109;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0" name="Google Shape;110;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1" name="Google Shape;111;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grpSp>
      <p:grpSp>
        <p:nvGrpSpPr>
          <p:cNvPr id="112" name="Google Shape;112;p7"/>
          <p:cNvGrpSpPr/>
          <p:nvPr/>
        </p:nvGrpSpPr>
        <p:grpSpPr>
          <a:xfrm rot="10800000">
            <a:off x="15657143" y="57413"/>
            <a:ext cx="2281566" cy="10172605"/>
            <a:chOff x="5458325" y="238125"/>
            <a:chExt cx="1174975" cy="5238750"/>
          </a:xfrm>
        </p:grpSpPr>
        <p:sp>
          <p:nvSpPr>
            <p:cNvPr id="113" name="Google Shape;113;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4" name="Google Shape;114;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5" name="Google Shape;115;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6" name="Google Shape;116;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7" name="Google Shape;117;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8" name="Google Shape;118;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19" name="Google Shape;119;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0" name="Google Shape;120;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1" name="Google Shape;121;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2" name="Google Shape;122;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3" name="Google Shape;123;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4" name="Google Shape;124;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5" name="Google Shape;125;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6" name="Google Shape;126;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7" name="Google Shape;127;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8" name="Google Shape;128;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29" name="Google Shape;129;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0" name="Google Shape;130;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1" name="Google Shape;131;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2" name="Google Shape;132;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3" name="Google Shape;133;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4" name="Google Shape;134;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5" name="Google Shape;135;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6" name="Google Shape;136;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7" name="Google Shape;137;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8" name="Google Shape;138;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39" name="Google Shape;139;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0" name="Google Shape;140;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1" name="Google Shape;141;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2" name="Google Shape;142;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3" name="Google Shape;143;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4" name="Google Shape;144;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5" name="Google Shape;145;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6" name="Google Shape;146;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7" name="Google Shape;147;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8" name="Google Shape;148;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49" name="Google Shape;149;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0" name="Google Shape;150;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1" name="Google Shape;151;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2" name="Google Shape;152;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3" name="Google Shape;153;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4" name="Google Shape;154;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5" name="Google Shape;155;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6" name="Google Shape;156;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7" name="Google Shape;157;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8" name="Google Shape;158;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59" name="Google Shape;159;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0" name="Google Shape;160;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1" name="Google Shape;161;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2" name="Google Shape;162;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3" name="Google Shape;163;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4" name="Google Shape;164;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5" name="Google Shape;165;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6" name="Google Shape;166;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7" name="Google Shape;167;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8" name="Google Shape;168;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69" name="Google Shape;169;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0" name="Google Shape;170;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1" name="Google Shape;171;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2" name="Google Shape;172;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3" name="Google Shape;173;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4" name="Google Shape;174;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grpSp>
      <p:grpSp>
        <p:nvGrpSpPr>
          <p:cNvPr id="175" name="Google Shape;175;p7"/>
          <p:cNvGrpSpPr/>
          <p:nvPr/>
        </p:nvGrpSpPr>
        <p:grpSpPr>
          <a:xfrm rot="10800000">
            <a:off x="15364902" y="57413"/>
            <a:ext cx="1989277" cy="9880364"/>
            <a:chOff x="5759350" y="388625"/>
            <a:chExt cx="1024450" cy="5088250"/>
          </a:xfrm>
        </p:grpSpPr>
        <p:sp>
          <p:nvSpPr>
            <p:cNvPr id="176" name="Google Shape;176;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7" name="Google Shape;177;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8" name="Google Shape;178;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79" name="Google Shape;179;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0" name="Google Shape;180;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1" name="Google Shape;181;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2" name="Google Shape;182;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3" name="Google Shape;183;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4" name="Google Shape;184;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5" name="Google Shape;185;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6" name="Google Shape;186;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7" name="Google Shape;187;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8" name="Google Shape;188;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89" name="Google Shape;189;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0" name="Google Shape;190;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1" name="Google Shape;191;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2" name="Google Shape;192;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3" name="Google Shape;193;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4" name="Google Shape;194;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5" name="Google Shape;195;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6" name="Google Shape;196;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7" name="Google Shape;197;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8" name="Google Shape;198;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199" name="Google Shape;199;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0" name="Google Shape;200;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1" name="Google Shape;201;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2" name="Google Shape;202;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3" name="Google Shape;203;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4" name="Google Shape;204;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5" name="Google Shape;205;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6" name="Google Shape;206;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7" name="Google Shape;207;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8" name="Google Shape;208;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09" name="Google Shape;209;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0" name="Google Shape;210;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1" name="Google Shape;211;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2" name="Google Shape;212;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3" name="Google Shape;213;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4" name="Google Shape;214;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5" name="Google Shape;215;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6" name="Google Shape;216;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7" name="Google Shape;217;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8" name="Google Shape;218;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19" name="Google Shape;219;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0" name="Google Shape;220;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1" name="Google Shape;221;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2" name="Google Shape;222;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3" name="Google Shape;223;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4" name="Google Shape;224;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5" name="Google Shape;225;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6" name="Google Shape;226;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7" name="Google Shape;227;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8" name="Google Shape;228;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29" name="Google Shape;229;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0" name="Google Shape;230;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1" name="Google Shape;231;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2" name="Google Shape;232;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3" name="Google Shape;233;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4" name="Google Shape;234;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5" name="Google Shape;235;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6" name="Google Shape;236;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7" name="Google Shape;237;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8" name="Google Shape;238;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39" name="Google Shape;239;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0" name="Google Shape;240;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1" name="Google Shape;241;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2" name="Google Shape;242;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3" name="Google Shape;243;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4" name="Google Shape;244;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5" name="Google Shape;245;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6" name="Google Shape;246;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7" name="Google Shape;247;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8" name="Google Shape;248;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49" name="Google Shape;249;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0" name="Google Shape;250;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1" name="Google Shape;251;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2" name="Google Shape;252;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3" name="Google Shape;253;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4" name="Google Shape;254;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5" name="Google Shape;255;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6" name="Google Shape;256;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7" name="Google Shape;257;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8" name="Google Shape;258;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59" name="Google Shape;259;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0" name="Google Shape;260;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1" name="Google Shape;261;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2" name="Google Shape;262;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3" name="Google Shape;263;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4" name="Google Shape;264;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5" name="Google Shape;265;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6" name="Google Shape;266;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7" name="Google Shape;267;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8" name="Google Shape;268;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69" name="Google Shape;269;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0" name="Google Shape;270;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1" name="Google Shape;271;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2" name="Google Shape;272;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3" name="Google Shape;273;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4" name="Google Shape;274;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5" name="Google Shape;275;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6" name="Google Shape;276;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grpSp>
      <p:grpSp>
        <p:nvGrpSpPr>
          <p:cNvPr id="277" name="Google Shape;277;p7"/>
          <p:cNvGrpSpPr/>
          <p:nvPr/>
        </p:nvGrpSpPr>
        <p:grpSpPr>
          <a:xfrm rot="10800000">
            <a:off x="15364902" y="57413"/>
            <a:ext cx="2281566" cy="10172605"/>
            <a:chOff x="5608825" y="238125"/>
            <a:chExt cx="1174975" cy="5238750"/>
          </a:xfrm>
        </p:grpSpPr>
        <p:sp>
          <p:nvSpPr>
            <p:cNvPr id="278" name="Google Shape;278;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79" name="Google Shape;279;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0" name="Google Shape;280;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1" name="Google Shape;281;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2" name="Google Shape;282;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3" name="Google Shape;283;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4" name="Google Shape;284;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5" name="Google Shape;285;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6" name="Google Shape;286;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7" name="Google Shape;287;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8" name="Google Shape;288;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89" name="Google Shape;289;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0" name="Google Shape;290;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1" name="Google Shape;291;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2" name="Google Shape;292;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3" name="Google Shape;293;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4" name="Google Shape;294;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5" name="Google Shape;295;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6" name="Google Shape;296;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7" name="Google Shape;297;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8" name="Google Shape;298;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299" name="Google Shape;299;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0" name="Google Shape;300;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1" name="Google Shape;301;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2" name="Google Shape;302;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3" name="Google Shape;303;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4" name="Google Shape;304;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5" name="Google Shape;305;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6" name="Google Shape;306;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7" name="Google Shape;307;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8" name="Google Shape;308;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09" name="Google Shape;309;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0" name="Google Shape;310;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1" name="Google Shape;311;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2" name="Google Shape;312;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3" name="Google Shape;313;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4" name="Google Shape;314;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5" name="Google Shape;315;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6" name="Google Shape;316;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7" name="Google Shape;317;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8" name="Google Shape;318;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19" name="Google Shape;319;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0" name="Google Shape;320;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1" name="Google Shape;321;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2" name="Google Shape;322;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3" name="Google Shape;323;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4" name="Google Shape;324;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5" name="Google Shape;325;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6" name="Google Shape;326;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sp>
          <p:nvSpPr>
            <p:cNvPr id="327" name="Google Shape;327;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p>
          </p:txBody>
        </p:sp>
      </p:grpSp>
      <p:sp>
        <p:nvSpPr>
          <p:cNvPr id="328" name="Google Shape;328;p7"/>
          <p:cNvSpPr txBox="1"/>
          <p:nvPr>
            <p:ph type="sldNum" idx="12"/>
          </p:nvPr>
        </p:nvSpPr>
        <p:spPr>
          <a:xfrm>
            <a:off x="183063" y="9440402"/>
            <a:ext cx="1097400" cy="277200"/>
          </a:xfrm>
          <a:prstGeom prst="rect">
            <a:avLst/>
          </a:prstGeom>
        </p:spPr>
        <p:txBody>
          <a:bodyPr spcFirstLastPara="1" wrap="square" lIns="0" tIns="0" rIns="0" bIns="0" anchor="t"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11621030" y="1322569"/>
            <a:ext cx="5590540" cy="12636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500" b="1" i="0" u="none" strike="noStrike" cap="none">
                <a:solidFill>
                  <a:schemeClr val="lt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803973" y="1965128"/>
            <a:ext cx="15603219" cy="697928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0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8"/>
          <p:cNvSpPr txBox="1"/>
          <p:nvPr/>
        </p:nvSpPr>
        <p:spPr>
          <a:xfrm>
            <a:off x="2209597" y="3534239"/>
            <a:ext cx="11217900" cy="3278400"/>
          </a:xfrm>
          <a:prstGeom prst="rect">
            <a:avLst/>
          </a:prstGeom>
          <a:noFill/>
          <a:ln>
            <a:noFill/>
          </a:ln>
        </p:spPr>
        <p:txBody>
          <a:bodyPr spcFirstLastPara="1" wrap="square" lIns="0" tIns="12700" rIns="0" bIns="0" anchor="t" anchorCtr="0">
            <a:spAutoFit/>
          </a:bodyPr>
          <a:lstStyle/>
          <a:p>
            <a:pPr marL="12700" marR="0" lvl="0" indent="0" algn="l" rtl="0">
              <a:lnSpc>
                <a:spcPct val="125000"/>
              </a:lnSpc>
              <a:spcBef>
                <a:spcPts val="0"/>
              </a:spcBef>
              <a:spcAft>
                <a:spcPts val="0"/>
              </a:spcAft>
              <a:buNone/>
            </a:pPr>
            <a:r>
              <a:rPr lang="en-US" sz="9000" b="1">
                <a:solidFill>
                  <a:srgbClr val="5270FF"/>
                </a:solidFill>
                <a:latin typeface="Arial" panose="020B0604020202020204"/>
                <a:ea typeface="Arial" panose="020B0604020202020204"/>
                <a:cs typeface="Arial" panose="020B0604020202020204"/>
                <a:sym typeface="Arial" panose="020B0604020202020204"/>
              </a:rPr>
              <a:t>BÀI	TẬP	LỚN 2</a:t>
            </a:r>
            <a:endParaRPr sz="9000" b="1">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36000"/>
              </a:lnSpc>
              <a:spcBef>
                <a:spcPts val="0"/>
              </a:spcBef>
              <a:spcAft>
                <a:spcPts val="0"/>
              </a:spcAft>
              <a:buNone/>
            </a:pPr>
            <a:r>
              <a:rPr lang="en-US" sz="10000" b="1">
                <a:solidFill>
                  <a:srgbClr val="012D86"/>
                </a:solidFill>
                <a:latin typeface="Arial" panose="020B0604020202020204"/>
                <a:ea typeface="Arial" panose="020B0604020202020204"/>
                <a:cs typeface="Arial" panose="020B0604020202020204"/>
                <a:sym typeface="Arial" panose="020B0604020202020204"/>
              </a:rPr>
              <a:t>MẠNG MÁY TÍNH</a:t>
            </a:r>
            <a:endParaRPr sz="10000" b="1">
              <a:solidFill>
                <a:srgbClr val="012D86"/>
              </a:solidFill>
              <a:latin typeface="Arial" panose="020B0604020202020204"/>
              <a:ea typeface="Arial" panose="020B0604020202020204"/>
              <a:cs typeface="Arial" panose="020B0604020202020204"/>
              <a:sym typeface="Arial" panose="020B0604020202020204"/>
            </a:endParaRPr>
          </a:p>
        </p:txBody>
      </p:sp>
      <p:grpSp>
        <p:nvGrpSpPr>
          <p:cNvPr id="334" name="Google Shape;334;p8"/>
          <p:cNvGrpSpPr/>
          <p:nvPr/>
        </p:nvGrpSpPr>
        <p:grpSpPr>
          <a:xfrm>
            <a:off x="0" y="155"/>
            <a:ext cx="8858250" cy="10287000"/>
            <a:chOff x="0" y="155"/>
            <a:chExt cx="8858250" cy="10287000"/>
          </a:xfrm>
        </p:grpSpPr>
        <p:sp>
          <p:nvSpPr>
            <p:cNvPr id="335" name="Google Shape;335;p8"/>
            <p:cNvSpPr/>
            <p:nvPr/>
          </p:nvSpPr>
          <p:spPr>
            <a:xfrm>
              <a:off x="0" y="1006688"/>
              <a:ext cx="8858250" cy="2101850"/>
            </a:xfrm>
            <a:custGeom>
              <a:avLst/>
              <a:gdLst/>
              <a:ahLst/>
              <a:cxnLst/>
              <a:rect l="l" t="t" r="r" b="b"/>
              <a:pathLst>
                <a:path w="8858250" h="2101850" extrusionOk="0">
                  <a:moveTo>
                    <a:pt x="8655070" y="2101426"/>
                  </a:moveTo>
                  <a:lnTo>
                    <a:pt x="8608681" y="2096057"/>
                  </a:lnTo>
                  <a:lnTo>
                    <a:pt x="8566062" y="2080771"/>
                  </a:lnTo>
                  <a:lnTo>
                    <a:pt x="8528442" y="2056796"/>
                  </a:lnTo>
                  <a:lnTo>
                    <a:pt x="8497046" y="2025359"/>
                  </a:lnTo>
                  <a:lnTo>
                    <a:pt x="8473102" y="1987689"/>
                  </a:lnTo>
                  <a:lnTo>
                    <a:pt x="8457836" y="1945015"/>
                  </a:lnTo>
                  <a:lnTo>
                    <a:pt x="8452475" y="1898565"/>
                  </a:lnTo>
                  <a:lnTo>
                    <a:pt x="8455802" y="1861017"/>
                  </a:lnTo>
                  <a:lnTo>
                    <a:pt x="8465461" y="1826394"/>
                  </a:lnTo>
                  <a:lnTo>
                    <a:pt x="8480964" y="1794697"/>
                  </a:lnTo>
                  <a:lnTo>
                    <a:pt x="8501824" y="1765926"/>
                  </a:lnTo>
                  <a:lnTo>
                    <a:pt x="7081057" y="67620"/>
                  </a:lnTo>
                  <a:lnTo>
                    <a:pt x="0" y="67620"/>
                  </a:lnTo>
                  <a:lnTo>
                    <a:pt x="0" y="0"/>
                  </a:lnTo>
                  <a:lnTo>
                    <a:pt x="7109628" y="0"/>
                  </a:lnTo>
                  <a:lnTo>
                    <a:pt x="8548578" y="1724313"/>
                  </a:lnTo>
                  <a:lnTo>
                    <a:pt x="8752504" y="1724313"/>
                  </a:lnTo>
                  <a:lnTo>
                    <a:pt x="8808868" y="1770680"/>
                  </a:lnTo>
                  <a:lnTo>
                    <a:pt x="8833736" y="1808304"/>
                  </a:lnTo>
                  <a:lnTo>
                    <a:pt x="8850381" y="1851296"/>
                  </a:lnTo>
                  <a:lnTo>
                    <a:pt x="8857665" y="1898565"/>
                  </a:lnTo>
                  <a:lnTo>
                    <a:pt x="8852304" y="1945015"/>
                  </a:lnTo>
                  <a:lnTo>
                    <a:pt x="8837038" y="1987689"/>
                  </a:lnTo>
                  <a:lnTo>
                    <a:pt x="8813093" y="2025359"/>
                  </a:lnTo>
                  <a:lnTo>
                    <a:pt x="8781697" y="2056796"/>
                  </a:lnTo>
                  <a:lnTo>
                    <a:pt x="8744077" y="2080771"/>
                  </a:lnTo>
                  <a:lnTo>
                    <a:pt x="8701459" y="2096057"/>
                  </a:lnTo>
                  <a:lnTo>
                    <a:pt x="8655070" y="2101426"/>
                  </a:lnTo>
                  <a:close/>
                </a:path>
                <a:path w="8858250" h="2101850" extrusionOk="0">
                  <a:moveTo>
                    <a:pt x="8752504" y="1724313"/>
                  </a:moveTo>
                  <a:lnTo>
                    <a:pt x="8548578" y="1724313"/>
                  </a:lnTo>
                  <a:lnTo>
                    <a:pt x="8571346" y="1712163"/>
                  </a:lnTo>
                  <a:lnTo>
                    <a:pt x="8596305" y="1703182"/>
                  </a:lnTo>
                  <a:lnTo>
                    <a:pt x="8622725" y="1697615"/>
                  </a:lnTo>
                  <a:lnTo>
                    <a:pt x="8649875" y="1695705"/>
                  </a:lnTo>
                  <a:lnTo>
                    <a:pt x="8696280" y="1700937"/>
                  </a:lnTo>
                  <a:lnTo>
                    <a:pt x="8739004" y="1715904"/>
                  </a:lnTo>
                  <a:lnTo>
                    <a:pt x="8752504" y="1724313"/>
                  </a:lnTo>
                  <a:close/>
                </a:path>
              </a:pathLst>
            </a:custGeom>
            <a:gradFill>
              <a:gsLst>
                <a:gs pos="0">
                  <a:srgbClr val="2D5C97"/>
                </a:gs>
                <a:gs pos="80000">
                  <a:srgbClr val="3C7AC5"/>
                </a:gs>
                <a:gs pos="100000">
                  <a:srgbClr val="397BC9"/>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6" name="Google Shape;336;p8"/>
            <p:cNvSpPr/>
            <p:nvPr/>
          </p:nvSpPr>
          <p:spPr>
            <a:xfrm>
              <a:off x="0" y="155"/>
              <a:ext cx="542925" cy="10287000"/>
            </a:xfrm>
            <a:custGeom>
              <a:avLst/>
              <a:gdLst/>
              <a:ahLst/>
              <a:cxnLst/>
              <a:rect l="l" t="t" r="r" b="b"/>
              <a:pathLst>
                <a:path w="542925" h="10287000" extrusionOk="0">
                  <a:moveTo>
                    <a:pt x="542924" y="10286688"/>
                  </a:moveTo>
                  <a:lnTo>
                    <a:pt x="0" y="10286688"/>
                  </a:lnTo>
                  <a:lnTo>
                    <a:pt x="0" y="0"/>
                  </a:lnTo>
                  <a:lnTo>
                    <a:pt x="542924" y="0"/>
                  </a:lnTo>
                  <a:lnTo>
                    <a:pt x="542924" y="10286688"/>
                  </a:lnTo>
                  <a:close/>
                </a:path>
              </a:pathLst>
            </a:custGeom>
            <a:gradFill>
              <a:gsLst>
                <a:gs pos="0">
                  <a:srgbClr val="2D5C97"/>
                </a:gs>
                <a:gs pos="80000">
                  <a:srgbClr val="3C7AC5"/>
                </a:gs>
                <a:gs pos="100000">
                  <a:srgbClr val="397BC9"/>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37" name="Google Shape;337;p8"/>
          <p:cNvSpPr txBox="1"/>
          <p:nvPr/>
        </p:nvSpPr>
        <p:spPr>
          <a:xfrm>
            <a:off x="2980035" y="7090672"/>
            <a:ext cx="4779010" cy="10585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lang="en-US" sz="3400" b="1">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0"/>
              </a:spcBef>
              <a:spcAft>
                <a:spcPts val="0"/>
              </a:spcAft>
              <a:buNone/>
            </a:pPr>
            <a:r>
              <a:rPr lang="en-US" sz="3400" b="1">
                <a:solidFill>
                  <a:schemeClr val="dk1"/>
                </a:solidFill>
                <a:latin typeface="Arial" panose="020B0604020202020204"/>
                <a:ea typeface="Arial" panose="020B0604020202020204"/>
                <a:cs typeface="Arial" panose="020B0604020202020204"/>
                <a:sym typeface="Arial" panose="020B0604020202020204"/>
              </a:rPr>
              <a:t>GVHD: Lê Bảo Khánh</a:t>
            </a:r>
            <a:endParaRPr sz="3400" b="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grpSp>
        <p:nvGrpSpPr>
          <p:cNvPr id="488" name="Google Shape;488;p18"/>
          <p:cNvGrpSpPr/>
          <p:nvPr/>
        </p:nvGrpSpPr>
        <p:grpSpPr>
          <a:xfrm>
            <a:off x="16342943" y="3134803"/>
            <a:ext cx="1945639" cy="3890645"/>
            <a:chOff x="16342943" y="3134803"/>
            <a:chExt cx="1945639" cy="3890645"/>
          </a:xfrm>
        </p:grpSpPr>
        <p:sp>
          <p:nvSpPr>
            <p:cNvPr id="489" name="Google Shape;489;p18"/>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0" name="Google Shape;490;p18"/>
            <p:cNvSpPr/>
            <p:nvPr/>
          </p:nvSpPr>
          <p:spPr>
            <a:xfrm>
              <a:off x="16850406"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91" name="Google Shape;491;p18"/>
          <p:cNvSpPr/>
          <p:nvPr/>
        </p:nvSpPr>
        <p:spPr>
          <a:xfrm>
            <a:off x="4495" y="0"/>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2" name="Google Shape;492;p18"/>
          <p:cNvSpPr txBox="1"/>
          <p:nvPr>
            <p:ph type="title"/>
          </p:nvPr>
        </p:nvSpPr>
        <p:spPr>
          <a:xfrm>
            <a:off x="1773555" y="546735"/>
            <a:ext cx="13294360" cy="909320"/>
          </a:xfrm>
          <a:prstGeom prst="rect">
            <a:avLst/>
          </a:prstGeom>
          <a:noFill/>
          <a:ln>
            <a:noFill/>
          </a:ln>
        </p:spPr>
        <p:txBody>
          <a:bodyPr spcFirstLastPara="1" wrap="square" lIns="0" tIns="109850" rIns="0" bIns="0" anchor="t" anchorCtr="0">
            <a:spAutoFit/>
          </a:bodyPr>
          <a:lstStyle/>
          <a:p>
            <a:pPr marL="238125" lvl="0" indent="0" algn="l" rtl="0">
              <a:lnSpc>
                <a:spcPct val="100000"/>
              </a:lnSpc>
              <a:spcBef>
                <a:spcPts val="795"/>
              </a:spcBef>
              <a:spcAft>
                <a:spcPts val="0"/>
              </a:spcAft>
              <a:buNone/>
            </a:pPr>
            <a:r>
              <a:rPr lang="vi-VN" sz="5200">
                <a:solidFill>
                  <a:schemeClr val="bg2">
                    <a:lumMod val="60000"/>
                    <a:lumOff val="40000"/>
                  </a:schemeClr>
                </a:solidFill>
                <a:latin typeface="Arial" panose="020B0604020202020204"/>
                <a:ea typeface="Arial" panose="020B0604020202020204"/>
                <a:cs typeface="Arial" panose="020B0604020202020204"/>
                <a:sym typeface="Arial" panose="020B0604020202020204"/>
              </a:rPr>
              <a:t>YÊU CẦU MẠNG</a:t>
            </a:r>
            <a:endParaRPr lang="vi-VN" sz="5200">
              <a:solidFill>
                <a:schemeClr val="bg2">
                  <a:lumMod val="60000"/>
                  <a:lumOff val="40000"/>
                </a:schemeClr>
              </a:solidFill>
              <a:latin typeface="Arial" panose="020B0604020202020204"/>
              <a:ea typeface="Arial" panose="020B0604020202020204"/>
              <a:cs typeface="Arial" panose="020B0604020202020204"/>
              <a:sym typeface="Arial" panose="020B0604020202020204"/>
            </a:endParaRPr>
          </a:p>
        </p:txBody>
      </p:sp>
      <p:sp>
        <p:nvSpPr>
          <p:cNvPr id="494" name="Google Shape;494;p18"/>
          <p:cNvSpPr/>
          <p:nvPr/>
        </p:nvSpPr>
        <p:spPr>
          <a:xfrm>
            <a:off x="619567" y="8172755"/>
            <a:ext cx="1638300" cy="1628775"/>
          </a:xfrm>
          <a:custGeom>
            <a:avLst/>
            <a:gdLst/>
            <a:ahLst/>
            <a:cxnLst/>
            <a:rect l="l" t="t" r="r" b="b"/>
            <a:pathLst>
              <a:path w="1638300" h="1628775" extrusionOk="0">
                <a:moveTo>
                  <a:pt x="1638238" y="1628774"/>
                </a:moveTo>
                <a:lnTo>
                  <a:pt x="0" y="1628774"/>
                </a:lnTo>
                <a:lnTo>
                  <a:pt x="0" y="0"/>
                </a:lnTo>
                <a:lnTo>
                  <a:pt x="1638238" y="1628774"/>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Placeholder 1"/>
          <p:cNvSpPr/>
          <p:nvPr>
            <p:ph type="body" idx="1"/>
          </p:nvPr>
        </p:nvSpPr>
        <p:spPr>
          <a:xfrm>
            <a:off x="1334770" y="2373630"/>
            <a:ext cx="14387195" cy="5539740"/>
          </a:xfrm>
        </p:spPr>
        <p:txBody>
          <a:bodyPr wrap="square"/>
          <a:p>
            <a:pPr marL="228600" indent="0">
              <a:buFont typeface="Wingdings" panose="05000000000000000000" charset="0"/>
            </a:pPr>
            <a:endParaRPr lang="en-US"/>
          </a:p>
          <a:p>
            <a:pPr marL="685800" indent="-457200">
              <a:buFont typeface="Wingdings" panose="05000000000000000000" charset="0"/>
              <a:buChar char="Ø"/>
            </a:pPr>
            <a:r>
              <a:rPr lang="en-US"/>
              <a:t>Kết nối mạng với bên ngoài thông qua 2 đường cho thuê dành cho kết nối WAN và 2 đường xDSL (để truy cập Internet) với cơ chế cân bằng tải</a:t>
            </a:r>
            <a:endParaRPr lang="en-US"/>
          </a:p>
          <a:p>
            <a:pPr marL="228600" indent="0">
              <a:buFont typeface="Wingdings" panose="05000000000000000000" charset="0"/>
            </a:pPr>
            <a:endParaRPr lang="en-US"/>
          </a:p>
          <a:p>
            <a:pPr marL="685800" indent="-457200">
              <a:buFont typeface="Wingdings" panose="05000000000000000000" charset="0"/>
              <a:buChar char="Ø"/>
            </a:pPr>
            <a:endParaRPr lang="en-US"/>
          </a:p>
          <a:p>
            <a:pPr marL="685800" indent="-457200">
              <a:buFont typeface="Wingdings" panose="05000000000000000000" charset="0"/>
              <a:buChar char="Ø"/>
            </a:pPr>
            <a:r>
              <a:rPr lang="en-US"/>
              <a:t>Sử dụng một sự kết hợp giữa phần mềm có giấy phép và mã nguồn mở, ứng dụng văn phòng, ứng dụng máy khách-máy chủ, đa phương tiện và cơ sở dữ liệu</a:t>
            </a:r>
            <a:endParaRPr lang="en-US"/>
          </a:p>
          <a:p>
            <a:pPr marL="228600" indent="0">
              <a:buFont typeface="Wingdings" panose="05000000000000000000" charset="0"/>
            </a:pPr>
            <a:endParaRPr lang="en-US"/>
          </a:p>
          <a:p>
            <a:pPr marL="228600" indent="0">
              <a:buFont typeface="Wingdings" panose="05000000000000000000" charset="0"/>
            </a:pPr>
            <a:endParaRPr lang="en-US"/>
          </a:p>
          <a:p>
            <a:pPr marL="685800" indent="-457200">
              <a:buFont typeface="Wingdings" panose="05000000000000000000" charset="0"/>
              <a:buChar char="Ø"/>
            </a:pPr>
            <a:r>
              <a:rPr lang="en-US"/>
              <a:t>Yêu cầu bảo mật cao, sẽ sử dụng tường lửa, IPS / IDS, phát hiện lừa đảo, khả năng sẵn có cao và dễ dàng nâng cấp hệ thống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546" name="Shape 546"/>
        <p:cNvGrpSpPr/>
        <p:nvPr/>
      </p:nvGrpSpPr>
      <p:grpSpPr>
        <a:xfrm>
          <a:off x="0" y="0"/>
          <a:ext cx="0" cy="0"/>
          <a:chOff x="0" y="0"/>
          <a:chExt cx="0" cy="0"/>
        </a:xfrm>
      </p:grpSpPr>
      <p:grpSp>
        <p:nvGrpSpPr>
          <p:cNvPr id="547" name="Google Shape;547;p25"/>
          <p:cNvGrpSpPr/>
          <p:nvPr/>
        </p:nvGrpSpPr>
        <p:grpSpPr>
          <a:xfrm>
            <a:off x="0" y="1"/>
            <a:ext cx="10250203" cy="4638676"/>
            <a:chOff x="0" y="1"/>
            <a:chExt cx="10250203" cy="4638676"/>
          </a:xfrm>
        </p:grpSpPr>
        <p:sp>
          <p:nvSpPr>
            <p:cNvPr id="548" name="Google Shape;548;p25"/>
            <p:cNvSpPr/>
            <p:nvPr/>
          </p:nvSpPr>
          <p:spPr>
            <a:xfrm>
              <a:off x="278163" y="1864962"/>
              <a:ext cx="9972040" cy="1257300"/>
            </a:xfrm>
            <a:custGeom>
              <a:avLst/>
              <a:gdLst/>
              <a:ahLst/>
              <a:cxnLst/>
              <a:rect l="l" t="t" r="r" b="b"/>
              <a:pathLst>
                <a:path w="9972040" h="1257300" extrusionOk="0">
                  <a:moveTo>
                    <a:pt x="9972015" y="1257300"/>
                  </a:moveTo>
                  <a:lnTo>
                    <a:pt x="0" y="1257300"/>
                  </a:lnTo>
                  <a:lnTo>
                    <a:pt x="0" y="0"/>
                  </a:lnTo>
                  <a:lnTo>
                    <a:pt x="9972015" y="0"/>
                  </a:lnTo>
                  <a:lnTo>
                    <a:pt x="9972015" y="12573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9" name="Google Shape;549;p25"/>
            <p:cNvSpPr/>
            <p:nvPr/>
          </p:nvSpPr>
          <p:spPr>
            <a:xfrm>
              <a:off x="0" y="2"/>
              <a:ext cx="4638675" cy="4638675"/>
            </a:xfrm>
            <a:custGeom>
              <a:avLst/>
              <a:gdLst/>
              <a:ahLst/>
              <a:cxnLst/>
              <a:rect l="l" t="t" r="r" b="b"/>
              <a:pathLst>
                <a:path w="4638675" h="4638675" extrusionOk="0">
                  <a:moveTo>
                    <a:pt x="4638148" y="0"/>
                  </a:moveTo>
                  <a:lnTo>
                    <a:pt x="0" y="4638148"/>
                  </a:lnTo>
                  <a:lnTo>
                    <a:pt x="0" y="0"/>
                  </a:lnTo>
                  <a:lnTo>
                    <a:pt x="4638148"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0" name="Google Shape;550;p25"/>
            <p:cNvSpPr/>
            <p:nvPr/>
          </p:nvSpPr>
          <p:spPr>
            <a:xfrm>
              <a:off x="0" y="1"/>
              <a:ext cx="4132579" cy="4132579"/>
            </a:xfrm>
            <a:custGeom>
              <a:avLst/>
              <a:gdLst/>
              <a:ahLst/>
              <a:cxnLst/>
              <a:rect l="l" t="t" r="r" b="b"/>
              <a:pathLst>
                <a:path w="4132579" h="4132579" extrusionOk="0">
                  <a:moveTo>
                    <a:pt x="0" y="4132185"/>
                  </a:moveTo>
                  <a:lnTo>
                    <a:pt x="0" y="3868748"/>
                  </a:lnTo>
                  <a:lnTo>
                    <a:pt x="3868748" y="0"/>
                  </a:lnTo>
                  <a:lnTo>
                    <a:pt x="4132185" y="0"/>
                  </a:lnTo>
                  <a:lnTo>
                    <a:pt x="0" y="4132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51" name="Google Shape;551;p25"/>
          <p:cNvGrpSpPr/>
          <p:nvPr/>
        </p:nvGrpSpPr>
        <p:grpSpPr>
          <a:xfrm>
            <a:off x="0" y="5648768"/>
            <a:ext cx="4638675" cy="4638809"/>
            <a:chOff x="0" y="5648768"/>
            <a:chExt cx="4638675" cy="4638809"/>
          </a:xfrm>
        </p:grpSpPr>
        <p:sp>
          <p:nvSpPr>
            <p:cNvPr id="552" name="Google Shape;552;p25"/>
            <p:cNvSpPr/>
            <p:nvPr/>
          </p:nvSpPr>
          <p:spPr>
            <a:xfrm>
              <a:off x="0" y="5648768"/>
              <a:ext cx="4638675" cy="4638675"/>
            </a:xfrm>
            <a:custGeom>
              <a:avLst/>
              <a:gdLst/>
              <a:ahLst/>
              <a:cxnLst/>
              <a:rect l="l" t="t" r="r" b="b"/>
              <a:pathLst>
                <a:path w="4638675" h="4638675" extrusionOk="0">
                  <a:moveTo>
                    <a:pt x="4638150" y="4638230"/>
                  </a:moveTo>
                  <a:lnTo>
                    <a:pt x="0" y="4638230"/>
                  </a:lnTo>
                  <a:lnTo>
                    <a:pt x="0" y="0"/>
                  </a:lnTo>
                  <a:lnTo>
                    <a:pt x="4638150" y="463823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3" name="Google Shape;553;p25"/>
            <p:cNvSpPr/>
            <p:nvPr/>
          </p:nvSpPr>
          <p:spPr>
            <a:xfrm>
              <a:off x="0" y="6148436"/>
              <a:ext cx="4135754" cy="4138929"/>
            </a:xfrm>
            <a:custGeom>
              <a:avLst/>
              <a:gdLst/>
              <a:ahLst/>
              <a:cxnLst/>
              <a:rect l="l" t="t" r="r" b="b"/>
              <a:pathLst>
                <a:path w="4135754" h="4138929" extrusionOk="0">
                  <a:moveTo>
                    <a:pt x="3868749" y="4138562"/>
                  </a:moveTo>
                  <a:lnTo>
                    <a:pt x="3874682" y="4132630"/>
                  </a:lnTo>
                  <a:lnTo>
                    <a:pt x="0" y="257948"/>
                  </a:lnTo>
                  <a:lnTo>
                    <a:pt x="0" y="0"/>
                  </a:lnTo>
                  <a:lnTo>
                    <a:pt x="4135374" y="4135374"/>
                  </a:lnTo>
                  <a:lnTo>
                    <a:pt x="4132186" y="4138562"/>
                  </a:lnTo>
                  <a:lnTo>
                    <a:pt x="3868749" y="413856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4" name="Google Shape;554;p25"/>
            <p:cNvSpPr/>
            <p:nvPr/>
          </p:nvSpPr>
          <p:spPr>
            <a:xfrm>
              <a:off x="0" y="6762134"/>
              <a:ext cx="3524885" cy="3524885"/>
            </a:xfrm>
            <a:custGeom>
              <a:avLst/>
              <a:gdLst/>
              <a:ahLst/>
              <a:cxnLst/>
              <a:rect l="l" t="t" r="r" b="b"/>
              <a:pathLst>
                <a:path w="3524885" h="3524884" extrusionOk="0">
                  <a:moveTo>
                    <a:pt x="3524865" y="3524865"/>
                  </a:moveTo>
                  <a:lnTo>
                    <a:pt x="0" y="3524865"/>
                  </a:lnTo>
                  <a:lnTo>
                    <a:pt x="0" y="0"/>
                  </a:lnTo>
                  <a:lnTo>
                    <a:pt x="3524865" y="3524865"/>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5" name="Google Shape;555;p25"/>
            <p:cNvSpPr/>
            <p:nvPr/>
          </p:nvSpPr>
          <p:spPr>
            <a:xfrm>
              <a:off x="0" y="7261802"/>
              <a:ext cx="3025775" cy="3025775"/>
            </a:xfrm>
            <a:custGeom>
              <a:avLst/>
              <a:gdLst/>
              <a:ahLst/>
              <a:cxnLst/>
              <a:rect l="l" t="t" r="r" b="b"/>
              <a:pathLst>
                <a:path w="3025775" h="3025775" extrusionOk="0">
                  <a:moveTo>
                    <a:pt x="2767249" y="3025197"/>
                  </a:moveTo>
                  <a:lnTo>
                    <a:pt x="0" y="257948"/>
                  </a:lnTo>
                  <a:lnTo>
                    <a:pt x="0" y="0"/>
                  </a:lnTo>
                  <a:lnTo>
                    <a:pt x="3025197" y="3025197"/>
                  </a:lnTo>
                  <a:lnTo>
                    <a:pt x="2767249" y="302519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56" name="Google Shape;556;p25"/>
          <p:cNvSpPr txBox="1"/>
          <p:nvPr/>
        </p:nvSpPr>
        <p:spPr>
          <a:xfrm>
            <a:off x="2368605" y="3528345"/>
            <a:ext cx="7473900" cy="1466215"/>
          </a:xfrm>
          <a:prstGeom prst="rect">
            <a:avLst/>
          </a:prstGeom>
          <a:noFill/>
          <a:ln>
            <a:noFill/>
          </a:ln>
        </p:spPr>
        <p:txBody>
          <a:bodyPr spcFirstLastPara="1" wrap="square" lIns="0" tIns="175250" rIns="0" bIns="0" anchor="t" anchorCtr="0">
            <a:spAutoFit/>
          </a:bodyPr>
          <a:lstStyle/>
          <a:p>
            <a:pPr marL="12700" marR="5080" lvl="0" indent="85725" algn="l" rtl="0">
              <a:lnSpc>
                <a:spcPct val="105000"/>
              </a:lnSpc>
              <a:spcBef>
                <a:spcPts val="0"/>
              </a:spcBef>
              <a:spcAft>
                <a:spcPts val="0"/>
              </a:spcAft>
              <a:buNone/>
            </a:pPr>
            <a:r>
              <a:rPr lang="vi-VN" sz="8000" b="1">
                <a:solidFill>
                  <a:srgbClr val="007BD3"/>
                </a:solidFill>
                <a:latin typeface="Tahoma" panose="020B0604030504040204"/>
                <a:ea typeface="Tahoma" panose="020B0604030504040204"/>
                <a:cs typeface="Tahoma" panose="020B0604030504040204"/>
                <a:sym typeface="Tahoma" panose="020B0604030504040204"/>
              </a:rPr>
              <a:t>Thiết Kế</a:t>
            </a:r>
            <a:endParaRPr lang="vi-VN" sz="8000" b="1">
              <a:solidFill>
                <a:srgbClr val="007BD3"/>
              </a:solidFill>
              <a:latin typeface="Tahoma" panose="020B0604030504040204"/>
              <a:ea typeface="Tahoma" panose="020B0604030504040204"/>
              <a:cs typeface="Tahoma" panose="020B0604030504040204"/>
              <a:sym typeface="Tahoma" panose="020B0604030504040204"/>
            </a:endParaRPr>
          </a:p>
        </p:txBody>
      </p:sp>
      <p:sp>
        <p:nvSpPr>
          <p:cNvPr id="557" name="Google Shape;557;p25"/>
          <p:cNvSpPr/>
          <p:nvPr/>
        </p:nvSpPr>
        <p:spPr>
          <a:xfrm>
            <a:off x="10134405" y="42"/>
            <a:ext cx="8159115" cy="10287000"/>
          </a:xfrm>
          <a:custGeom>
            <a:avLst/>
            <a:gdLst/>
            <a:ahLst/>
            <a:cxnLst/>
            <a:rect l="l" t="t" r="r" b="b"/>
            <a:pathLst>
              <a:path w="8159115" h="10287000" extrusionOk="0">
                <a:moveTo>
                  <a:pt x="0" y="10286917"/>
                </a:moveTo>
                <a:lnTo>
                  <a:pt x="0" y="0"/>
                </a:lnTo>
                <a:lnTo>
                  <a:pt x="8158674" y="0"/>
                </a:lnTo>
                <a:lnTo>
                  <a:pt x="8158674" y="10286917"/>
                </a:lnTo>
                <a:lnTo>
                  <a:pt x="0" y="10286917"/>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58" name="Google Shape;558;p25"/>
          <p:cNvPicPr preferRelativeResize="0"/>
          <p:nvPr/>
        </p:nvPicPr>
        <p:blipFill rotWithShape="1">
          <a:blip r:embed="rId1"/>
          <a:srcRect/>
          <a:stretch>
            <a:fillRect/>
          </a:stretch>
        </p:blipFill>
        <p:spPr>
          <a:xfrm>
            <a:off x="5942256" y="6321803"/>
            <a:ext cx="3775204" cy="3731673"/>
          </a:xfrm>
          <a:prstGeom prst="rect">
            <a:avLst/>
          </a:prstGeom>
          <a:noFill/>
          <a:ln>
            <a:noFill/>
          </a:ln>
        </p:spPr>
      </p:pic>
      <p:sp>
        <p:nvSpPr>
          <p:cNvPr id="559" name="Google Shape;559;p25"/>
          <p:cNvSpPr txBox="1"/>
          <p:nvPr/>
        </p:nvSpPr>
        <p:spPr>
          <a:xfrm>
            <a:off x="4936863" y="1839104"/>
            <a:ext cx="650240" cy="1244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0" b="1">
                <a:solidFill>
                  <a:srgbClr val="FFFFFF"/>
                </a:solidFill>
                <a:latin typeface="Georgia" panose="02040502050405020303"/>
                <a:ea typeface="Georgia" panose="02040502050405020303"/>
                <a:cs typeface="Georgia" panose="02040502050405020303"/>
                <a:sym typeface="Georgia" panose="02040502050405020303"/>
              </a:rPr>
              <a:t>3</a:t>
            </a:r>
            <a:endParaRPr sz="80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2" name="Google Shape;556;p25"/>
          <p:cNvSpPr txBox="1"/>
          <p:nvPr/>
        </p:nvSpPr>
        <p:spPr>
          <a:xfrm>
            <a:off x="11077630" y="3528345"/>
            <a:ext cx="7473900" cy="2111375"/>
          </a:xfrm>
          <a:prstGeom prst="rect">
            <a:avLst/>
          </a:prstGeom>
          <a:noFill/>
          <a:ln>
            <a:noFill/>
          </a:ln>
        </p:spPr>
        <p:txBody>
          <a:bodyPr spcFirstLastPara="1" wrap="square" lIns="0" tIns="175250" rIns="0" bIns="0" anchor="t" anchorCtr="0">
            <a:spAutoFit/>
          </a:bodyPr>
          <a:p>
            <a:pPr marL="12700" marR="5080" lvl="0" indent="85725" algn="l" rtl="0">
              <a:lnSpc>
                <a:spcPct val="105000"/>
              </a:lnSpc>
              <a:spcBef>
                <a:spcPts val="0"/>
              </a:spcBef>
              <a:spcAft>
                <a:spcPts val="0"/>
              </a:spcAft>
              <a:buNone/>
            </a:pPr>
            <a:r>
              <a:rPr lang="vi-VN" sz="4000" b="1">
                <a:solidFill>
                  <a:schemeClr val="bg1"/>
                </a:solidFill>
                <a:latin typeface="Tahoma" panose="020B0604030504040204"/>
                <a:ea typeface="Tahoma" panose="020B0604030504040204"/>
                <a:cs typeface="Tahoma" panose="020B0604030504040204"/>
                <a:sym typeface="Tahoma" panose="020B0604030504040204"/>
              </a:rPr>
              <a:t>Tổng quan sơ đồ đi dây</a:t>
            </a:r>
            <a:endParaRPr lang="vi-VN" sz="4000" b="1">
              <a:solidFill>
                <a:schemeClr val="bg1"/>
              </a:solidFill>
              <a:latin typeface="Tahoma" panose="020B0604030504040204"/>
              <a:ea typeface="Tahoma" panose="020B0604030504040204"/>
              <a:cs typeface="Tahoma" panose="020B0604030504040204"/>
              <a:sym typeface="Tahoma" panose="020B0604030504040204"/>
            </a:endParaRPr>
          </a:p>
          <a:p>
            <a:pPr marL="12700" marR="5080" lvl="0" indent="85725" algn="l" rtl="0">
              <a:lnSpc>
                <a:spcPct val="105000"/>
              </a:lnSpc>
              <a:spcBef>
                <a:spcPts val="0"/>
              </a:spcBef>
              <a:spcAft>
                <a:spcPts val="0"/>
              </a:spcAft>
              <a:buNone/>
            </a:pPr>
            <a:endParaRPr lang="vi-VN" sz="4000" b="1">
              <a:solidFill>
                <a:schemeClr val="bg1"/>
              </a:solidFill>
              <a:latin typeface="Tahoma" panose="020B0604030504040204"/>
              <a:ea typeface="Tahoma" panose="020B0604030504040204"/>
              <a:cs typeface="Tahoma" panose="020B0604030504040204"/>
              <a:sym typeface="Tahoma" panose="020B0604030504040204"/>
            </a:endParaRPr>
          </a:p>
          <a:p>
            <a:pPr marL="12700" marR="5080" lvl="0" indent="85725" algn="l" rtl="0">
              <a:lnSpc>
                <a:spcPct val="105000"/>
              </a:lnSpc>
              <a:spcBef>
                <a:spcPts val="0"/>
              </a:spcBef>
              <a:spcAft>
                <a:spcPts val="0"/>
              </a:spcAft>
              <a:buNone/>
            </a:pPr>
            <a:r>
              <a:rPr lang="vi-VN" sz="4000" b="1">
                <a:solidFill>
                  <a:schemeClr val="bg1"/>
                </a:solidFill>
                <a:latin typeface="Tahoma" panose="020B0604030504040204"/>
                <a:ea typeface="Tahoma" panose="020B0604030504040204"/>
                <a:cs typeface="Tahoma" panose="020B0604030504040204"/>
                <a:sym typeface="Tahoma" panose="020B0604030504040204"/>
              </a:rPr>
              <a:t>và kiến trúc hệ thống</a:t>
            </a:r>
            <a:endParaRPr lang="vi-VN" sz="4000" b="1">
              <a:solidFill>
                <a:schemeClr val="bg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3" name="Shape 563"/>
        <p:cNvGrpSpPr/>
        <p:nvPr/>
      </p:nvGrpSpPr>
      <p:grpSpPr>
        <a:xfrm>
          <a:off x="0" y="0"/>
          <a:ext cx="0" cy="0"/>
          <a:chOff x="0" y="0"/>
          <a:chExt cx="0" cy="0"/>
        </a:xfrm>
      </p:grpSpPr>
      <p:grpSp>
        <p:nvGrpSpPr>
          <p:cNvPr id="564" name="Google Shape;564;p26"/>
          <p:cNvGrpSpPr/>
          <p:nvPr/>
        </p:nvGrpSpPr>
        <p:grpSpPr>
          <a:xfrm>
            <a:off x="16342943" y="3134803"/>
            <a:ext cx="1945639" cy="3890645"/>
            <a:chOff x="16342943" y="3134803"/>
            <a:chExt cx="1945639" cy="3890645"/>
          </a:xfrm>
        </p:grpSpPr>
        <p:sp>
          <p:nvSpPr>
            <p:cNvPr id="565" name="Google Shape;565;p26"/>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6" name="Google Shape;566;p26"/>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67" name="Google Shape;567;p26"/>
          <p:cNvSpPr txBox="1"/>
          <p:nvPr>
            <p:ph type="title"/>
          </p:nvPr>
        </p:nvSpPr>
        <p:spPr>
          <a:xfrm>
            <a:off x="1981095" y="342764"/>
            <a:ext cx="559054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SƠ ĐỒ ĐI DÂY</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568" name="Google Shape;568;p26"/>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0" name="Google Shape;570;p26"/>
          <p:cNvSpPr txBox="1"/>
          <p:nvPr/>
        </p:nvSpPr>
        <p:spPr>
          <a:xfrm>
            <a:off x="2590800" y="1562100"/>
            <a:ext cx="5904230" cy="10134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Trụ</a:t>
            </a: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sở chính</a:t>
            </a:r>
            <a:r>
              <a:rPr lang="en-US" sz="3000">
                <a:solidFill>
                  <a:schemeClr val="dk1"/>
                </a:solidFill>
                <a:latin typeface="Tahoma" panose="020B0604030504040204"/>
                <a:ea typeface="Tahoma" panose="020B0604030504040204"/>
                <a:cs typeface="Tahoma" panose="020B0604030504040204"/>
                <a:sym typeface="Tahoma" panose="020B0604030504040204"/>
              </a:rPr>
              <a:t> :</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30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descr="Untitled"/>
          <p:cNvPicPr>
            <a:picLocks noChangeAspect="1"/>
          </p:cNvPicPr>
          <p:nvPr/>
        </p:nvPicPr>
        <p:blipFill>
          <a:blip r:embed="rId1"/>
          <a:stretch>
            <a:fillRect/>
          </a:stretch>
        </p:blipFill>
        <p:spPr>
          <a:xfrm>
            <a:off x="2591435" y="2776220"/>
            <a:ext cx="12795885" cy="6007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grpSp>
        <p:nvGrpSpPr>
          <p:cNvPr id="575" name="Google Shape;575;p27"/>
          <p:cNvGrpSpPr/>
          <p:nvPr/>
        </p:nvGrpSpPr>
        <p:grpSpPr>
          <a:xfrm>
            <a:off x="16342943" y="3134803"/>
            <a:ext cx="1945639" cy="3890645"/>
            <a:chOff x="16342943" y="3134803"/>
            <a:chExt cx="1945639" cy="3890645"/>
          </a:xfrm>
        </p:grpSpPr>
        <p:sp>
          <p:nvSpPr>
            <p:cNvPr id="576" name="Google Shape;576;p27"/>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7" name="Google Shape;577;p27"/>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8" name="Google Shape;578;p27"/>
          <p:cNvSpPr txBox="1"/>
          <p:nvPr>
            <p:ph type="title"/>
          </p:nvPr>
        </p:nvSpPr>
        <p:spPr>
          <a:xfrm>
            <a:off x="1981095" y="342764"/>
            <a:ext cx="559054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SƠ ĐỒ ĐI DÂY</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579" name="Google Shape;579;p27"/>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1" name="Google Shape;581;p27"/>
          <p:cNvSpPr txBox="1"/>
          <p:nvPr/>
        </p:nvSpPr>
        <p:spPr>
          <a:xfrm>
            <a:off x="1981200" y="1947545"/>
            <a:ext cx="5904230" cy="5518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C</a:t>
            </a:r>
            <a:r>
              <a:rPr lang="vi-VN" altLang="en-US" sz="3000">
                <a:solidFill>
                  <a:schemeClr val="dk1"/>
                </a:solidFill>
                <a:latin typeface="Tahoma" panose="020B0604030504040204"/>
                <a:ea typeface="Tahoma" panose="020B0604030504040204"/>
                <a:cs typeface="Tahoma" panose="020B0604030504040204"/>
                <a:sym typeface="Tahoma" panose="020B0604030504040204"/>
              </a:rPr>
              <a:t>hi nhánh</a:t>
            </a:r>
            <a:r>
              <a:rPr lang="en-US" sz="3000">
                <a:solidFill>
                  <a:schemeClr val="dk1"/>
                </a:solidFill>
                <a:latin typeface="Tahoma" panose="020B0604030504040204"/>
                <a:ea typeface="Tahoma" panose="020B0604030504040204"/>
                <a:cs typeface="Tahoma" panose="020B0604030504040204"/>
                <a:sym typeface="Tahoma" panose="020B0604030504040204"/>
              </a:rPr>
              <a:t> </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2" name="Picture 1" descr="2"/>
          <p:cNvPicPr>
            <a:picLocks noChangeAspect="1"/>
          </p:cNvPicPr>
          <p:nvPr/>
        </p:nvPicPr>
        <p:blipFill>
          <a:blip r:embed="rId1"/>
          <a:stretch>
            <a:fillRect/>
          </a:stretch>
        </p:blipFill>
        <p:spPr>
          <a:xfrm>
            <a:off x="2539365" y="2926080"/>
            <a:ext cx="12454890" cy="6419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grpSp>
        <p:nvGrpSpPr>
          <p:cNvPr id="575" name="Google Shape;575;p27"/>
          <p:cNvGrpSpPr/>
          <p:nvPr/>
        </p:nvGrpSpPr>
        <p:grpSpPr>
          <a:xfrm>
            <a:off x="16342943" y="3134803"/>
            <a:ext cx="1945639" cy="3890645"/>
            <a:chOff x="16342943" y="3134803"/>
            <a:chExt cx="1945639" cy="3890645"/>
          </a:xfrm>
        </p:grpSpPr>
        <p:sp>
          <p:nvSpPr>
            <p:cNvPr id="576" name="Google Shape;576;p27"/>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7" name="Google Shape;577;p27"/>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8" name="Google Shape;578;p27"/>
          <p:cNvSpPr txBox="1"/>
          <p:nvPr>
            <p:ph type="title"/>
          </p:nvPr>
        </p:nvSpPr>
        <p:spPr>
          <a:xfrm>
            <a:off x="1981095" y="342764"/>
            <a:ext cx="559054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SƠ ĐỒ THIẾT BỊ</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579" name="Google Shape;579;p27"/>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1" name="Google Shape;581;p27"/>
          <p:cNvSpPr txBox="1"/>
          <p:nvPr/>
        </p:nvSpPr>
        <p:spPr>
          <a:xfrm>
            <a:off x="1981200" y="1947545"/>
            <a:ext cx="5904230" cy="5518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Trụ sở chính</a:t>
            </a:r>
            <a:r>
              <a:rPr lang="en-US" sz="3000">
                <a:solidFill>
                  <a:schemeClr val="dk1"/>
                </a:solidFill>
                <a:latin typeface="Tahoma" panose="020B0604030504040204"/>
                <a:ea typeface="Tahoma" panose="020B0604030504040204"/>
                <a:cs typeface="Tahoma" panose="020B0604030504040204"/>
                <a:sym typeface="Tahoma" panose="020B0604030504040204"/>
              </a:rPr>
              <a:t> </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1" name="Picture 0" descr="Untitled"/>
          <p:cNvPicPr>
            <a:picLocks noChangeAspect="1"/>
          </p:cNvPicPr>
          <p:nvPr/>
        </p:nvPicPr>
        <p:blipFill>
          <a:blip r:embed="rId1"/>
          <a:stretch>
            <a:fillRect/>
          </a:stretch>
        </p:blipFill>
        <p:spPr>
          <a:xfrm>
            <a:off x="3806825" y="3055620"/>
            <a:ext cx="10518775" cy="53295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grpSp>
        <p:nvGrpSpPr>
          <p:cNvPr id="575" name="Google Shape;575;p27"/>
          <p:cNvGrpSpPr/>
          <p:nvPr/>
        </p:nvGrpSpPr>
        <p:grpSpPr>
          <a:xfrm>
            <a:off x="16342943" y="3134803"/>
            <a:ext cx="1945639" cy="3890645"/>
            <a:chOff x="16342943" y="3134803"/>
            <a:chExt cx="1945639" cy="3890645"/>
          </a:xfrm>
        </p:grpSpPr>
        <p:sp>
          <p:nvSpPr>
            <p:cNvPr id="576" name="Google Shape;576;p27"/>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7" name="Google Shape;577;p27"/>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8" name="Google Shape;578;p27"/>
          <p:cNvSpPr txBox="1"/>
          <p:nvPr>
            <p:ph type="title"/>
          </p:nvPr>
        </p:nvSpPr>
        <p:spPr>
          <a:xfrm>
            <a:off x="1981095" y="342764"/>
            <a:ext cx="559054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SƠ ĐỒ THIẾT BỊ</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579" name="Google Shape;579;p27"/>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1" name="Google Shape;581;p27"/>
          <p:cNvSpPr txBox="1"/>
          <p:nvPr/>
        </p:nvSpPr>
        <p:spPr>
          <a:xfrm>
            <a:off x="1981200" y="1947545"/>
            <a:ext cx="5904230" cy="5518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Chi nhánh</a:t>
            </a:r>
            <a:r>
              <a:rPr lang="en-US" sz="3000">
                <a:solidFill>
                  <a:schemeClr val="dk1"/>
                </a:solidFill>
                <a:latin typeface="Tahoma" panose="020B0604030504040204"/>
                <a:ea typeface="Tahoma" panose="020B0604030504040204"/>
                <a:cs typeface="Tahoma" panose="020B0604030504040204"/>
                <a:sym typeface="Tahoma" panose="020B0604030504040204"/>
              </a:rPr>
              <a:t> </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1" name="Picture 0" descr="Untitled"/>
          <p:cNvPicPr>
            <a:picLocks noChangeAspect="1"/>
          </p:cNvPicPr>
          <p:nvPr/>
        </p:nvPicPr>
        <p:blipFill>
          <a:blip r:embed="rId1"/>
          <a:stretch>
            <a:fillRect/>
          </a:stretch>
        </p:blipFill>
        <p:spPr>
          <a:xfrm>
            <a:off x="3185160" y="3097530"/>
            <a:ext cx="11334115" cy="52343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grpSp>
        <p:nvGrpSpPr>
          <p:cNvPr id="575" name="Google Shape;575;p27"/>
          <p:cNvGrpSpPr/>
          <p:nvPr/>
        </p:nvGrpSpPr>
        <p:grpSpPr>
          <a:xfrm>
            <a:off x="16342943" y="3134803"/>
            <a:ext cx="1945639" cy="3890645"/>
            <a:chOff x="16342943" y="3134803"/>
            <a:chExt cx="1945639" cy="3890645"/>
          </a:xfrm>
        </p:grpSpPr>
        <p:sp>
          <p:nvSpPr>
            <p:cNvPr id="576" name="Google Shape;576;p27"/>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7" name="Google Shape;577;p27"/>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8" name="Google Shape;578;p27"/>
          <p:cNvSpPr txBox="1"/>
          <p:nvPr>
            <p:ph type="title"/>
          </p:nvPr>
        </p:nvSpPr>
        <p:spPr>
          <a:xfrm>
            <a:off x="1981200" y="342900"/>
            <a:ext cx="7085965"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SƠ ĐỒ KẾT NỐI WAN</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579" name="Google Shape;579;p27"/>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 name="Picture 4" descr="3"/>
          <p:cNvPicPr>
            <a:picLocks noChangeAspect="1"/>
          </p:cNvPicPr>
          <p:nvPr/>
        </p:nvPicPr>
        <p:blipFill>
          <a:blip r:embed="rId1"/>
          <a:stretch>
            <a:fillRect/>
          </a:stretch>
        </p:blipFill>
        <p:spPr>
          <a:xfrm>
            <a:off x="1785620" y="2164715"/>
            <a:ext cx="13640435" cy="6403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4" name="Shape 604"/>
        <p:cNvGrpSpPr/>
        <p:nvPr/>
      </p:nvGrpSpPr>
      <p:grpSpPr>
        <a:xfrm>
          <a:off x="0" y="0"/>
          <a:ext cx="0" cy="0"/>
          <a:chOff x="0" y="0"/>
          <a:chExt cx="0" cy="0"/>
        </a:xfrm>
      </p:grpSpPr>
      <p:grpSp>
        <p:nvGrpSpPr>
          <p:cNvPr id="605" name="Google Shape;605;p29"/>
          <p:cNvGrpSpPr/>
          <p:nvPr/>
        </p:nvGrpSpPr>
        <p:grpSpPr>
          <a:xfrm>
            <a:off x="0" y="1"/>
            <a:ext cx="10250203" cy="4638676"/>
            <a:chOff x="0" y="1"/>
            <a:chExt cx="10250203" cy="4638676"/>
          </a:xfrm>
        </p:grpSpPr>
        <p:sp>
          <p:nvSpPr>
            <p:cNvPr id="606" name="Google Shape;606;p29"/>
            <p:cNvSpPr/>
            <p:nvPr/>
          </p:nvSpPr>
          <p:spPr>
            <a:xfrm>
              <a:off x="278163" y="1864962"/>
              <a:ext cx="9972040" cy="1257300"/>
            </a:xfrm>
            <a:custGeom>
              <a:avLst/>
              <a:gdLst/>
              <a:ahLst/>
              <a:cxnLst/>
              <a:rect l="l" t="t" r="r" b="b"/>
              <a:pathLst>
                <a:path w="9972040" h="1257300" extrusionOk="0">
                  <a:moveTo>
                    <a:pt x="9972015" y="1257300"/>
                  </a:moveTo>
                  <a:lnTo>
                    <a:pt x="0" y="1257300"/>
                  </a:lnTo>
                  <a:lnTo>
                    <a:pt x="0" y="0"/>
                  </a:lnTo>
                  <a:lnTo>
                    <a:pt x="9972015" y="0"/>
                  </a:lnTo>
                  <a:lnTo>
                    <a:pt x="9972015" y="12573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7" name="Google Shape;607;p29"/>
            <p:cNvSpPr/>
            <p:nvPr/>
          </p:nvSpPr>
          <p:spPr>
            <a:xfrm>
              <a:off x="0" y="2"/>
              <a:ext cx="4638675" cy="4638675"/>
            </a:xfrm>
            <a:custGeom>
              <a:avLst/>
              <a:gdLst/>
              <a:ahLst/>
              <a:cxnLst/>
              <a:rect l="l" t="t" r="r" b="b"/>
              <a:pathLst>
                <a:path w="4638675" h="4638675" extrusionOk="0">
                  <a:moveTo>
                    <a:pt x="4638148" y="0"/>
                  </a:moveTo>
                  <a:lnTo>
                    <a:pt x="0" y="4638148"/>
                  </a:lnTo>
                  <a:lnTo>
                    <a:pt x="0" y="0"/>
                  </a:lnTo>
                  <a:lnTo>
                    <a:pt x="4638148"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8" name="Google Shape;608;p29"/>
            <p:cNvSpPr/>
            <p:nvPr/>
          </p:nvSpPr>
          <p:spPr>
            <a:xfrm>
              <a:off x="0" y="1"/>
              <a:ext cx="4132579" cy="4132579"/>
            </a:xfrm>
            <a:custGeom>
              <a:avLst/>
              <a:gdLst/>
              <a:ahLst/>
              <a:cxnLst/>
              <a:rect l="l" t="t" r="r" b="b"/>
              <a:pathLst>
                <a:path w="4132579" h="4132579" extrusionOk="0">
                  <a:moveTo>
                    <a:pt x="0" y="4132185"/>
                  </a:moveTo>
                  <a:lnTo>
                    <a:pt x="0" y="3868748"/>
                  </a:lnTo>
                  <a:lnTo>
                    <a:pt x="3868748" y="0"/>
                  </a:lnTo>
                  <a:lnTo>
                    <a:pt x="4132185" y="0"/>
                  </a:lnTo>
                  <a:lnTo>
                    <a:pt x="0" y="4132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09" name="Google Shape;609;p29"/>
          <p:cNvGrpSpPr/>
          <p:nvPr/>
        </p:nvGrpSpPr>
        <p:grpSpPr>
          <a:xfrm>
            <a:off x="0" y="5648768"/>
            <a:ext cx="4638675" cy="4638809"/>
            <a:chOff x="0" y="5648768"/>
            <a:chExt cx="4638675" cy="4638809"/>
          </a:xfrm>
        </p:grpSpPr>
        <p:sp>
          <p:nvSpPr>
            <p:cNvPr id="610" name="Google Shape;610;p29"/>
            <p:cNvSpPr/>
            <p:nvPr/>
          </p:nvSpPr>
          <p:spPr>
            <a:xfrm>
              <a:off x="0" y="5648768"/>
              <a:ext cx="4638675" cy="4638675"/>
            </a:xfrm>
            <a:custGeom>
              <a:avLst/>
              <a:gdLst/>
              <a:ahLst/>
              <a:cxnLst/>
              <a:rect l="l" t="t" r="r" b="b"/>
              <a:pathLst>
                <a:path w="4638675" h="4638675" extrusionOk="0">
                  <a:moveTo>
                    <a:pt x="4638150" y="4638230"/>
                  </a:moveTo>
                  <a:lnTo>
                    <a:pt x="0" y="4638230"/>
                  </a:lnTo>
                  <a:lnTo>
                    <a:pt x="0" y="0"/>
                  </a:lnTo>
                  <a:lnTo>
                    <a:pt x="4638150" y="463823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1" name="Google Shape;611;p29"/>
            <p:cNvSpPr/>
            <p:nvPr/>
          </p:nvSpPr>
          <p:spPr>
            <a:xfrm>
              <a:off x="0" y="6148436"/>
              <a:ext cx="4135754" cy="4138929"/>
            </a:xfrm>
            <a:custGeom>
              <a:avLst/>
              <a:gdLst/>
              <a:ahLst/>
              <a:cxnLst/>
              <a:rect l="l" t="t" r="r" b="b"/>
              <a:pathLst>
                <a:path w="4135754" h="4138929" extrusionOk="0">
                  <a:moveTo>
                    <a:pt x="3868749" y="4138562"/>
                  </a:moveTo>
                  <a:lnTo>
                    <a:pt x="3874682" y="4132630"/>
                  </a:lnTo>
                  <a:lnTo>
                    <a:pt x="0" y="257948"/>
                  </a:lnTo>
                  <a:lnTo>
                    <a:pt x="0" y="0"/>
                  </a:lnTo>
                  <a:lnTo>
                    <a:pt x="4135374" y="4135374"/>
                  </a:lnTo>
                  <a:lnTo>
                    <a:pt x="4132186" y="4138562"/>
                  </a:lnTo>
                  <a:lnTo>
                    <a:pt x="3868749" y="413856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2" name="Google Shape;612;p29"/>
            <p:cNvSpPr/>
            <p:nvPr/>
          </p:nvSpPr>
          <p:spPr>
            <a:xfrm>
              <a:off x="0" y="6762134"/>
              <a:ext cx="3524885" cy="3524885"/>
            </a:xfrm>
            <a:custGeom>
              <a:avLst/>
              <a:gdLst/>
              <a:ahLst/>
              <a:cxnLst/>
              <a:rect l="l" t="t" r="r" b="b"/>
              <a:pathLst>
                <a:path w="3524885" h="3524884" extrusionOk="0">
                  <a:moveTo>
                    <a:pt x="3524865" y="3524865"/>
                  </a:moveTo>
                  <a:lnTo>
                    <a:pt x="0" y="3524865"/>
                  </a:lnTo>
                  <a:lnTo>
                    <a:pt x="0" y="0"/>
                  </a:lnTo>
                  <a:lnTo>
                    <a:pt x="3524865" y="3524865"/>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3" name="Google Shape;613;p29"/>
            <p:cNvSpPr/>
            <p:nvPr/>
          </p:nvSpPr>
          <p:spPr>
            <a:xfrm>
              <a:off x="0" y="7261802"/>
              <a:ext cx="3025775" cy="3025775"/>
            </a:xfrm>
            <a:custGeom>
              <a:avLst/>
              <a:gdLst/>
              <a:ahLst/>
              <a:cxnLst/>
              <a:rect l="l" t="t" r="r" b="b"/>
              <a:pathLst>
                <a:path w="3025775" h="3025775" extrusionOk="0">
                  <a:moveTo>
                    <a:pt x="2767249" y="3025197"/>
                  </a:moveTo>
                  <a:lnTo>
                    <a:pt x="0" y="257948"/>
                  </a:lnTo>
                  <a:lnTo>
                    <a:pt x="0" y="0"/>
                  </a:lnTo>
                  <a:lnTo>
                    <a:pt x="3025197" y="3025197"/>
                  </a:lnTo>
                  <a:lnTo>
                    <a:pt x="2767249" y="302519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14" name="Google Shape;614;p29"/>
          <p:cNvSpPr txBox="1"/>
          <p:nvPr/>
        </p:nvSpPr>
        <p:spPr>
          <a:xfrm>
            <a:off x="2101850" y="3759835"/>
            <a:ext cx="7387500" cy="4050665"/>
          </a:xfrm>
          <a:prstGeom prst="rect">
            <a:avLst/>
          </a:prstGeom>
          <a:noFill/>
          <a:ln>
            <a:noFill/>
          </a:ln>
        </p:spPr>
        <p:txBody>
          <a:bodyPr spcFirstLastPara="1" wrap="square" lIns="0" tIns="175250" rIns="0" bIns="0" anchor="t" anchorCtr="0">
            <a:spAutoFit/>
          </a:bodyPr>
          <a:lstStyle/>
          <a:p>
            <a:pPr marL="12700" marR="5080" lvl="0" indent="85725" algn="l" rtl="0">
              <a:lnSpc>
                <a:spcPct val="105000"/>
              </a:lnSpc>
              <a:spcBef>
                <a:spcPts val="1380"/>
              </a:spcBef>
              <a:spcAft>
                <a:spcPts val="0"/>
              </a:spcAft>
              <a:buNone/>
            </a:pPr>
            <a:r>
              <a:rPr sz="8000" b="1">
                <a:solidFill>
                  <a:srgbClr val="007BD3"/>
                </a:solidFill>
                <a:latin typeface="Tahoma" panose="020B0604030504040204"/>
                <a:ea typeface="Tahoma" panose="020B0604030504040204"/>
                <a:cs typeface="Tahoma" panose="020B0604030504040204"/>
                <a:sym typeface="Tahoma" panose="020B0604030504040204"/>
              </a:rPr>
              <a:t>Tính toán các thông số của hệ thống</a:t>
            </a:r>
            <a:endParaRPr sz="8000" b="1">
              <a:solidFill>
                <a:srgbClr val="007BD3"/>
              </a:solidFill>
              <a:latin typeface="Tahoma" panose="020B0604030504040204"/>
              <a:ea typeface="Tahoma" panose="020B0604030504040204"/>
              <a:cs typeface="Tahoma" panose="020B0604030504040204"/>
              <a:sym typeface="Tahoma" panose="020B0604030504040204"/>
            </a:endParaRPr>
          </a:p>
        </p:txBody>
      </p:sp>
      <p:sp>
        <p:nvSpPr>
          <p:cNvPr id="615" name="Google Shape;615;p29"/>
          <p:cNvSpPr/>
          <p:nvPr/>
        </p:nvSpPr>
        <p:spPr>
          <a:xfrm>
            <a:off x="10129325" y="42"/>
            <a:ext cx="8159115" cy="10287000"/>
          </a:xfrm>
          <a:custGeom>
            <a:avLst/>
            <a:gdLst/>
            <a:ahLst/>
            <a:cxnLst/>
            <a:rect l="l" t="t" r="r" b="b"/>
            <a:pathLst>
              <a:path w="8159115" h="10287000" extrusionOk="0">
                <a:moveTo>
                  <a:pt x="0" y="10286917"/>
                </a:moveTo>
                <a:lnTo>
                  <a:pt x="0" y="0"/>
                </a:lnTo>
                <a:lnTo>
                  <a:pt x="8158674" y="0"/>
                </a:lnTo>
                <a:lnTo>
                  <a:pt x="8158674" y="10286917"/>
                </a:lnTo>
                <a:lnTo>
                  <a:pt x="0" y="10286917"/>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6" name="Google Shape;616;p29"/>
          <p:cNvSpPr txBox="1"/>
          <p:nvPr/>
        </p:nvSpPr>
        <p:spPr>
          <a:xfrm>
            <a:off x="4937125" y="1838960"/>
            <a:ext cx="608965" cy="124333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0" b="1">
                <a:solidFill>
                  <a:schemeClr val="lt1"/>
                </a:solidFill>
                <a:latin typeface="Georgia" panose="02040502050405020303"/>
                <a:ea typeface="Georgia" panose="02040502050405020303"/>
                <a:cs typeface="Georgia" panose="02040502050405020303"/>
                <a:sym typeface="Georgia" panose="02040502050405020303"/>
              </a:rPr>
              <a:t>4</a:t>
            </a:r>
            <a:endParaRPr sz="8000" b="1">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2" name="Google Shape;556;p25"/>
          <p:cNvSpPr txBox="1"/>
          <p:nvPr/>
        </p:nvSpPr>
        <p:spPr>
          <a:xfrm>
            <a:off x="11077630" y="3528345"/>
            <a:ext cx="7473900" cy="2111375"/>
          </a:xfrm>
          <a:prstGeom prst="rect">
            <a:avLst/>
          </a:prstGeom>
          <a:noFill/>
          <a:ln>
            <a:noFill/>
          </a:ln>
        </p:spPr>
        <p:txBody>
          <a:bodyPr spcFirstLastPara="1" wrap="square" lIns="0" tIns="175250" rIns="0" bIns="0" anchor="t" anchorCtr="0">
            <a:spAutoFit/>
          </a:bodyPr>
          <a:p>
            <a:pPr marL="12700" marR="5080" lvl="0" indent="85725" algn="l" rtl="0">
              <a:lnSpc>
                <a:spcPct val="105000"/>
              </a:lnSpc>
              <a:spcBef>
                <a:spcPts val="0"/>
              </a:spcBef>
              <a:spcAft>
                <a:spcPts val="0"/>
              </a:spcAft>
              <a:buNone/>
            </a:pPr>
            <a:r>
              <a:rPr lang="vi-VN" sz="4000" b="1">
                <a:solidFill>
                  <a:schemeClr val="bg1"/>
                </a:solidFill>
                <a:latin typeface="Tahoma" panose="020B0604030504040204"/>
                <a:ea typeface="Tahoma" panose="020B0604030504040204"/>
                <a:cs typeface="Tahoma" panose="020B0604030504040204"/>
                <a:sym typeface="Tahoma" panose="020B0604030504040204"/>
              </a:rPr>
              <a:t>Throughput và Bandwidth</a:t>
            </a:r>
            <a:endParaRPr lang="vi-VN" sz="4000" b="1">
              <a:solidFill>
                <a:schemeClr val="bg1"/>
              </a:solidFill>
              <a:latin typeface="Tahoma" panose="020B0604030504040204"/>
              <a:ea typeface="Tahoma" panose="020B0604030504040204"/>
              <a:cs typeface="Tahoma" panose="020B0604030504040204"/>
              <a:sym typeface="Tahoma" panose="020B0604030504040204"/>
            </a:endParaRPr>
          </a:p>
          <a:p>
            <a:pPr marL="12700" marR="5080" lvl="0" indent="85725" algn="l" rtl="0">
              <a:lnSpc>
                <a:spcPct val="105000"/>
              </a:lnSpc>
              <a:spcBef>
                <a:spcPts val="0"/>
              </a:spcBef>
              <a:spcAft>
                <a:spcPts val="0"/>
              </a:spcAft>
              <a:buNone/>
            </a:pPr>
            <a:endParaRPr lang="vi-VN" sz="4000" b="1">
              <a:solidFill>
                <a:schemeClr val="bg1"/>
              </a:solidFill>
              <a:latin typeface="Tahoma" panose="020B0604030504040204"/>
              <a:ea typeface="Tahoma" panose="020B0604030504040204"/>
              <a:cs typeface="Tahoma" panose="020B0604030504040204"/>
              <a:sym typeface="Tahoma" panose="020B0604030504040204"/>
            </a:endParaRPr>
          </a:p>
          <a:p>
            <a:pPr marL="12700" marR="5080" lvl="0" indent="85725" algn="l" rtl="0">
              <a:lnSpc>
                <a:spcPct val="105000"/>
              </a:lnSpc>
              <a:spcBef>
                <a:spcPts val="0"/>
              </a:spcBef>
              <a:spcAft>
                <a:spcPts val="0"/>
              </a:spcAft>
              <a:buNone/>
            </a:pPr>
            <a:r>
              <a:rPr lang="vi-VN" sz="4000" b="1">
                <a:solidFill>
                  <a:schemeClr val="bg1"/>
                </a:solidFill>
                <a:latin typeface="Tahoma" panose="020B0604030504040204"/>
                <a:ea typeface="Tahoma" panose="020B0604030504040204"/>
                <a:cs typeface="Tahoma" panose="020B0604030504040204"/>
                <a:sym typeface="Tahoma" panose="020B0604030504040204"/>
              </a:rPr>
              <a:t>Các thông số an toàn</a:t>
            </a:r>
            <a:endParaRPr lang="vi-VN" sz="4000" b="1">
              <a:solidFill>
                <a:schemeClr val="bg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940560" y="427990"/>
            <a:ext cx="1188339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THROUGHPUT  VÀ BANDWIDTH</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143635" y="2551430"/>
            <a:ext cx="14911070" cy="609155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Font typeface="Arial" panose="020B0604020202020204" pitchFamily="34" charset="0"/>
              <a:buChar char="•"/>
            </a:pPr>
            <a:r>
              <a:rPr lang="en-US" sz="3000">
                <a:solidFill>
                  <a:schemeClr val="dk1"/>
                </a:solidFill>
                <a:latin typeface="Tahoma" panose="020B0604030504040204"/>
                <a:ea typeface="Tahoma" panose="020B0604030504040204"/>
                <a:cs typeface="Tahoma" panose="020B0604030504040204"/>
                <a:sym typeface="Tahoma" panose="020B0604030504040204"/>
              </a:rPr>
              <a:t>Thoroughput (tốc độ truyền dữ liệu hiệu quả): Là số </a:t>
            </a:r>
            <a:r>
              <a:rPr lang="en-US" sz="3000">
                <a:solidFill>
                  <a:srgbClr val="FF0000"/>
                </a:solidFill>
                <a:latin typeface="Tahoma" panose="020B0604030504040204"/>
                <a:ea typeface="Tahoma" panose="020B0604030504040204"/>
                <a:cs typeface="Tahoma" panose="020B0604030504040204"/>
                <a:sym typeface="Tahoma" panose="020B0604030504040204"/>
              </a:rPr>
              <a:t>lượng dữ liệu</a:t>
            </a:r>
            <a:r>
              <a:rPr lang="vi-VN" altLang="en-US" sz="3000">
                <a:solidFill>
                  <a:srgbClr val="FF0000"/>
                </a:solidFill>
                <a:latin typeface="Tahoma" panose="020B0604030504040204"/>
                <a:ea typeface="Tahoma" panose="020B0604030504040204"/>
                <a:cs typeface="Tahoma" panose="020B0604030504040204"/>
                <a:sym typeface="Tahoma" panose="020B0604030504040204"/>
              </a:rPr>
              <a:t> trung bình</a:t>
            </a:r>
            <a:r>
              <a:rPr lang="en-US" sz="3000">
                <a:solidFill>
                  <a:schemeClr val="dk1"/>
                </a:solidFill>
                <a:latin typeface="Tahoma" panose="020B0604030504040204"/>
                <a:ea typeface="Tahoma" panose="020B0604030504040204"/>
                <a:cs typeface="Tahoma" panose="020B0604030504040204"/>
                <a:sym typeface="Tahoma" panose="020B0604030504040204"/>
              </a:rPr>
              <a:t> có thể truyền qua một kênh truyền trong một đơn vị thời gian. Thường được đo bằng đơn vị bit hoặc byte trên giây (bps hoặc Bps). </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Arial" panose="020B0604020202020204" pitchFamily="34" charset="0"/>
              <a:buChar char="•"/>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Arial" panose="020B0604020202020204" pitchFamily="34" charset="0"/>
              <a:buChar char="•"/>
            </a:pPr>
            <a:r>
              <a:rPr lang="en-US" sz="3000">
                <a:solidFill>
                  <a:schemeClr val="dk1"/>
                </a:solidFill>
                <a:latin typeface="Tahoma" panose="020B0604030504040204"/>
                <a:ea typeface="Tahoma" panose="020B0604030504040204"/>
                <a:cs typeface="Tahoma" panose="020B0604030504040204"/>
                <a:sym typeface="Tahoma" panose="020B0604030504040204"/>
              </a:rPr>
              <a:t>Bandwidth (băng thông): Là </a:t>
            </a:r>
            <a:r>
              <a:rPr lang="en-US" sz="3000">
                <a:solidFill>
                  <a:srgbClr val="FF0000"/>
                </a:solidFill>
                <a:latin typeface="Tahoma" panose="020B0604030504040204"/>
                <a:ea typeface="Tahoma" panose="020B0604030504040204"/>
                <a:cs typeface="Tahoma" panose="020B0604030504040204"/>
                <a:sym typeface="Tahoma" panose="020B0604030504040204"/>
              </a:rPr>
              <a:t>khả năng</a:t>
            </a:r>
            <a:r>
              <a:rPr lang="en-US" sz="3000">
                <a:solidFill>
                  <a:schemeClr val="dk1"/>
                </a:solidFill>
                <a:latin typeface="Tahoma" panose="020B0604030504040204"/>
                <a:ea typeface="Tahoma" panose="020B0604030504040204"/>
                <a:cs typeface="Tahoma" panose="020B0604030504040204"/>
                <a:sym typeface="Tahoma" panose="020B0604030504040204"/>
              </a:rPr>
              <a:t> của một kênh truyền để truyền dữ liệu trong một đơn vị thời gian. Nó được đo bằng đơn vị bit hoặc byte trên giây (bps hoặc Bps).</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Công thức tính Thoroughput</a:t>
            </a:r>
            <a:r>
              <a:rPr lang="vi-VN" altLang="en-US" sz="3000">
                <a:solidFill>
                  <a:schemeClr val="dk1"/>
                </a:solidFill>
                <a:latin typeface="Tahoma" panose="020B0604030504040204"/>
                <a:ea typeface="Tahoma" panose="020B0604030504040204"/>
                <a:cs typeface="Tahoma" panose="020B0604030504040204"/>
                <a:sym typeface="Tahoma" panose="020B0604030504040204"/>
              </a:rPr>
              <a:t> (bps)</a:t>
            </a:r>
            <a:r>
              <a:rPr lang="en-US" sz="3000">
                <a:solidFill>
                  <a:schemeClr val="dk1"/>
                </a:solidFill>
                <a:latin typeface="Tahoma" panose="020B0604030504040204"/>
                <a:ea typeface="Tahoma" panose="020B0604030504040204"/>
                <a:cs typeface="Tahoma" panose="020B0604030504040204"/>
                <a:sym typeface="Tahoma" panose="020B0604030504040204"/>
              </a:rPr>
              <a:t>:</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Throughput = (</a:t>
            </a:r>
            <a:r>
              <a:rPr lang="vi-VN" altLang="en-US" sz="3000">
                <a:solidFill>
                  <a:schemeClr val="dk1"/>
                </a:solidFill>
                <a:latin typeface="Tahoma" panose="020B0604030504040204"/>
                <a:ea typeface="Tahoma" panose="020B0604030504040204"/>
                <a:cs typeface="Tahoma" panose="020B0604030504040204"/>
                <a:sym typeface="Tahoma" panose="020B0604030504040204"/>
              </a:rPr>
              <a:t>số bit truyền được  trong một khoảng thời gian</a:t>
            </a:r>
            <a:r>
              <a:rPr lang="en-US" sz="3000">
                <a:solidFill>
                  <a:schemeClr val="dk1"/>
                </a:solidFill>
                <a:latin typeface="Tahoma" panose="020B0604030504040204"/>
                <a:ea typeface="Tahoma" panose="020B0604030504040204"/>
                <a:cs typeface="Tahoma" panose="020B0604030504040204"/>
                <a:sym typeface="Tahoma" panose="020B0604030504040204"/>
              </a:rPr>
              <a:t>) / (thời gian truyền)</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Công thức tính Bandwidth</a:t>
            </a:r>
            <a:r>
              <a:rPr lang="vi-VN" altLang="en-US" sz="3000">
                <a:solidFill>
                  <a:schemeClr val="dk1"/>
                </a:solidFill>
                <a:latin typeface="Tahoma" panose="020B0604030504040204"/>
                <a:ea typeface="Tahoma" panose="020B0604030504040204"/>
                <a:cs typeface="Tahoma" panose="020B0604030504040204"/>
                <a:sym typeface="Tahoma" panose="020B0604030504040204"/>
              </a:rPr>
              <a:t> (bps)</a:t>
            </a:r>
            <a:r>
              <a:rPr lang="en-US" sz="3000">
                <a:solidFill>
                  <a:schemeClr val="dk1"/>
                </a:solidFill>
                <a:latin typeface="Tahoma" panose="020B0604030504040204"/>
                <a:ea typeface="Tahoma" panose="020B0604030504040204"/>
                <a:cs typeface="Tahoma" panose="020B0604030504040204"/>
                <a:sym typeface="Tahoma" panose="020B0604030504040204"/>
              </a:rPr>
              <a:t>:</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Bandwidth = (số bit truyền được</a:t>
            </a:r>
            <a:r>
              <a:rPr lang="vi-VN" altLang="en-US" sz="3000">
                <a:solidFill>
                  <a:schemeClr val="dk1"/>
                </a:solidFill>
                <a:latin typeface="Tahoma" panose="020B0604030504040204"/>
                <a:ea typeface="Tahoma" panose="020B0604030504040204"/>
                <a:cs typeface="Tahoma" panose="020B0604030504040204"/>
                <a:sym typeface="Tahoma" panose="020B0604030504040204"/>
              </a:rPr>
              <a:t> trong giờ cao điểm</a:t>
            </a:r>
            <a:r>
              <a:rPr lang="en-US" sz="3000">
                <a:solidFill>
                  <a:schemeClr val="dk1"/>
                </a:solidFill>
                <a:latin typeface="Tahoma" panose="020B0604030504040204"/>
                <a:ea typeface="Tahoma" panose="020B0604030504040204"/>
                <a:cs typeface="Tahoma" panose="020B0604030504040204"/>
                <a:sym typeface="Tahoma" panose="020B0604030504040204"/>
              </a:rPr>
              <a:t>) / (thời gian truyền)</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940560" y="427990"/>
            <a:ext cx="1188339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THROUGHPUT  VÀ BANDWIDTH</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219200" y="1943100"/>
            <a:ext cx="14911070" cy="701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Trụ sở chính</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Throughput = Throughput</a:t>
            </a:r>
            <a:r>
              <a:rPr lang="vi-VN" sz="3000">
                <a:solidFill>
                  <a:schemeClr val="dk1"/>
                </a:solidFill>
                <a:latin typeface="Tahoma" panose="020B0604030504040204"/>
                <a:ea typeface="Tahoma" panose="020B0604030504040204"/>
                <a:cs typeface="Tahoma" panose="020B0604030504040204"/>
                <a:sym typeface="Tahoma" panose="020B0604030504040204"/>
              </a:rPr>
              <a:t>_</a:t>
            </a:r>
            <a:r>
              <a:rPr sz="3000">
                <a:solidFill>
                  <a:schemeClr val="dk1"/>
                </a:solidFill>
                <a:latin typeface="Tahoma" panose="020B0604030504040204"/>
                <a:ea typeface="Tahoma" panose="020B0604030504040204"/>
                <a:cs typeface="Tahoma" panose="020B0604030504040204"/>
                <a:sym typeface="Tahoma" panose="020B0604030504040204"/>
              </a:rPr>
              <a:t>sv + Throughput</a:t>
            </a:r>
            <a:r>
              <a:rPr lang="vi-VN" sz="3000">
                <a:solidFill>
                  <a:schemeClr val="dk1"/>
                </a:solidFill>
                <a:latin typeface="Tahoma" panose="020B0604030504040204"/>
                <a:ea typeface="Tahoma" panose="020B0604030504040204"/>
                <a:cs typeface="Tahoma" panose="020B0604030504040204"/>
                <a:sym typeface="Tahoma" panose="020B0604030504040204"/>
              </a:rPr>
              <a:t>_ws</a:t>
            </a:r>
            <a:r>
              <a:rPr sz="3000">
                <a:solidFill>
                  <a:schemeClr val="dk1"/>
                </a:solidFill>
                <a:latin typeface="Tahoma" panose="020B0604030504040204"/>
                <a:ea typeface="Tahoma" panose="020B0604030504040204"/>
                <a:cs typeface="Tahoma" panose="020B0604030504040204"/>
                <a:sym typeface="Tahoma" panose="020B0604030504040204"/>
              </a:rPr>
              <a:t> + Throughput</a:t>
            </a:r>
            <a:r>
              <a:rPr lang="vi-VN" sz="3000">
                <a:solidFill>
                  <a:schemeClr val="dk1"/>
                </a:solidFill>
                <a:latin typeface="Tahoma" panose="020B0604030504040204"/>
                <a:ea typeface="Tahoma" panose="020B0604030504040204"/>
                <a:cs typeface="Tahoma" panose="020B0604030504040204"/>
                <a:sym typeface="Tahoma" panose="020B0604030504040204"/>
              </a:rPr>
              <a:t>_wl</a:t>
            </a:r>
            <a:r>
              <a:rPr sz="3000">
                <a:solidFill>
                  <a:schemeClr val="dk1"/>
                </a:solidFill>
                <a:latin typeface="Tahoma" panose="020B0604030504040204"/>
                <a:ea typeface="Tahoma" panose="020B0604030504040204"/>
                <a:cs typeface="Tahoma" panose="020B0604030504040204"/>
                <a:sym typeface="Tahoma" panose="020B0604030504040204"/>
              </a:rPr>
              <a:t> = 9.815 (Mb/s)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Bandwidth = Bandwidth</a:t>
            </a:r>
            <a:r>
              <a:rPr lang="vi-VN" sz="3000">
                <a:solidFill>
                  <a:schemeClr val="dk1"/>
                </a:solidFill>
                <a:latin typeface="Tahoma" panose="020B0604030504040204"/>
                <a:ea typeface="Tahoma" panose="020B0604030504040204"/>
                <a:cs typeface="Tahoma" panose="020B0604030504040204"/>
                <a:sym typeface="Tahoma" panose="020B0604030504040204"/>
              </a:rPr>
              <a:t>_sv</a:t>
            </a:r>
            <a:r>
              <a:rPr sz="3000">
                <a:solidFill>
                  <a:schemeClr val="dk1"/>
                </a:solidFill>
                <a:latin typeface="Tahoma" panose="020B0604030504040204"/>
                <a:ea typeface="Tahoma" panose="020B0604030504040204"/>
                <a:cs typeface="Tahoma" panose="020B0604030504040204"/>
                <a:sym typeface="Tahoma" panose="020B0604030504040204"/>
              </a:rPr>
              <a:t> +  Bandwidth</a:t>
            </a:r>
            <a:r>
              <a:rPr lang="vi-VN" sz="3000">
                <a:solidFill>
                  <a:schemeClr val="dk1"/>
                </a:solidFill>
                <a:latin typeface="Tahoma" panose="020B0604030504040204"/>
                <a:ea typeface="Tahoma" panose="020B0604030504040204"/>
                <a:cs typeface="Tahoma" panose="020B0604030504040204"/>
                <a:sym typeface="Tahoma" panose="020B0604030504040204"/>
              </a:rPr>
              <a:t>_ws </a:t>
            </a:r>
            <a:r>
              <a:rPr sz="3000">
                <a:solidFill>
                  <a:schemeClr val="dk1"/>
                </a:solidFill>
                <a:latin typeface="Tahoma" panose="020B0604030504040204"/>
                <a:ea typeface="Tahoma" panose="020B0604030504040204"/>
                <a:cs typeface="Tahoma" panose="020B0604030504040204"/>
                <a:sym typeface="Tahoma" panose="020B0604030504040204"/>
              </a:rPr>
              <a:t>+</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Bandwidth</a:t>
            </a:r>
            <a:r>
              <a:rPr lang="vi-VN" sz="3000">
                <a:solidFill>
                  <a:schemeClr val="dk1"/>
                </a:solidFill>
                <a:latin typeface="Tahoma" panose="020B0604030504040204"/>
                <a:ea typeface="Tahoma" panose="020B0604030504040204"/>
                <a:cs typeface="Tahoma" panose="020B0604030504040204"/>
                <a:sym typeface="Tahoma" panose="020B0604030504040204"/>
              </a:rPr>
              <a:t>_wl</a:t>
            </a:r>
            <a:r>
              <a:rPr sz="3000">
                <a:solidFill>
                  <a:schemeClr val="dk1"/>
                </a:solidFill>
                <a:latin typeface="Tahoma" panose="020B0604030504040204"/>
                <a:ea typeface="Tahoma" panose="020B0604030504040204"/>
                <a:cs typeface="Tahoma" panose="020B0604030504040204"/>
                <a:sym typeface="Tahoma" panose="020B0604030504040204"/>
              </a:rPr>
              <a:t>  = 62.815 (Mb/s)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Font typeface="Wingdings" panose="05000000000000000000" charset="0"/>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Chi nhánh</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Throughput = Throughput</a:t>
            </a:r>
            <a:r>
              <a:rPr lang="vi-VN" sz="3000">
                <a:solidFill>
                  <a:schemeClr val="dk1"/>
                </a:solidFill>
                <a:latin typeface="Tahoma" panose="020B0604030504040204"/>
                <a:ea typeface="Tahoma" panose="020B0604030504040204"/>
                <a:cs typeface="Tahoma" panose="020B0604030504040204"/>
                <a:sym typeface="Tahoma" panose="020B0604030504040204"/>
              </a:rPr>
              <a:t>_</a:t>
            </a:r>
            <a:r>
              <a:rPr sz="3000">
                <a:solidFill>
                  <a:schemeClr val="dk1"/>
                </a:solidFill>
                <a:latin typeface="Tahoma" panose="020B0604030504040204"/>
                <a:ea typeface="Tahoma" panose="020B0604030504040204"/>
                <a:cs typeface="Tahoma" panose="020B0604030504040204"/>
                <a:sym typeface="Tahoma" panose="020B0604030504040204"/>
              </a:rPr>
              <a:t>sv + Throughput</a:t>
            </a:r>
            <a:r>
              <a:rPr lang="vi-VN" sz="3000">
                <a:solidFill>
                  <a:schemeClr val="dk1"/>
                </a:solidFill>
                <a:latin typeface="Tahoma" panose="020B0604030504040204"/>
                <a:ea typeface="Tahoma" panose="020B0604030504040204"/>
                <a:cs typeface="Tahoma" panose="020B0604030504040204"/>
                <a:sym typeface="Tahoma" panose="020B0604030504040204"/>
              </a:rPr>
              <a:t>_ws</a:t>
            </a:r>
            <a:r>
              <a:rPr sz="3000">
                <a:solidFill>
                  <a:schemeClr val="dk1"/>
                </a:solidFill>
                <a:latin typeface="Tahoma" panose="020B0604030504040204"/>
                <a:ea typeface="Tahoma" panose="020B0604030504040204"/>
                <a:cs typeface="Tahoma" panose="020B0604030504040204"/>
                <a:sym typeface="Tahoma" panose="020B0604030504040204"/>
              </a:rPr>
              <a:t> + Throughput</a:t>
            </a:r>
            <a:r>
              <a:rPr lang="vi-VN" sz="3000">
                <a:solidFill>
                  <a:schemeClr val="dk1"/>
                </a:solidFill>
                <a:latin typeface="Tahoma" panose="020B0604030504040204"/>
                <a:ea typeface="Tahoma" panose="020B0604030504040204"/>
                <a:cs typeface="Tahoma" panose="020B0604030504040204"/>
                <a:sym typeface="Tahoma" panose="020B0604030504040204"/>
              </a:rPr>
              <a:t>_wl</a:t>
            </a:r>
            <a:r>
              <a:rPr sz="3000">
                <a:solidFill>
                  <a:schemeClr val="dk1"/>
                </a:solidFill>
                <a:latin typeface="Tahoma" panose="020B0604030504040204"/>
                <a:ea typeface="Tahoma" panose="020B0604030504040204"/>
                <a:cs typeface="Tahoma" panose="020B0604030504040204"/>
                <a:sym typeface="Tahoma" panose="020B0604030504040204"/>
              </a:rPr>
              <a:t> = 1.76 (Mb/s)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Bandwidth = Bandwidth</a:t>
            </a:r>
            <a:r>
              <a:rPr lang="vi-VN" sz="3000">
                <a:solidFill>
                  <a:schemeClr val="dk1"/>
                </a:solidFill>
                <a:latin typeface="Tahoma" panose="020B0604030504040204"/>
                <a:ea typeface="Tahoma" panose="020B0604030504040204"/>
                <a:cs typeface="Tahoma" panose="020B0604030504040204"/>
                <a:sym typeface="Tahoma" panose="020B0604030504040204"/>
              </a:rPr>
              <a:t>_sv</a:t>
            </a:r>
            <a:r>
              <a:rPr sz="3000">
                <a:solidFill>
                  <a:schemeClr val="dk1"/>
                </a:solidFill>
                <a:latin typeface="Tahoma" panose="020B0604030504040204"/>
                <a:ea typeface="Tahoma" panose="020B0604030504040204"/>
                <a:cs typeface="Tahoma" panose="020B0604030504040204"/>
                <a:sym typeface="Tahoma" panose="020B0604030504040204"/>
              </a:rPr>
              <a:t> +  Bandwidth</a:t>
            </a:r>
            <a:r>
              <a:rPr lang="vi-VN" sz="3000">
                <a:solidFill>
                  <a:schemeClr val="dk1"/>
                </a:solidFill>
                <a:latin typeface="Tahoma" panose="020B0604030504040204"/>
                <a:ea typeface="Tahoma" panose="020B0604030504040204"/>
                <a:cs typeface="Tahoma" panose="020B0604030504040204"/>
                <a:sym typeface="Tahoma" panose="020B0604030504040204"/>
              </a:rPr>
              <a:t>_ws </a:t>
            </a:r>
            <a:r>
              <a:rPr sz="3000">
                <a:solidFill>
                  <a:schemeClr val="dk1"/>
                </a:solidFill>
                <a:latin typeface="Tahoma" panose="020B0604030504040204"/>
                <a:ea typeface="Tahoma" panose="020B0604030504040204"/>
                <a:cs typeface="Tahoma" panose="020B0604030504040204"/>
                <a:sym typeface="Tahoma" panose="020B0604030504040204"/>
              </a:rPr>
              <a:t>+</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Bandwidth</a:t>
            </a:r>
            <a:r>
              <a:rPr lang="vi-VN" sz="3000">
                <a:solidFill>
                  <a:schemeClr val="dk1"/>
                </a:solidFill>
                <a:latin typeface="Tahoma" panose="020B0604030504040204"/>
                <a:ea typeface="Tahoma" panose="020B0604030504040204"/>
                <a:cs typeface="Tahoma" panose="020B0604030504040204"/>
                <a:sym typeface="Tahoma" panose="020B0604030504040204"/>
              </a:rPr>
              <a:t>_wl</a:t>
            </a:r>
            <a:r>
              <a:rPr sz="3000">
                <a:solidFill>
                  <a:schemeClr val="dk1"/>
                </a:solidFill>
                <a:latin typeface="Tahoma" panose="020B0604030504040204"/>
                <a:ea typeface="Tahoma" panose="020B0604030504040204"/>
                <a:cs typeface="Tahoma" panose="020B0604030504040204"/>
                <a:sym typeface="Tahoma" panose="020B0604030504040204"/>
              </a:rPr>
              <a:t>  =   11.26</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41" name="Shape 341"/>
        <p:cNvGrpSpPr/>
        <p:nvPr/>
      </p:nvGrpSpPr>
      <p:grpSpPr>
        <a:xfrm>
          <a:off x="0" y="0"/>
          <a:ext cx="0" cy="0"/>
          <a:chOff x="0" y="0"/>
          <a:chExt cx="0" cy="0"/>
        </a:xfrm>
      </p:grpSpPr>
      <p:sp>
        <p:nvSpPr>
          <p:cNvPr id="342" name="Google Shape;342;p9"/>
          <p:cNvSpPr/>
          <p:nvPr/>
        </p:nvSpPr>
        <p:spPr>
          <a:xfrm>
            <a:off x="-2540" y="0"/>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3" name="Google Shape;343;p9"/>
          <p:cNvSpPr/>
          <p:nvPr/>
        </p:nvSpPr>
        <p:spPr>
          <a:xfrm>
            <a:off x="11738272" y="3727617"/>
            <a:ext cx="6550025" cy="6559550"/>
          </a:xfrm>
          <a:custGeom>
            <a:avLst/>
            <a:gdLst/>
            <a:ahLst/>
            <a:cxnLst/>
            <a:rect l="l" t="t" r="r" b="b"/>
            <a:pathLst>
              <a:path w="6550025" h="6559550" extrusionOk="0">
                <a:moveTo>
                  <a:pt x="6549726" y="0"/>
                </a:moveTo>
                <a:lnTo>
                  <a:pt x="6549726" y="6559325"/>
                </a:lnTo>
                <a:lnTo>
                  <a:pt x="0" y="6559325"/>
                </a:lnTo>
                <a:lnTo>
                  <a:pt x="6549726" y="0"/>
                </a:lnTo>
                <a:close/>
              </a:path>
            </a:pathLst>
          </a:custGeom>
          <a:solidFill>
            <a:schemeClr val="l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4" name="Google Shape;344;p9"/>
          <p:cNvSpPr/>
          <p:nvPr/>
        </p:nvSpPr>
        <p:spPr>
          <a:xfrm>
            <a:off x="-2233" y="41"/>
            <a:ext cx="6553200" cy="6562725"/>
          </a:xfrm>
          <a:custGeom>
            <a:avLst/>
            <a:gdLst/>
            <a:ahLst/>
            <a:cxnLst/>
            <a:rect l="l" t="t" r="r" b="b"/>
            <a:pathLst>
              <a:path w="6553200" h="6562725" extrusionOk="0">
                <a:moveTo>
                  <a:pt x="0" y="6562723"/>
                </a:moveTo>
                <a:lnTo>
                  <a:pt x="0" y="0"/>
                </a:lnTo>
                <a:lnTo>
                  <a:pt x="6553120" y="0"/>
                </a:lnTo>
                <a:lnTo>
                  <a:pt x="0" y="6562723"/>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5" name="Google Shape;345;p9"/>
          <p:cNvSpPr txBox="1"/>
          <p:nvPr>
            <p:ph type="title"/>
          </p:nvPr>
        </p:nvSpPr>
        <p:spPr>
          <a:xfrm>
            <a:off x="3190872" y="1506214"/>
            <a:ext cx="11906400" cy="1428900"/>
          </a:xfrm>
          <a:prstGeom prst="rect">
            <a:avLst/>
          </a:prstGeom>
          <a:solidFill>
            <a:srgbClr val="5270FF"/>
          </a:solid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200" b="0">
                <a:latin typeface="Helvetica Neue" panose="020B0604020202020204"/>
                <a:ea typeface="Helvetica Neue" panose="020B0604020202020204"/>
                <a:cs typeface="Helvetica Neue" panose="020B0604020202020204"/>
                <a:sym typeface="Helvetica Neue" panose="020B0604020202020204"/>
              </a:rPr>
              <a:t>Danh sách thành viên</a:t>
            </a:r>
            <a:endParaRPr sz="9200">
              <a:latin typeface="Helvetica Neue" panose="020B0604020202020204"/>
              <a:ea typeface="Helvetica Neue" panose="020B0604020202020204"/>
              <a:cs typeface="Helvetica Neue" panose="020B0604020202020204"/>
              <a:sym typeface="Helvetica Neue" panose="020B0604020202020204"/>
            </a:endParaRPr>
          </a:p>
        </p:txBody>
      </p:sp>
      <p:grpSp>
        <p:nvGrpSpPr>
          <p:cNvPr id="346" name="Google Shape;346;p9"/>
          <p:cNvGrpSpPr/>
          <p:nvPr/>
        </p:nvGrpSpPr>
        <p:grpSpPr>
          <a:xfrm>
            <a:off x="2836477" y="4089400"/>
            <a:ext cx="5562600" cy="1816800"/>
            <a:chOff x="1218565" y="4089400"/>
            <a:chExt cx="5562600" cy="1816800"/>
          </a:xfrm>
        </p:grpSpPr>
        <p:sp>
          <p:nvSpPr>
            <p:cNvPr id="347" name="Google Shape;347;p9"/>
            <p:cNvSpPr/>
            <p:nvPr/>
          </p:nvSpPr>
          <p:spPr>
            <a:xfrm>
              <a:off x="1218565" y="4089400"/>
              <a:ext cx="5562600" cy="1816800"/>
            </a:xfrm>
            <a:prstGeom prst="rect">
              <a:avLst/>
            </a:prstGeom>
            <a:gradFill>
              <a:gsLst>
                <a:gs pos="0">
                  <a:srgbClr val="012D86"/>
                </a:gs>
                <a:gs pos="100000">
                  <a:srgbClr val="0E2557"/>
                </a:gs>
              </a:gsLst>
              <a:lin ang="0" scaled="0"/>
            </a:gra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8" name="Google Shape;348;p9"/>
            <p:cNvSpPr txBox="1"/>
            <p:nvPr/>
          </p:nvSpPr>
          <p:spPr>
            <a:xfrm>
              <a:off x="1936121" y="4287605"/>
              <a:ext cx="4051800" cy="1410900"/>
            </a:xfrm>
            <a:prstGeom prst="rect">
              <a:avLst/>
            </a:prstGeom>
            <a:noFill/>
            <a:ln>
              <a:noFill/>
            </a:ln>
          </p:spPr>
          <p:txBody>
            <a:bodyPr spcFirstLastPara="1" wrap="square" lIns="0" tIns="247650" rIns="0" bIns="0" anchor="t" anchorCtr="0">
              <a:spAutoFit/>
            </a:bodyPr>
            <a:lstStyle/>
            <a:p>
              <a:pPr marL="0" marR="0" lvl="0" indent="0" algn="ctr" rtl="0">
                <a:lnSpc>
                  <a:spcPct val="100000"/>
                </a:lnSpc>
                <a:spcBef>
                  <a:spcPts val="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PHẠM ĐỨC HÀO</a:t>
              </a:r>
              <a:endParaRPr sz="3000" b="1">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85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 2111128</a:t>
              </a:r>
              <a:endParaRPr sz="3000" b="1">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349" name="Google Shape;349;p9"/>
          <p:cNvGrpSpPr/>
          <p:nvPr/>
        </p:nvGrpSpPr>
        <p:grpSpPr>
          <a:xfrm>
            <a:off x="2912040" y="7060465"/>
            <a:ext cx="5487035" cy="2415335"/>
            <a:chOff x="1218565" y="7047865"/>
            <a:chExt cx="5487035" cy="2415335"/>
          </a:xfrm>
        </p:grpSpPr>
        <p:sp>
          <p:nvSpPr>
            <p:cNvPr id="350" name="Google Shape;350;p9"/>
            <p:cNvSpPr/>
            <p:nvPr/>
          </p:nvSpPr>
          <p:spPr>
            <a:xfrm>
              <a:off x="1218565" y="7047865"/>
              <a:ext cx="5487035" cy="2014220"/>
            </a:xfrm>
            <a:prstGeom prst="rect">
              <a:avLst/>
            </a:prstGeom>
            <a:gradFill>
              <a:gsLst>
                <a:gs pos="0">
                  <a:srgbClr val="012D86"/>
                </a:gs>
                <a:gs pos="100000">
                  <a:srgbClr val="0E2557"/>
                </a:gs>
              </a:gsLst>
              <a:lin ang="0" scaled="0"/>
            </a:gra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br>
                <a:rPr lang="en-US" sz="3000" b="1">
                  <a:solidFill>
                    <a:srgbClr val="FFFFFF"/>
                  </a:solidFill>
                  <a:latin typeface="Arial" panose="020B0604020202020204"/>
                  <a:ea typeface="Arial" panose="020B0604020202020204"/>
                  <a:cs typeface="Arial" panose="020B0604020202020204"/>
                  <a:sym typeface="Arial" panose="020B0604020202020204"/>
                </a:rPr>
              </a:br>
              <a:endParaRPr sz="3000" b="1">
                <a:solidFill>
                  <a:srgbClr val="FFFFFF"/>
                </a:solidFill>
                <a:latin typeface="Arial" panose="020B0604020202020204"/>
                <a:ea typeface="Arial" panose="020B0604020202020204"/>
                <a:cs typeface="Arial" panose="020B0604020202020204"/>
                <a:sym typeface="Arial" panose="020B0604020202020204"/>
              </a:endParaRPr>
            </a:p>
          </p:txBody>
        </p:sp>
        <p:sp>
          <p:nvSpPr>
            <p:cNvPr id="351" name="Google Shape;351;p9"/>
            <p:cNvSpPr txBox="1"/>
            <p:nvPr/>
          </p:nvSpPr>
          <p:spPr>
            <a:xfrm>
              <a:off x="1936115" y="7353300"/>
              <a:ext cx="4051800" cy="2109900"/>
            </a:xfrm>
            <a:prstGeom prst="rect">
              <a:avLst/>
            </a:prstGeom>
            <a:noFill/>
            <a:ln>
              <a:noFill/>
            </a:ln>
          </p:spPr>
          <p:txBody>
            <a:bodyPr spcFirstLastPara="1" wrap="square" lIns="0" tIns="247650" rIns="0" bIns="0" anchor="t" anchorCtr="0">
              <a:spAutoFit/>
            </a:bodyPr>
            <a:lstStyle/>
            <a:p>
              <a:pPr marL="0" marR="0" lvl="0" indent="0" algn="ctr" rtl="0">
                <a:lnSpc>
                  <a:spcPct val="100000"/>
                </a:lnSpc>
                <a:spcBef>
                  <a:spcPts val="0"/>
                </a:spcBef>
                <a:spcAft>
                  <a:spcPts val="0"/>
                </a:spcAft>
                <a:buNone/>
              </a:pPr>
              <a:r>
                <a:rPr lang="en-US" sz="3000" b="1">
                  <a:solidFill>
                    <a:schemeClr val="lt1"/>
                  </a:solidFill>
                  <a:latin typeface="Arial" panose="020B0604020202020204"/>
                  <a:ea typeface="Arial" panose="020B0604020202020204"/>
                  <a:cs typeface="Arial" panose="020B0604020202020204"/>
                  <a:sym typeface="Arial" panose="020B0604020202020204"/>
                </a:rPr>
                <a:t>VŨ NGỌC THUẬN</a:t>
              </a:r>
              <a:endParaRPr sz="3000" b="1">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85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2112394</a:t>
              </a:r>
              <a:endParaRPr sz="30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850"/>
                </a:spcBef>
                <a:spcAft>
                  <a:spcPts val="0"/>
                </a:spcAft>
                <a:buNone/>
              </a:pPr>
              <a:endParaRPr sz="3000" b="1">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352" name="Google Shape;352;p9"/>
          <p:cNvGrpSpPr/>
          <p:nvPr/>
        </p:nvGrpSpPr>
        <p:grpSpPr>
          <a:xfrm>
            <a:off x="8932875" y="4076700"/>
            <a:ext cx="5562600" cy="1828800"/>
            <a:chOff x="10820400" y="4076700"/>
            <a:chExt cx="5562600" cy="1828800"/>
          </a:xfrm>
        </p:grpSpPr>
        <p:sp>
          <p:nvSpPr>
            <p:cNvPr id="353" name="Google Shape;353;p9"/>
            <p:cNvSpPr/>
            <p:nvPr/>
          </p:nvSpPr>
          <p:spPr>
            <a:xfrm>
              <a:off x="10820400" y="4076700"/>
              <a:ext cx="5562600" cy="1828800"/>
            </a:xfrm>
            <a:prstGeom prst="rect">
              <a:avLst/>
            </a:prstGeom>
            <a:gradFill>
              <a:gsLst>
                <a:gs pos="0">
                  <a:srgbClr val="012D86"/>
                </a:gs>
                <a:gs pos="100000">
                  <a:srgbClr val="0E2557"/>
                </a:gs>
              </a:gsLst>
              <a:lin ang="0" scaled="0"/>
            </a:gra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000" b="1">
                <a:solidFill>
                  <a:schemeClr val="lt1"/>
                </a:solidFill>
                <a:latin typeface="Arial" panose="020B0604020202020204"/>
                <a:ea typeface="Arial" panose="020B0604020202020204"/>
                <a:cs typeface="Arial" panose="020B0604020202020204"/>
                <a:sym typeface="Arial" panose="020B0604020202020204"/>
              </a:endParaRPr>
            </a:p>
          </p:txBody>
        </p:sp>
        <p:sp>
          <p:nvSpPr>
            <p:cNvPr id="354" name="Google Shape;354;p9"/>
            <p:cNvSpPr txBox="1"/>
            <p:nvPr/>
          </p:nvSpPr>
          <p:spPr>
            <a:xfrm>
              <a:off x="11651864" y="4305417"/>
              <a:ext cx="4051800" cy="1410900"/>
            </a:xfrm>
            <a:prstGeom prst="rect">
              <a:avLst/>
            </a:prstGeom>
            <a:noFill/>
            <a:ln>
              <a:noFill/>
            </a:ln>
          </p:spPr>
          <p:txBody>
            <a:bodyPr spcFirstLastPara="1" wrap="square" lIns="0" tIns="247650" rIns="0" bIns="0" anchor="t" anchorCtr="0">
              <a:spAutoFit/>
            </a:bodyPr>
            <a:lstStyle/>
            <a:p>
              <a:pPr marL="0" marR="0" lvl="0" indent="0" algn="ctr" rtl="0">
                <a:lnSpc>
                  <a:spcPct val="100000"/>
                </a:lnSpc>
                <a:spcBef>
                  <a:spcPts val="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PHAN TRỌNG TIẾN</a:t>
              </a:r>
              <a:endParaRPr sz="30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85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2014728</a:t>
              </a:r>
              <a:endParaRPr sz="3000" b="1">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355" name="Google Shape;355;p9"/>
          <p:cNvGrpSpPr/>
          <p:nvPr/>
        </p:nvGrpSpPr>
        <p:grpSpPr>
          <a:xfrm>
            <a:off x="8932875" y="7047075"/>
            <a:ext cx="5562600" cy="2013585"/>
            <a:chOff x="10896600" y="7048500"/>
            <a:chExt cx="5562600" cy="2013585"/>
          </a:xfrm>
        </p:grpSpPr>
        <p:sp>
          <p:nvSpPr>
            <p:cNvPr id="356" name="Google Shape;356;p9"/>
            <p:cNvSpPr/>
            <p:nvPr/>
          </p:nvSpPr>
          <p:spPr>
            <a:xfrm>
              <a:off x="10896600" y="7048500"/>
              <a:ext cx="5562600" cy="2013585"/>
            </a:xfrm>
            <a:prstGeom prst="rect">
              <a:avLst/>
            </a:prstGeom>
            <a:gradFill>
              <a:gsLst>
                <a:gs pos="0">
                  <a:srgbClr val="012D86"/>
                </a:gs>
                <a:gs pos="100000">
                  <a:srgbClr val="0E2557"/>
                </a:gs>
              </a:gsLst>
              <a:lin ang="0" scaled="0"/>
            </a:gra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57" name="Google Shape;357;p9"/>
            <p:cNvSpPr txBox="1"/>
            <p:nvPr/>
          </p:nvSpPr>
          <p:spPr>
            <a:xfrm>
              <a:off x="11658600" y="7429500"/>
              <a:ext cx="4052700" cy="1410900"/>
            </a:xfrm>
            <a:prstGeom prst="rect">
              <a:avLst/>
            </a:prstGeom>
            <a:noFill/>
            <a:ln>
              <a:noFill/>
            </a:ln>
          </p:spPr>
          <p:txBody>
            <a:bodyPr spcFirstLastPara="1" wrap="square" lIns="0" tIns="247650" rIns="0" bIns="0" anchor="t" anchorCtr="0">
              <a:spAutoFit/>
            </a:bodyPr>
            <a:lstStyle/>
            <a:p>
              <a:pPr marL="0" marR="0" lvl="0" indent="0" algn="ctr" rtl="0">
                <a:lnSpc>
                  <a:spcPct val="100000"/>
                </a:lnSpc>
                <a:spcBef>
                  <a:spcPts val="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NGÔ QUANG HẢI</a:t>
              </a:r>
              <a:endParaRPr sz="3000" b="1">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1850"/>
                </a:spcBef>
                <a:spcAft>
                  <a:spcPts val="0"/>
                </a:spcAft>
                <a:buNone/>
              </a:pPr>
              <a:r>
                <a:rPr lang="en-US" sz="3000" b="1">
                  <a:solidFill>
                    <a:srgbClr val="FFFFFF"/>
                  </a:solidFill>
                  <a:latin typeface="Arial" panose="020B0604020202020204"/>
                  <a:ea typeface="Arial" panose="020B0604020202020204"/>
                  <a:cs typeface="Arial" panose="020B0604020202020204"/>
                  <a:sym typeface="Arial" panose="020B0604020202020204"/>
                </a:rPr>
                <a:t>2013071</a:t>
              </a:r>
              <a:endParaRPr sz="3000" b="1">
                <a:solidFill>
                  <a:srgbClr val="FFFFF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940560" y="427990"/>
            <a:ext cx="1188339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Các thông số an toàn</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219200" y="1943100"/>
            <a:ext cx="15123795" cy="74764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Hệ thống Mạng máy tínhđược dự đoán cho mức độ phát triển 20%</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lang="en-US" sz="3000">
                <a:solidFill>
                  <a:schemeClr val="dk1"/>
                </a:solidFill>
                <a:latin typeface="Tahoma" panose="020B0604030504040204"/>
                <a:ea typeface="Tahoma" panose="020B0604030504040204"/>
                <a:cs typeface="Tahoma" panose="020B0604030504040204"/>
                <a:sym typeface="Tahoma" panose="020B0604030504040204"/>
              </a:rPr>
              <a:t>cho nên</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lang="en-US" sz="3000">
                <a:solidFill>
                  <a:schemeClr val="dk1"/>
                </a:solidFill>
                <a:latin typeface="Tahoma" panose="020B0604030504040204"/>
                <a:ea typeface="Tahoma" panose="020B0604030504040204"/>
                <a:cs typeface="Tahoma" panose="020B0604030504040204"/>
                <a:sym typeface="Tahoma" panose="020B0604030504040204"/>
              </a:rPr>
              <a:t>throughput và bandwidth tối thiểu để hệ thống hoạt động ổn định và có khả</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lang="en-US" sz="3000">
                <a:solidFill>
                  <a:schemeClr val="dk1"/>
                </a:solidFill>
                <a:latin typeface="Tahoma" panose="020B0604030504040204"/>
                <a:ea typeface="Tahoma" panose="020B0604030504040204"/>
                <a:cs typeface="Tahoma" panose="020B0604030504040204"/>
                <a:sym typeface="Tahoma" panose="020B0604030504040204"/>
              </a:rPr>
              <a:t>năng mở rộng sẽ bằng 120% lượng throughput và bandwidth đã tính </a:t>
            </a:r>
            <a:r>
              <a:rPr lang="vi-VN" altLang="en-US" sz="3000">
                <a:solidFill>
                  <a:schemeClr val="dk1"/>
                </a:solidFill>
                <a:latin typeface="Tahoma" panose="020B0604030504040204"/>
                <a:ea typeface="Tahoma" panose="020B0604030504040204"/>
                <a:cs typeface="Tahoma" panose="020B0604030504040204"/>
                <a:sym typeface="Tahoma" panose="020B0604030504040204"/>
              </a:rPr>
              <a:t>ở trên.</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Trụ sở chính</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Throughput =  </a:t>
            </a:r>
            <a:r>
              <a:rPr lang="vi-VN" sz="3000">
                <a:solidFill>
                  <a:schemeClr val="dk1"/>
                </a:solidFill>
                <a:latin typeface="Tahoma" panose="020B0604030504040204"/>
                <a:ea typeface="Tahoma" panose="020B0604030504040204"/>
                <a:cs typeface="Tahoma" panose="020B0604030504040204"/>
                <a:sym typeface="Tahoma" panose="020B0604030504040204"/>
              </a:rPr>
              <a:t>1.2 x</a:t>
            </a:r>
            <a:r>
              <a:rPr sz="3000">
                <a:solidFill>
                  <a:schemeClr val="dk1"/>
                </a:solidFill>
                <a:latin typeface="Tahoma" panose="020B0604030504040204"/>
                <a:ea typeface="Tahoma" panose="020B0604030504040204"/>
                <a:cs typeface="Tahoma" panose="020B0604030504040204"/>
                <a:sym typeface="Tahoma" panose="020B0604030504040204"/>
              </a:rPr>
              <a:t> 9.815 </a:t>
            </a:r>
            <a:r>
              <a:rPr lang="vi-VN" sz="3000">
                <a:solidFill>
                  <a:schemeClr val="dk1"/>
                </a:solidFill>
                <a:latin typeface="Tahoma" panose="020B0604030504040204"/>
                <a:ea typeface="Tahoma" panose="020B0604030504040204"/>
                <a:cs typeface="Tahoma" panose="020B0604030504040204"/>
                <a:sym typeface="Tahoma" panose="020B0604030504040204"/>
              </a:rPr>
              <a:t>= 11.778</a:t>
            </a:r>
            <a:r>
              <a:rPr sz="3000">
                <a:solidFill>
                  <a:schemeClr val="dk1"/>
                </a:solidFill>
                <a:latin typeface="Tahoma" panose="020B0604030504040204"/>
                <a:ea typeface="Tahoma" panose="020B0604030504040204"/>
                <a:cs typeface="Tahoma" panose="020B0604030504040204"/>
                <a:sym typeface="Tahoma" panose="020B0604030504040204"/>
              </a:rPr>
              <a:t>(Mb/s)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Bandwidth =  1.2 × 62.815  = 75.378 (Mb/s)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Font typeface="Wingdings" panose="05000000000000000000" charset="0"/>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Chi nhánh</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Throughput = 1.2 × 1.76 = 2.112 (Mb/s)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Ø"/>
            </a:pPr>
            <a:r>
              <a:rPr sz="3000">
                <a:solidFill>
                  <a:schemeClr val="dk1"/>
                </a:solidFill>
                <a:latin typeface="Tahoma" panose="020B0604030504040204"/>
                <a:ea typeface="Tahoma" panose="020B0604030504040204"/>
                <a:cs typeface="Tahoma" panose="020B0604030504040204"/>
                <a:sym typeface="Tahoma" panose="020B0604030504040204"/>
              </a:rPr>
              <a:t>Bandwidth = 1.2 × 11.26  =   13.512</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(Mb/s)</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21" name="Shape 821"/>
        <p:cNvGrpSpPr/>
        <p:nvPr/>
      </p:nvGrpSpPr>
      <p:grpSpPr>
        <a:xfrm>
          <a:off x="0" y="0"/>
          <a:ext cx="0" cy="0"/>
          <a:chOff x="0" y="0"/>
          <a:chExt cx="0" cy="0"/>
        </a:xfrm>
      </p:grpSpPr>
      <p:grpSp>
        <p:nvGrpSpPr>
          <p:cNvPr id="822" name="Google Shape;822;p48"/>
          <p:cNvGrpSpPr/>
          <p:nvPr/>
        </p:nvGrpSpPr>
        <p:grpSpPr>
          <a:xfrm>
            <a:off x="0" y="1"/>
            <a:ext cx="10250203" cy="4638676"/>
            <a:chOff x="0" y="1"/>
            <a:chExt cx="10250203" cy="4638676"/>
          </a:xfrm>
        </p:grpSpPr>
        <p:sp>
          <p:nvSpPr>
            <p:cNvPr id="823" name="Google Shape;823;p48"/>
            <p:cNvSpPr/>
            <p:nvPr/>
          </p:nvSpPr>
          <p:spPr>
            <a:xfrm>
              <a:off x="278163" y="1864962"/>
              <a:ext cx="9972040" cy="1257300"/>
            </a:xfrm>
            <a:custGeom>
              <a:avLst/>
              <a:gdLst/>
              <a:ahLst/>
              <a:cxnLst/>
              <a:rect l="l" t="t" r="r" b="b"/>
              <a:pathLst>
                <a:path w="9972040" h="1257300" extrusionOk="0">
                  <a:moveTo>
                    <a:pt x="9972015" y="1257300"/>
                  </a:moveTo>
                  <a:lnTo>
                    <a:pt x="0" y="1257300"/>
                  </a:lnTo>
                  <a:lnTo>
                    <a:pt x="0" y="0"/>
                  </a:lnTo>
                  <a:lnTo>
                    <a:pt x="9972015" y="0"/>
                  </a:lnTo>
                  <a:lnTo>
                    <a:pt x="9972015" y="12573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4" name="Google Shape;824;p48"/>
            <p:cNvSpPr/>
            <p:nvPr/>
          </p:nvSpPr>
          <p:spPr>
            <a:xfrm>
              <a:off x="0" y="2"/>
              <a:ext cx="4638675" cy="4638675"/>
            </a:xfrm>
            <a:custGeom>
              <a:avLst/>
              <a:gdLst/>
              <a:ahLst/>
              <a:cxnLst/>
              <a:rect l="l" t="t" r="r" b="b"/>
              <a:pathLst>
                <a:path w="4638675" h="4638675" extrusionOk="0">
                  <a:moveTo>
                    <a:pt x="4638148" y="0"/>
                  </a:moveTo>
                  <a:lnTo>
                    <a:pt x="0" y="4638148"/>
                  </a:lnTo>
                  <a:lnTo>
                    <a:pt x="0" y="0"/>
                  </a:lnTo>
                  <a:lnTo>
                    <a:pt x="4638148"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5" name="Google Shape;825;p48"/>
            <p:cNvSpPr/>
            <p:nvPr/>
          </p:nvSpPr>
          <p:spPr>
            <a:xfrm>
              <a:off x="0" y="1"/>
              <a:ext cx="4132579" cy="4132579"/>
            </a:xfrm>
            <a:custGeom>
              <a:avLst/>
              <a:gdLst/>
              <a:ahLst/>
              <a:cxnLst/>
              <a:rect l="l" t="t" r="r" b="b"/>
              <a:pathLst>
                <a:path w="4132579" h="4132579" extrusionOk="0">
                  <a:moveTo>
                    <a:pt x="0" y="4132185"/>
                  </a:moveTo>
                  <a:lnTo>
                    <a:pt x="0" y="3868748"/>
                  </a:lnTo>
                  <a:lnTo>
                    <a:pt x="3868748" y="0"/>
                  </a:lnTo>
                  <a:lnTo>
                    <a:pt x="4132185" y="0"/>
                  </a:lnTo>
                  <a:lnTo>
                    <a:pt x="0" y="4132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26" name="Google Shape;826;p48"/>
          <p:cNvGrpSpPr/>
          <p:nvPr/>
        </p:nvGrpSpPr>
        <p:grpSpPr>
          <a:xfrm>
            <a:off x="0" y="5648768"/>
            <a:ext cx="4638675" cy="4638809"/>
            <a:chOff x="0" y="5648768"/>
            <a:chExt cx="4638675" cy="4638809"/>
          </a:xfrm>
        </p:grpSpPr>
        <p:sp>
          <p:nvSpPr>
            <p:cNvPr id="827" name="Google Shape;827;p48"/>
            <p:cNvSpPr/>
            <p:nvPr/>
          </p:nvSpPr>
          <p:spPr>
            <a:xfrm>
              <a:off x="0" y="5648768"/>
              <a:ext cx="4638675" cy="4638675"/>
            </a:xfrm>
            <a:custGeom>
              <a:avLst/>
              <a:gdLst/>
              <a:ahLst/>
              <a:cxnLst/>
              <a:rect l="l" t="t" r="r" b="b"/>
              <a:pathLst>
                <a:path w="4638675" h="4638675" extrusionOk="0">
                  <a:moveTo>
                    <a:pt x="4638150" y="4638230"/>
                  </a:moveTo>
                  <a:lnTo>
                    <a:pt x="0" y="4638230"/>
                  </a:lnTo>
                  <a:lnTo>
                    <a:pt x="0" y="0"/>
                  </a:lnTo>
                  <a:lnTo>
                    <a:pt x="4638150" y="463823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8" name="Google Shape;828;p48"/>
            <p:cNvSpPr/>
            <p:nvPr/>
          </p:nvSpPr>
          <p:spPr>
            <a:xfrm>
              <a:off x="0" y="6148436"/>
              <a:ext cx="4135754" cy="4138929"/>
            </a:xfrm>
            <a:custGeom>
              <a:avLst/>
              <a:gdLst/>
              <a:ahLst/>
              <a:cxnLst/>
              <a:rect l="l" t="t" r="r" b="b"/>
              <a:pathLst>
                <a:path w="4135754" h="4138929" extrusionOk="0">
                  <a:moveTo>
                    <a:pt x="3868749" y="4138562"/>
                  </a:moveTo>
                  <a:lnTo>
                    <a:pt x="3874682" y="4132630"/>
                  </a:lnTo>
                  <a:lnTo>
                    <a:pt x="0" y="257948"/>
                  </a:lnTo>
                  <a:lnTo>
                    <a:pt x="0" y="0"/>
                  </a:lnTo>
                  <a:lnTo>
                    <a:pt x="4135374" y="4135374"/>
                  </a:lnTo>
                  <a:lnTo>
                    <a:pt x="4132186" y="4138562"/>
                  </a:lnTo>
                  <a:lnTo>
                    <a:pt x="3868749" y="413856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9" name="Google Shape;829;p48"/>
            <p:cNvSpPr/>
            <p:nvPr/>
          </p:nvSpPr>
          <p:spPr>
            <a:xfrm>
              <a:off x="0" y="6762134"/>
              <a:ext cx="3524885" cy="3524884"/>
            </a:xfrm>
            <a:custGeom>
              <a:avLst/>
              <a:gdLst/>
              <a:ahLst/>
              <a:cxnLst/>
              <a:rect l="l" t="t" r="r" b="b"/>
              <a:pathLst>
                <a:path w="3524885" h="3524884" extrusionOk="0">
                  <a:moveTo>
                    <a:pt x="3524865" y="3524865"/>
                  </a:moveTo>
                  <a:lnTo>
                    <a:pt x="0" y="3524865"/>
                  </a:lnTo>
                  <a:lnTo>
                    <a:pt x="0" y="0"/>
                  </a:lnTo>
                  <a:lnTo>
                    <a:pt x="3524865" y="3524865"/>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0" name="Google Shape;830;p48"/>
            <p:cNvSpPr/>
            <p:nvPr/>
          </p:nvSpPr>
          <p:spPr>
            <a:xfrm>
              <a:off x="0" y="7261802"/>
              <a:ext cx="3025775" cy="3025775"/>
            </a:xfrm>
            <a:custGeom>
              <a:avLst/>
              <a:gdLst/>
              <a:ahLst/>
              <a:cxnLst/>
              <a:rect l="l" t="t" r="r" b="b"/>
              <a:pathLst>
                <a:path w="3025775" h="3025775" extrusionOk="0">
                  <a:moveTo>
                    <a:pt x="2767249" y="3025197"/>
                  </a:moveTo>
                  <a:lnTo>
                    <a:pt x="0" y="257948"/>
                  </a:lnTo>
                  <a:lnTo>
                    <a:pt x="0" y="0"/>
                  </a:lnTo>
                  <a:lnTo>
                    <a:pt x="3025197" y="3025197"/>
                  </a:lnTo>
                  <a:lnTo>
                    <a:pt x="2767249" y="302519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831" name="Google Shape;831;p48"/>
          <p:cNvSpPr txBox="1"/>
          <p:nvPr/>
        </p:nvSpPr>
        <p:spPr>
          <a:xfrm>
            <a:off x="1512570" y="3759835"/>
            <a:ext cx="8283000" cy="2701500"/>
          </a:xfrm>
          <a:prstGeom prst="rect">
            <a:avLst/>
          </a:prstGeom>
          <a:noFill/>
          <a:ln>
            <a:noFill/>
          </a:ln>
        </p:spPr>
        <p:txBody>
          <a:bodyPr spcFirstLastPara="1" wrap="square" lIns="0" tIns="175250" rIns="0" bIns="0" anchor="t" anchorCtr="0">
            <a:spAutoFit/>
          </a:bodyPr>
          <a:lstStyle/>
          <a:p>
            <a:pPr marL="12700" marR="5080" lvl="0" indent="85725" algn="l" rtl="0">
              <a:lnSpc>
                <a:spcPct val="105000"/>
              </a:lnSpc>
              <a:spcBef>
                <a:spcPts val="0"/>
              </a:spcBef>
              <a:spcAft>
                <a:spcPts val="0"/>
              </a:spcAft>
              <a:buClr>
                <a:schemeClr val="dk1"/>
              </a:buClr>
              <a:buFont typeface="Arial" panose="020B0604020202020204"/>
              <a:buNone/>
            </a:pPr>
            <a:r>
              <a:rPr lang="en-US" sz="8000" b="1">
                <a:solidFill>
                  <a:srgbClr val="007BD3"/>
                </a:solidFill>
                <a:latin typeface="Tahoma" panose="020B0604030504040204"/>
                <a:ea typeface="Tahoma" panose="020B0604030504040204"/>
                <a:cs typeface="Tahoma" panose="020B0604030504040204"/>
                <a:sym typeface="Tahoma" panose="020B0604030504040204"/>
              </a:rPr>
              <a:t>Đánh Giá Hệ Thống Mạng</a:t>
            </a:r>
            <a:endParaRPr sz="8000" b="1">
              <a:solidFill>
                <a:srgbClr val="007BD3"/>
              </a:solidFill>
              <a:latin typeface="Tahoma" panose="020B0604030504040204"/>
              <a:ea typeface="Tahoma" panose="020B0604030504040204"/>
              <a:cs typeface="Tahoma" panose="020B0604030504040204"/>
              <a:sym typeface="Tahoma" panose="020B0604030504040204"/>
            </a:endParaRPr>
          </a:p>
        </p:txBody>
      </p:sp>
      <p:sp>
        <p:nvSpPr>
          <p:cNvPr id="832" name="Google Shape;832;p48"/>
          <p:cNvSpPr/>
          <p:nvPr/>
        </p:nvSpPr>
        <p:spPr>
          <a:xfrm>
            <a:off x="10129325" y="42"/>
            <a:ext cx="8159115" cy="10287000"/>
          </a:xfrm>
          <a:custGeom>
            <a:avLst/>
            <a:gdLst/>
            <a:ahLst/>
            <a:cxnLst/>
            <a:rect l="l" t="t" r="r" b="b"/>
            <a:pathLst>
              <a:path w="8159115" h="10287000" extrusionOk="0">
                <a:moveTo>
                  <a:pt x="0" y="10286917"/>
                </a:moveTo>
                <a:lnTo>
                  <a:pt x="0" y="0"/>
                </a:lnTo>
                <a:lnTo>
                  <a:pt x="8158674" y="0"/>
                </a:lnTo>
                <a:lnTo>
                  <a:pt x="8158674" y="10286917"/>
                </a:lnTo>
                <a:lnTo>
                  <a:pt x="0" y="10286917"/>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33" name="Google Shape;833;p48"/>
          <p:cNvPicPr preferRelativeResize="0"/>
          <p:nvPr/>
        </p:nvPicPr>
        <p:blipFill rotWithShape="1">
          <a:blip r:embed="rId1"/>
          <a:srcRect/>
          <a:stretch>
            <a:fillRect/>
          </a:stretch>
        </p:blipFill>
        <p:spPr>
          <a:xfrm>
            <a:off x="5942256" y="6321803"/>
            <a:ext cx="3775205" cy="3731673"/>
          </a:xfrm>
          <a:prstGeom prst="rect">
            <a:avLst/>
          </a:prstGeom>
          <a:noFill/>
          <a:ln>
            <a:noFill/>
          </a:ln>
        </p:spPr>
      </p:pic>
      <p:sp>
        <p:nvSpPr>
          <p:cNvPr id="834" name="Google Shape;834;p48"/>
          <p:cNvSpPr txBox="1"/>
          <p:nvPr/>
        </p:nvSpPr>
        <p:spPr>
          <a:xfrm>
            <a:off x="4937125" y="1838960"/>
            <a:ext cx="609000" cy="24756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8000" b="1">
                <a:solidFill>
                  <a:schemeClr val="lt1"/>
                </a:solidFill>
                <a:latin typeface="Georgia" panose="02040502050405020303"/>
                <a:ea typeface="Georgia" panose="02040502050405020303"/>
                <a:cs typeface="Georgia" panose="02040502050405020303"/>
                <a:sym typeface="Georgia" panose="02040502050405020303"/>
              </a:rPr>
              <a:t>6</a:t>
            </a:r>
            <a:r>
              <a:rPr lang="en-US" sz="8000" b="1">
                <a:solidFill>
                  <a:schemeClr val="lt1"/>
                </a:solidFill>
                <a:latin typeface="Georgia" panose="02040502050405020303"/>
                <a:ea typeface="Georgia" panose="02040502050405020303"/>
                <a:cs typeface="Georgia" panose="02040502050405020303"/>
                <a:sym typeface="Georgia" panose="02040502050405020303"/>
              </a:rPr>
              <a:t>5</a:t>
            </a:r>
            <a:endParaRPr sz="8000" b="1">
              <a:solidFill>
                <a:schemeClr val="lt1"/>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633220" y="678180"/>
            <a:ext cx="489331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  Độ Tin Cậy</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051560" y="3134995"/>
            <a:ext cx="14911070" cy="1475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Hệ thống có thể đáp ứng các yêu cầu về lưu lượng dữ liệu mà hệ </a:t>
            </a:r>
            <a:endParaRPr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sz="3000">
                <a:solidFill>
                  <a:schemeClr val="dk1"/>
                </a:solidFill>
                <a:latin typeface="Tahoma" panose="020B0604030504040204"/>
                <a:ea typeface="Tahoma" panose="020B0604030504040204"/>
                <a:cs typeface="Tahoma" panose="020B0604030504040204"/>
                <a:sym typeface="Tahoma" panose="020B0604030504040204"/>
              </a:rPr>
              <a:t>thống cần đáp ứng. Các thiết</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bị trong mạng LAN có thể kết nối, giao tiếp với nhau trong mạng cục bộ</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2" name="Picture 1" descr="mang-lan-mang-noi-bo-cong-ty-la-gi-removebg-preview"/>
          <p:cNvPicPr>
            <a:picLocks noChangeAspect="1"/>
          </p:cNvPicPr>
          <p:nvPr/>
        </p:nvPicPr>
        <p:blipFill>
          <a:blip r:embed="rId1"/>
          <a:stretch>
            <a:fillRect/>
          </a:stretch>
        </p:blipFill>
        <p:spPr>
          <a:xfrm>
            <a:off x="7272020" y="5348605"/>
            <a:ext cx="6901815" cy="38385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633220" y="706120"/>
            <a:ext cx="699008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  Dễ dàng nâng cấp.</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848485" y="4151630"/>
            <a:ext cx="12829540" cy="19367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a:t>
            </a:r>
            <a:r>
              <a:rPr lang="vi-VN" altLang="en-US" sz="3000">
                <a:solidFill>
                  <a:schemeClr val="dk1"/>
                </a:solidFill>
                <a:latin typeface="Tahoma" panose="020B0604030504040204"/>
                <a:ea typeface="Tahoma" panose="020B0604030504040204"/>
                <a:cs typeface="Tahoma" panose="020B0604030504040204"/>
                <a:sym typeface="Tahoma" panose="020B0604030504040204"/>
              </a:rPr>
              <a:t> Các Switch và Router đều còn dư một số cổng nhất định để có thể dễ dàng nâng cấp số lượng thiết bị khi công ty có nhu cầu </a:t>
            </a:r>
            <a:r>
              <a:rPr sz="3000">
                <a:solidFill>
                  <a:schemeClr val="dk1"/>
                </a:solidFill>
                <a:latin typeface="Tahoma" panose="020B0604030504040204"/>
                <a:ea typeface="Tahoma" panose="020B0604030504040204"/>
                <a:cs typeface="Tahoma" panose="020B0604030504040204"/>
                <a:sym typeface="Tahoma" panose="020B0604030504040204"/>
              </a:rPr>
              <a:t>tăng nhân sự, tăng chi nhánh hay tăng số lượng</a:t>
            </a:r>
            <a:r>
              <a:rPr lang="vi-VN" sz="3000">
                <a:solidFill>
                  <a:schemeClr val="dk1"/>
                </a:solidFill>
                <a:latin typeface="Tahoma" panose="020B0604030504040204"/>
                <a:ea typeface="Tahoma" panose="020B0604030504040204"/>
                <a:cs typeface="Tahoma" panose="020B0604030504040204"/>
                <a:sym typeface="Tahoma" panose="020B0604030504040204"/>
              </a:rPr>
              <a:t> </a:t>
            </a:r>
            <a:r>
              <a:rPr sz="3000">
                <a:solidFill>
                  <a:schemeClr val="dk1"/>
                </a:solidFill>
                <a:latin typeface="Tahoma" panose="020B0604030504040204"/>
                <a:ea typeface="Tahoma" panose="020B0604030504040204"/>
                <a:cs typeface="Tahoma" panose="020B0604030504040204"/>
                <a:sym typeface="Tahoma" panose="020B0604030504040204"/>
              </a:rPr>
              <a:t>Server khi lượng khách hàng và nhu cầu của họ tăng lên.</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2" name="Text Box 1"/>
          <p:cNvSpPr txBox="1"/>
          <p:nvPr/>
        </p:nvSpPr>
        <p:spPr>
          <a:xfrm>
            <a:off x="9011920" y="4989830"/>
            <a:ext cx="263525" cy="306705"/>
          </a:xfrm>
          <a:prstGeom prst="rect">
            <a:avLst/>
          </a:prstGeom>
          <a:noFill/>
        </p:spPr>
        <p:txBody>
          <a:bodyPr wrap="none" rtlCol="0" anchor="t">
            <a:spAutoFit/>
          </a:bodyPr>
          <a:p>
            <a:r>
              <a:rPr lang="en-US">
                <a:solidFill>
                  <a:schemeClr val="dk1"/>
                </a:solidFill>
                <a:latin typeface="Tahoma" panose="020B0604030504040204"/>
                <a:ea typeface="Tahoma" panose="020B0604030504040204"/>
                <a:cs typeface="Tahoma" panose="020B0604030504040204"/>
                <a:sym typeface="Tahoma" panose="020B0604030504040204"/>
              </a:rPr>
              <a:t>•</a:t>
            </a:r>
            <a:endParaRPr lang="en-US"/>
          </a:p>
        </p:txBody>
      </p:sp>
      <p:pic>
        <p:nvPicPr>
          <p:cNvPr id="3" name="Picture 2" descr="dich-vu-sua-chua-may-ozone-removebg-preview"/>
          <p:cNvPicPr>
            <a:picLocks noChangeAspect="1"/>
          </p:cNvPicPr>
          <p:nvPr/>
        </p:nvPicPr>
        <p:blipFill>
          <a:blip r:embed="rId1"/>
          <a:stretch>
            <a:fillRect/>
          </a:stretch>
        </p:blipFill>
        <p:spPr>
          <a:xfrm>
            <a:off x="11171555" y="6319520"/>
            <a:ext cx="5831205" cy="39674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2066925" y="440690"/>
            <a:ext cx="8443595" cy="155130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Tính an toàn và </a:t>
            </a:r>
            <a:br>
              <a:rPr lang="vi-VN" sz="5000">
                <a:solidFill>
                  <a:srgbClr val="0070C0"/>
                </a:solidFill>
                <a:latin typeface="Tahoma" panose="020B0604030504040204"/>
                <a:ea typeface="Tahoma" panose="020B0604030504040204"/>
                <a:cs typeface="Tahoma" panose="020B0604030504040204"/>
                <a:sym typeface="Tahoma" panose="020B0604030504040204"/>
              </a:rPr>
            </a:br>
            <a:r>
              <a:rPr lang="vi-VN" sz="5000">
                <a:solidFill>
                  <a:srgbClr val="0070C0"/>
                </a:solidFill>
                <a:latin typeface="Tahoma" panose="020B0604030504040204"/>
                <a:ea typeface="Tahoma" panose="020B0604030504040204"/>
                <a:cs typeface="Tahoma" panose="020B0604030504040204"/>
                <a:sym typeface="Tahoma" panose="020B0604030504040204"/>
              </a:rPr>
              <a:t>bảo mật của hệ thống</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149985" y="3438525"/>
            <a:ext cx="14911070" cy="51682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lang="vi-VN" sz="3000">
                <a:solidFill>
                  <a:schemeClr val="dk1"/>
                </a:solidFill>
                <a:latin typeface="Tahoma" panose="020B0604030504040204"/>
                <a:ea typeface="Tahoma" panose="020B0604030504040204"/>
                <a:cs typeface="Tahoma" panose="020B0604030504040204"/>
                <a:sym typeface="Tahoma" panose="020B0604030504040204"/>
              </a:rPr>
              <a:t>Không cho phép đối tượng bên ngoài truy cập và nhưng hoạt động nghiệp</a:t>
            </a: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vi-VN" sz="3000">
                <a:solidFill>
                  <a:schemeClr val="dk1"/>
                </a:solidFill>
                <a:latin typeface="Tahoma" panose="020B0604030504040204"/>
                <a:ea typeface="Tahoma" panose="020B0604030504040204"/>
                <a:cs typeface="Tahoma" panose="020B0604030504040204"/>
                <a:sym typeface="Tahoma" panose="020B0604030504040204"/>
              </a:rPr>
              <a:t>vụ cũng như dữ liệu trong hệ thống, kiểm soát truy cập của người sử dụng, đảm bảo dữ liệu vào và ra an toàn.</a:t>
            </a: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a:t>
            </a:r>
            <a:r>
              <a:rPr lang="vi-VN" altLang="en-US" sz="3000">
                <a:solidFill>
                  <a:schemeClr val="dk1"/>
                </a:solidFill>
                <a:latin typeface="Tahoma" panose="020B0604030504040204"/>
                <a:ea typeface="Tahoma" panose="020B0604030504040204"/>
                <a:cs typeface="Tahoma" panose="020B0604030504040204"/>
                <a:sym typeface="Tahoma" panose="020B0604030504040204"/>
              </a:rPr>
              <a:t> </a:t>
            </a:r>
            <a:r>
              <a:rPr lang="vi-VN" sz="3000">
                <a:solidFill>
                  <a:schemeClr val="dk1"/>
                </a:solidFill>
                <a:latin typeface="Tahoma" panose="020B0604030504040204"/>
                <a:ea typeface="Tahoma" panose="020B0604030504040204"/>
                <a:cs typeface="Tahoma" panose="020B0604030504040204"/>
                <a:sym typeface="Tahoma" panose="020B0604030504040204"/>
              </a:rPr>
              <a:t>Biện Pháp:  </a:t>
            </a: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ü"/>
            </a:pPr>
            <a:r>
              <a:rPr lang="vi-VN" sz="3000">
                <a:solidFill>
                  <a:schemeClr val="dk1"/>
                </a:solidFill>
                <a:latin typeface="Tahoma" panose="020B0604030504040204"/>
                <a:ea typeface="Tahoma" panose="020B0604030504040204"/>
                <a:cs typeface="Tahoma" panose="020B0604030504040204"/>
                <a:sym typeface="Tahoma" panose="020B0604030504040204"/>
              </a:rPr>
              <a:t> Sử dụng tường lửa kiếm soát các gói tin được phép vào và ra khỏi hệ thống</a:t>
            </a:r>
            <a:r>
              <a:rPr lang="en-US" altLang="vi-VN" sz="3000">
                <a:solidFill>
                  <a:schemeClr val="dk1"/>
                </a:solidFill>
                <a:latin typeface="Tahoma" panose="020B0604030504040204"/>
                <a:ea typeface="Tahoma" panose="020B0604030504040204"/>
                <a:cs typeface="Tahoma" panose="020B0604030504040204"/>
                <a:sym typeface="Tahoma" panose="020B0604030504040204"/>
              </a:rPr>
              <a:t>, Để tiết kiệm chi phí ,ta ko dùng </a:t>
            </a:r>
            <a:r>
              <a:rPr lang="vi-VN" altLang="en-US" sz="3000">
                <a:solidFill>
                  <a:schemeClr val="dk1"/>
                </a:solidFill>
                <a:latin typeface="Tahoma" panose="020B0604030504040204"/>
                <a:ea typeface="Tahoma" panose="020B0604030504040204"/>
                <a:cs typeface="Tahoma" panose="020B0604030504040204"/>
                <a:sym typeface="Tahoma" panose="020B0604030504040204"/>
              </a:rPr>
              <a:t>tường lửa </a:t>
            </a:r>
            <a:r>
              <a:rPr lang="en-US" altLang="vi-VN" sz="3000">
                <a:solidFill>
                  <a:schemeClr val="dk1"/>
                </a:solidFill>
                <a:latin typeface="Tahoma" panose="020B0604030504040204"/>
                <a:ea typeface="Tahoma" panose="020B0604030504040204"/>
                <a:cs typeface="Tahoma" panose="020B0604030504040204"/>
                <a:sym typeface="Tahoma" panose="020B0604030504040204"/>
              </a:rPr>
              <a:t>như là thiết bị phần cứng mà sẽ là phần mềm được cài đặt trên workstation .</a:t>
            </a:r>
            <a:endParaRPr lang="en-US" alt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Font typeface="Wingdings" panose="05000000000000000000" charset="0"/>
              <a:buNone/>
            </a:pP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457200" marR="0" lvl="0" indent="-457200" algn="l" rtl="0">
              <a:spcBef>
                <a:spcPts val="0"/>
              </a:spcBef>
              <a:spcAft>
                <a:spcPts val="0"/>
              </a:spcAft>
              <a:buFont typeface="Wingdings" panose="05000000000000000000" charset="0"/>
              <a:buChar char="ü"/>
            </a:pPr>
            <a:r>
              <a:rPr lang="vi-VN" sz="3000">
                <a:solidFill>
                  <a:schemeClr val="dk1"/>
                </a:solidFill>
                <a:latin typeface="Tahoma" panose="020B0604030504040204"/>
                <a:ea typeface="Tahoma" panose="020B0604030504040204"/>
                <a:cs typeface="Tahoma" panose="020B0604030504040204"/>
                <a:sym typeface="Tahoma" panose="020B0604030504040204"/>
              </a:rPr>
              <a:t> Sử dụng backup Server để sao lưu dữ liệu trong các Server</a:t>
            </a:r>
            <a:endParaRPr lang="vi-VN"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2" name="Picture 1" descr="image-50-1024x768-removebg-preview (1)"/>
          <p:cNvPicPr>
            <a:picLocks noChangeAspect="1"/>
          </p:cNvPicPr>
          <p:nvPr/>
        </p:nvPicPr>
        <p:blipFill>
          <a:blip r:embed="rId1"/>
          <a:stretch>
            <a:fillRect/>
          </a:stretch>
        </p:blipFill>
        <p:spPr>
          <a:xfrm>
            <a:off x="12671425" y="-245110"/>
            <a:ext cx="5495925" cy="41243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2066925" y="440690"/>
            <a:ext cx="8443595"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Tối ưu chi phí</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32"/>
          <p:cNvSpPr txBox="1"/>
          <p:nvPr/>
        </p:nvSpPr>
        <p:spPr>
          <a:xfrm>
            <a:off x="1052195" y="4175125"/>
            <a:ext cx="14911070" cy="19367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a:t>
            </a:r>
            <a:r>
              <a:rPr lang="vi-VN" altLang="en-US" sz="3000">
                <a:solidFill>
                  <a:schemeClr val="dk1"/>
                </a:solidFill>
                <a:latin typeface="Tahoma" panose="020B0604030504040204"/>
                <a:ea typeface="Tahoma" panose="020B0604030504040204"/>
                <a:cs typeface="Tahoma" panose="020B0604030504040204"/>
                <a:sym typeface="Tahoma" panose="020B0604030504040204"/>
              </a:rPr>
              <a:t> Nhóm đã sử dụng số lượng Switch phù hợp để vẫn đảm bảo được tính dễ dàng nâng cấp hệ thống mà vẫn “không lãng phí” số cổng Switch không được sử dụng do dư thừa Swicth từ đó tiết kiệm chi phí cho dự án</a:t>
            </a:r>
            <a:endParaRPr lang="vi-VN" sz="3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lang="vi-VN" sz="3000">
              <a:solidFill>
                <a:schemeClr val="dk1"/>
              </a:solidFill>
              <a:latin typeface="Tahoma" panose="020B0604030504040204"/>
              <a:ea typeface="Tahoma" panose="020B0604030504040204"/>
              <a:cs typeface="Tahoma" panose="020B0604030504040204"/>
              <a:sym typeface="Tahoma" panose="020B0604030504040204"/>
            </a:endParaRPr>
          </a:p>
        </p:txBody>
      </p:sp>
      <p:pic>
        <p:nvPicPr>
          <p:cNvPr id="2" name="Picture 1" descr="kisspng-drawing-cartoon-tutorial-image-draw-so-cute-how-to-draw-cartoon-money-really-easy-drawing-tu-5d02db256f7a72.9659332715604682614566-removebg-preview"/>
          <p:cNvPicPr>
            <a:picLocks noChangeAspect="1"/>
          </p:cNvPicPr>
          <p:nvPr/>
        </p:nvPicPr>
        <p:blipFill>
          <a:blip r:embed="rId1"/>
          <a:stretch>
            <a:fillRect/>
          </a:stretch>
        </p:blipFill>
        <p:spPr>
          <a:xfrm>
            <a:off x="11069955" y="6111875"/>
            <a:ext cx="5876925" cy="39325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grpSp>
        <p:nvGrpSpPr>
          <p:cNvPr id="641" name="Google Shape;641;p32"/>
          <p:cNvGrpSpPr/>
          <p:nvPr/>
        </p:nvGrpSpPr>
        <p:grpSpPr>
          <a:xfrm>
            <a:off x="16342943" y="3134803"/>
            <a:ext cx="1945639" cy="3890645"/>
            <a:chOff x="16342943" y="3134803"/>
            <a:chExt cx="1945639" cy="3890645"/>
          </a:xfrm>
        </p:grpSpPr>
        <p:sp>
          <p:nvSpPr>
            <p:cNvPr id="642" name="Google Shape;642;p32"/>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32"/>
            <p:cNvSpPr/>
            <p:nvPr/>
          </p:nvSpPr>
          <p:spPr>
            <a:xfrm>
              <a:off x="16850405"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44" name="Google Shape;644;p32"/>
          <p:cNvSpPr txBox="1"/>
          <p:nvPr>
            <p:ph type="title"/>
          </p:nvPr>
        </p:nvSpPr>
        <p:spPr>
          <a:xfrm>
            <a:off x="1633220" y="427990"/>
            <a:ext cx="7325995"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Tahoma" panose="020B0604030504040204"/>
                <a:ea typeface="Tahoma" panose="020B0604030504040204"/>
                <a:cs typeface="Tahoma" panose="020B0604030504040204"/>
                <a:sym typeface="Tahoma" panose="020B0604030504040204"/>
              </a:rPr>
              <a:t>Khó khăn Trong Dự Án</a:t>
            </a:r>
            <a:endParaRPr lang="vi-VN" sz="5000">
              <a:solidFill>
                <a:srgbClr val="0070C0"/>
              </a:solidFill>
              <a:latin typeface="Tahoma" panose="020B0604030504040204"/>
              <a:ea typeface="Tahoma" panose="020B0604030504040204"/>
              <a:cs typeface="Tahoma" panose="020B0604030504040204"/>
              <a:sym typeface="Tahoma" panose="020B0604030504040204"/>
            </a:endParaRPr>
          </a:p>
        </p:txBody>
      </p:sp>
      <p:sp>
        <p:nvSpPr>
          <p:cNvPr id="645" name="Google Shape;645;p3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Placeholder 1"/>
          <p:cNvSpPr/>
          <p:nvPr>
            <p:ph type="body" idx="1"/>
          </p:nvPr>
        </p:nvSpPr>
        <p:spPr>
          <a:xfrm>
            <a:off x="739775" y="3134995"/>
            <a:ext cx="14401165" cy="2769870"/>
          </a:xfrm>
        </p:spPr>
        <p:txBody>
          <a:bodyPr wrap="square"/>
          <a:p>
            <a:r>
              <a:rPr lang="en-US">
                <a:sym typeface="Tahoma" panose="020B0604030504040204"/>
              </a:rPr>
              <a:t>•</a:t>
            </a:r>
            <a:r>
              <a:rPr lang="vi-VN" altLang="en-US">
                <a:sym typeface="Tahoma" panose="020B0604030504040204"/>
              </a:rPr>
              <a:t> </a:t>
            </a:r>
            <a:r>
              <a:rPr lang="en-US"/>
              <a:t>Sinh viên chưa có kinh nghiêm thực tế , kiến thức về các thiết bị mạng còn thiếu</a:t>
            </a:r>
            <a:r>
              <a:rPr lang="vi-VN" altLang="en-US"/>
              <a:t>.</a:t>
            </a:r>
            <a:endParaRPr lang="vi-VN" altLang="en-US"/>
          </a:p>
          <a:p>
            <a:endParaRPr lang="en-US"/>
          </a:p>
          <a:p>
            <a:endParaRPr lang="en-US"/>
          </a:p>
          <a:p>
            <a:r>
              <a:rPr lang="en-US">
                <a:sym typeface="Tahoma" panose="020B0604030504040204"/>
              </a:rPr>
              <a:t>•</a:t>
            </a:r>
            <a:r>
              <a:rPr lang="vi-VN" altLang="en-US">
                <a:sym typeface="Tahoma" panose="020B0604030504040204"/>
              </a:rPr>
              <a:t> </a:t>
            </a:r>
            <a:r>
              <a:rPr lang="en-US"/>
              <a:t>Đề bài không cho biết kinh phí của dự án, nên khi thiết kế và chọn lựa thiết bị sinh viên đã chọn ưu tiên về mặt chất lượng, vì vậy tổng kinh phí tiêu tốn thực tế có thể khá lớn.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855" name="Shape 855"/>
        <p:cNvGrpSpPr/>
        <p:nvPr/>
      </p:nvGrpSpPr>
      <p:grpSpPr>
        <a:xfrm>
          <a:off x="0" y="0"/>
          <a:ext cx="0" cy="0"/>
          <a:chOff x="0" y="0"/>
          <a:chExt cx="0" cy="0"/>
        </a:xfrm>
      </p:grpSpPr>
      <p:sp>
        <p:nvSpPr>
          <p:cNvPr id="856" name="Google Shape;856;p50"/>
          <p:cNvSpPr/>
          <p:nvPr/>
        </p:nvSpPr>
        <p:spPr>
          <a:xfrm>
            <a:off x="0" y="1"/>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7" name="Google Shape;857;p50"/>
          <p:cNvSpPr/>
          <p:nvPr/>
        </p:nvSpPr>
        <p:spPr>
          <a:xfrm>
            <a:off x="11781161" y="3770625"/>
            <a:ext cx="6506845" cy="6516370"/>
          </a:xfrm>
          <a:custGeom>
            <a:avLst/>
            <a:gdLst/>
            <a:ahLst/>
            <a:cxnLst/>
            <a:rect l="l" t="t" r="r" b="b"/>
            <a:pathLst>
              <a:path w="6506844" h="6516370" extrusionOk="0">
                <a:moveTo>
                  <a:pt x="6506837" y="0"/>
                </a:moveTo>
                <a:lnTo>
                  <a:pt x="6506837" y="6516373"/>
                </a:lnTo>
                <a:lnTo>
                  <a:pt x="0" y="6516373"/>
                </a:lnTo>
                <a:lnTo>
                  <a:pt x="650683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8" name="Google Shape;858;p50"/>
          <p:cNvSpPr/>
          <p:nvPr/>
        </p:nvSpPr>
        <p:spPr>
          <a:xfrm>
            <a:off x="-2233" y="41"/>
            <a:ext cx="6553200" cy="6562725"/>
          </a:xfrm>
          <a:custGeom>
            <a:avLst/>
            <a:gdLst/>
            <a:ahLst/>
            <a:cxnLst/>
            <a:rect l="l" t="t" r="r" b="b"/>
            <a:pathLst>
              <a:path w="6553200" h="6562725" extrusionOk="0">
                <a:moveTo>
                  <a:pt x="0" y="6562723"/>
                </a:moveTo>
                <a:lnTo>
                  <a:pt x="0" y="0"/>
                </a:lnTo>
                <a:lnTo>
                  <a:pt x="6553120" y="0"/>
                </a:lnTo>
                <a:lnTo>
                  <a:pt x="0" y="6562723"/>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9" name="Google Shape;859;p50"/>
          <p:cNvSpPr txBox="1"/>
          <p:nvPr>
            <p:ph type="title"/>
          </p:nvPr>
        </p:nvSpPr>
        <p:spPr>
          <a:xfrm>
            <a:off x="1736432" y="4414902"/>
            <a:ext cx="14462100" cy="28449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9200" b="0">
                <a:latin typeface="Verdana" panose="020B0604030504040204"/>
                <a:ea typeface="Verdana" panose="020B0604030504040204"/>
                <a:cs typeface="Verdana" panose="020B0604030504040204"/>
                <a:sym typeface="Verdana" panose="020B0604030504040204"/>
              </a:rPr>
              <a:t>Cảm ơn thầy và các bạn đã lắng nghe.</a:t>
            </a:r>
            <a:endParaRPr sz="9200">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1" name="Shape 361"/>
        <p:cNvGrpSpPr/>
        <p:nvPr/>
      </p:nvGrpSpPr>
      <p:grpSpPr>
        <a:xfrm>
          <a:off x="0" y="0"/>
          <a:ext cx="0" cy="0"/>
          <a:chOff x="0" y="0"/>
          <a:chExt cx="0" cy="0"/>
        </a:xfrm>
      </p:grpSpPr>
      <p:sp>
        <p:nvSpPr>
          <p:cNvPr id="362" name="Google Shape;362;p10"/>
          <p:cNvSpPr/>
          <p:nvPr/>
        </p:nvSpPr>
        <p:spPr>
          <a:xfrm>
            <a:off x="-635" y="2204085"/>
            <a:ext cx="2051685" cy="79756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3" name="Google Shape;363;p10"/>
          <p:cNvSpPr/>
          <p:nvPr/>
        </p:nvSpPr>
        <p:spPr>
          <a:xfrm>
            <a:off x="-635" y="3482340"/>
            <a:ext cx="2051685" cy="79756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4" name="Google Shape;364;p10"/>
          <p:cNvSpPr/>
          <p:nvPr/>
        </p:nvSpPr>
        <p:spPr>
          <a:xfrm>
            <a:off x="-635" y="4686300"/>
            <a:ext cx="2051685" cy="79756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5" name="Google Shape;365;p10"/>
          <p:cNvSpPr/>
          <p:nvPr/>
        </p:nvSpPr>
        <p:spPr>
          <a:xfrm>
            <a:off x="-635" y="5883910"/>
            <a:ext cx="2051685" cy="79756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6" name="Google Shape;366;p10"/>
          <p:cNvSpPr/>
          <p:nvPr/>
        </p:nvSpPr>
        <p:spPr>
          <a:xfrm>
            <a:off x="-635" y="7287895"/>
            <a:ext cx="2051685" cy="79756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7" name="Google Shape;367;p10"/>
          <p:cNvSpPr/>
          <p:nvPr/>
        </p:nvSpPr>
        <p:spPr>
          <a:xfrm>
            <a:off x="1800860" y="450850"/>
            <a:ext cx="8001000" cy="1219200"/>
          </a:xfrm>
          <a:prstGeom prst="rect">
            <a:avLst/>
          </a:prstGeom>
          <a:solidFill>
            <a:schemeClr val="dk2"/>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8" name="Google Shape;368;p10"/>
          <p:cNvSpPr/>
          <p:nvPr/>
        </p:nvSpPr>
        <p:spPr>
          <a:xfrm>
            <a:off x="1376815" y="1357"/>
            <a:ext cx="447675" cy="10284460"/>
          </a:xfrm>
          <a:custGeom>
            <a:avLst/>
            <a:gdLst/>
            <a:ahLst/>
            <a:cxnLst/>
            <a:rect l="l" t="t" r="r" b="b"/>
            <a:pathLst>
              <a:path w="447675" h="10284460" extrusionOk="0">
                <a:moveTo>
                  <a:pt x="447674" y="10284286"/>
                </a:moveTo>
                <a:lnTo>
                  <a:pt x="0" y="10284286"/>
                </a:lnTo>
                <a:lnTo>
                  <a:pt x="0" y="0"/>
                </a:lnTo>
                <a:lnTo>
                  <a:pt x="447674" y="0"/>
                </a:lnTo>
                <a:lnTo>
                  <a:pt x="447674" y="10284286"/>
                </a:lnTo>
                <a:close/>
              </a:path>
            </a:pathLst>
          </a:custGeom>
          <a:solidFill>
            <a:schemeClr val="dk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69" name="Google Shape;369;p10"/>
          <p:cNvGrpSpPr/>
          <p:nvPr/>
        </p:nvGrpSpPr>
        <p:grpSpPr>
          <a:xfrm>
            <a:off x="11143613" y="10"/>
            <a:ext cx="7144595" cy="10287000"/>
            <a:chOff x="11085932" y="11"/>
            <a:chExt cx="7202382" cy="10287000"/>
          </a:xfrm>
        </p:grpSpPr>
        <p:sp>
          <p:nvSpPr>
            <p:cNvPr id="370" name="Google Shape;370;p10"/>
            <p:cNvSpPr/>
            <p:nvPr/>
          </p:nvSpPr>
          <p:spPr>
            <a:xfrm>
              <a:off x="14026097" y="881556"/>
              <a:ext cx="4262120" cy="8524240"/>
            </a:xfrm>
            <a:custGeom>
              <a:avLst/>
              <a:gdLst/>
              <a:ahLst/>
              <a:cxnLst/>
              <a:rect l="l" t="t" r="r" b="b"/>
              <a:pathLst>
                <a:path w="4262119" h="8524240" extrusionOk="0">
                  <a:moveTo>
                    <a:pt x="4261903" y="8523806"/>
                  </a:moveTo>
                  <a:lnTo>
                    <a:pt x="0" y="4261903"/>
                  </a:lnTo>
                  <a:lnTo>
                    <a:pt x="4261903" y="0"/>
                  </a:lnTo>
                  <a:lnTo>
                    <a:pt x="4261903" y="8523806"/>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1" name="Google Shape;371;p10"/>
            <p:cNvSpPr/>
            <p:nvPr/>
          </p:nvSpPr>
          <p:spPr>
            <a:xfrm>
              <a:off x="14533560" y="1385869"/>
              <a:ext cx="3754754" cy="7508875"/>
            </a:xfrm>
            <a:custGeom>
              <a:avLst/>
              <a:gdLst/>
              <a:ahLst/>
              <a:cxnLst/>
              <a:rect l="l" t="t" r="r" b="b"/>
              <a:pathLst>
                <a:path w="3754755" h="7508875" extrusionOk="0">
                  <a:moveTo>
                    <a:pt x="0" y="3754440"/>
                  </a:moveTo>
                  <a:lnTo>
                    <a:pt x="3754440" y="0"/>
                  </a:lnTo>
                  <a:lnTo>
                    <a:pt x="3754440" y="257946"/>
                  </a:lnTo>
                  <a:lnTo>
                    <a:pt x="260691" y="3751696"/>
                  </a:lnTo>
                  <a:lnTo>
                    <a:pt x="3754440" y="7245445"/>
                  </a:lnTo>
                  <a:lnTo>
                    <a:pt x="3754440" y="7508880"/>
                  </a:lnTo>
                  <a:lnTo>
                    <a:pt x="0" y="375444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2" name="Google Shape;372;p10"/>
            <p:cNvSpPr/>
            <p:nvPr/>
          </p:nvSpPr>
          <p:spPr>
            <a:xfrm>
              <a:off x="11085932" y="11"/>
              <a:ext cx="7041515" cy="10287000"/>
            </a:xfrm>
            <a:custGeom>
              <a:avLst/>
              <a:gdLst/>
              <a:ahLst/>
              <a:cxnLst/>
              <a:rect l="l" t="t" r="r" b="b"/>
              <a:pathLst>
                <a:path w="7041515" h="10287000" extrusionOk="0">
                  <a:moveTo>
                    <a:pt x="7038937" y="0"/>
                  </a:moveTo>
                  <a:lnTo>
                    <a:pt x="6761340" y="0"/>
                  </a:lnTo>
                  <a:lnTo>
                    <a:pt x="3520630" y="3240697"/>
                  </a:lnTo>
                  <a:lnTo>
                    <a:pt x="279933" y="0"/>
                  </a:lnTo>
                  <a:lnTo>
                    <a:pt x="2336" y="0"/>
                  </a:lnTo>
                  <a:lnTo>
                    <a:pt x="3520630" y="3518293"/>
                  </a:lnTo>
                  <a:lnTo>
                    <a:pt x="7038937" y="0"/>
                  </a:lnTo>
                  <a:close/>
                </a:path>
                <a:path w="7041515" h="10287000" extrusionOk="0">
                  <a:moveTo>
                    <a:pt x="7041274" y="10286987"/>
                  </a:moveTo>
                  <a:lnTo>
                    <a:pt x="3520630" y="6766357"/>
                  </a:lnTo>
                  <a:lnTo>
                    <a:pt x="0" y="10286987"/>
                  </a:lnTo>
                  <a:lnTo>
                    <a:pt x="271805" y="10286987"/>
                  </a:lnTo>
                  <a:lnTo>
                    <a:pt x="3520630" y="7038162"/>
                  </a:lnTo>
                  <a:lnTo>
                    <a:pt x="6769468" y="10286987"/>
                  </a:lnTo>
                  <a:lnTo>
                    <a:pt x="7041274" y="10286987"/>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3" name="Google Shape;373;p10"/>
            <p:cNvSpPr/>
            <p:nvPr/>
          </p:nvSpPr>
          <p:spPr>
            <a:xfrm>
              <a:off x="13677304" y="1955380"/>
              <a:ext cx="3970020" cy="5275580"/>
            </a:xfrm>
            <a:custGeom>
              <a:avLst/>
              <a:gdLst/>
              <a:ahLst/>
              <a:cxnLst/>
              <a:rect l="l" t="t" r="r" b="b"/>
              <a:pathLst>
                <a:path w="3970019" h="5275580" extrusionOk="0">
                  <a:moveTo>
                    <a:pt x="3969829" y="0"/>
                  </a:moveTo>
                  <a:lnTo>
                    <a:pt x="0" y="0"/>
                  </a:lnTo>
                  <a:lnTo>
                    <a:pt x="0" y="68516"/>
                  </a:lnTo>
                  <a:lnTo>
                    <a:pt x="0" y="5205666"/>
                  </a:lnTo>
                  <a:lnTo>
                    <a:pt x="0" y="5275453"/>
                  </a:lnTo>
                  <a:lnTo>
                    <a:pt x="3969829" y="5275453"/>
                  </a:lnTo>
                  <a:lnTo>
                    <a:pt x="3969829" y="5206212"/>
                  </a:lnTo>
                  <a:lnTo>
                    <a:pt x="3969829" y="5205666"/>
                  </a:lnTo>
                  <a:lnTo>
                    <a:pt x="3969829" y="68668"/>
                  </a:lnTo>
                  <a:lnTo>
                    <a:pt x="3901021" y="68668"/>
                  </a:lnTo>
                  <a:lnTo>
                    <a:pt x="3901021" y="5205666"/>
                  </a:lnTo>
                  <a:lnTo>
                    <a:pt x="68808" y="5205666"/>
                  </a:lnTo>
                  <a:lnTo>
                    <a:pt x="68808" y="68516"/>
                  </a:lnTo>
                  <a:lnTo>
                    <a:pt x="3969829" y="68516"/>
                  </a:lnTo>
                  <a:lnTo>
                    <a:pt x="3969829"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4" name="Google Shape;374;p10"/>
            <p:cNvSpPr/>
            <p:nvPr/>
          </p:nvSpPr>
          <p:spPr>
            <a:xfrm>
              <a:off x="11836921" y="3055390"/>
              <a:ext cx="3970020" cy="5275580"/>
            </a:xfrm>
            <a:custGeom>
              <a:avLst/>
              <a:gdLst/>
              <a:ahLst/>
              <a:cxnLst/>
              <a:rect l="l" t="t" r="r" b="b"/>
              <a:pathLst>
                <a:path w="3970019" h="5275580" extrusionOk="0">
                  <a:moveTo>
                    <a:pt x="3969816" y="0"/>
                  </a:moveTo>
                  <a:lnTo>
                    <a:pt x="0" y="0"/>
                  </a:lnTo>
                  <a:lnTo>
                    <a:pt x="0" y="68503"/>
                  </a:lnTo>
                  <a:lnTo>
                    <a:pt x="0" y="5205654"/>
                  </a:lnTo>
                  <a:lnTo>
                    <a:pt x="0" y="5275440"/>
                  </a:lnTo>
                  <a:lnTo>
                    <a:pt x="3969816" y="5275440"/>
                  </a:lnTo>
                  <a:lnTo>
                    <a:pt x="3969816" y="5206200"/>
                  </a:lnTo>
                  <a:lnTo>
                    <a:pt x="3969816" y="5205654"/>
                  </a:lnTo>
                  <a:lnTo>
                    <a:pt x="3969816" y="68656"/>
                  </a:lnTo>
                  <a:lnTo>
                    <a:pt x="3901021" y="68656"/>
                  </a:lnTo>
                  <a:lnTo>
                    <a:pt x="3901021" y="5205654"/>
                  </a:lnTo>
                  <a:lnTo>
                    <a:pt x="68795" y="5205654"/>
                  </a:lnTo>
                  <a:lnTo>
                    <a:pt x="68795" y="68503"/>
                  </a:lnTo>
                  <a:lnTo>
                    <a:pt x="3969816" y="68503"/>
                  </a:lnTo>
                  <a:lnTo>
                    <a:pt x="3969816"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75" name="Google Shape;375;p10"/>
          <p:cNvSpPr txBox="1"/>
          <p:nvPr/>
        </p:nvSpPr>
        <p:spPr>
          <a:xfrm>
            <a:off x="2835275" y="2352040"/>
            <a:ext cx="9737100" cy="690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4400" b="1">
                <a:solidFill>
                  <a:srgbClr val="538CD5"/>
                </a:solidFill>
                <a:latin typeface="Tahoma" panose="020B0604030504040204"/>
                <a:ea typeface="Tahoma" panose="020B0604030504040204"/>
                <a:cs typeface="Tahoma" panose="020B0604030504040204"/>
                <a:sym typeface="Tahoma" panose="020B0604030504040204"/>
              </a:rPr>
              <a:t>Giới thiệu</a:t>
            </a:r>
            <a:endParaRPr sz="4400" b="1">
              <a:solidFill>
                <a:srgbClr val="538CD5"/>
              </a:solidFill>
              <a:latin typeface="Tahoma" panose="020B0604030504040204"/>
              <a:ea typeface="Tahoma" panose="020B0604030504040204"/>
              <a:cs typeface="Tahoma" panose="020B0604030504040204"/>
              <a:sym typeface="Tahoma" panose="020B0604030504040204"/>
            </a:endParaRPr>
          </a:p>
        </p:txBody>
      </p:sp>
      <p:sp>
        <p:nvSpPr>
          <p:cNvPr id="376" name="Google Shape;376;p10"/>
          <p:cNvSpPr txBox="1"/>
          <p:nvPr/>
        </p:nvSpPr>
        <p:spPr>
          <a:xfrm>
            <a:off x="1447915" y="2399445"/>
            <a:ext cx="246379" cy="482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b="1">
                <a:solidFill>
                  <a:srgbClr val="FFFFFF"/>
                </a:solidFill>
                <a:latin typeface="Tahoma" panose="020B0604030504040204"/>
                <a:ea typeface="Tahoma" panose="020B0604030504040204"/>
                <a:cs typeface="Tahoma" panose="020B0604030504040204"/>
                <a:sym typeface="Tahoma" panose="020B0604030504040204"/>
              </a:rPr>
              <a:t>1</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377" name="Google Shape;377;p10"/>
          <p:cNvSpPr txBox="1"/>
          <p:nvPr/>
        </p:nvSpPr>
        <p:spPr>
          <a:xfrm>
            <a:off x="1462520" y="3695414"/>
            <a:ext cx="246379" cy="482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b="1">
                <a:solidFill>
                  <a:srgbClr val="FFFFFF"/>
                </a:solidFill>
                <a:latin typeface="Tahoma" panose="020B0604030504040204"/>
                <a:ea typeface="Tahoma" panose="020B0604030504040204"/>
                <a:cs typeface="Tahoma" panose="020B0604030504040204"/>
                <a:sym typeface="Tahoma" panose="020B0604030504040204"/>
              </a:rPr>
              <a:t>2</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378" name="Google Shape;378;p10"/>
          <p:cNvSpPr txBox="1"/>
          <p:nvPr/>
        </p:nvSpPr>
        <p:spPr>
          <a:xfrm>
            <a:off x="1462520" y="4880576"/>
            <a:ext cx="246379" cy="482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b="1">
                <a:solidFill>
                  <a:srgbClr val="FFFFFF"/>
                </a:solidFill>
                <a:latin typeface="Tahoma" panose="020B0604030504040204"/>
                <a:ea typeface="Tahoma" panose="020B0604030504040204"/>
                <a:cs typeface="Tahoma" panose="020B0604030504040204"/>
                <a:sym typeface="Tahoma" panose="020B0604030504040204"/>
              </a:rPr>
              <a:t>3</a:t>
            </a:r>
            <a:endParaRPr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379" name="Google Shape;379;p10"/>
          <p:cNvSpPr txBox="1"/>
          <p:nvPr/>
        </p:nvSpPr>
        <p:spPr>
          <a:xfrm>
            <a:off x="2835280" y="3576782"/>
            <a:ext cx="9930000" cy="68961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4400" b="1">
                <a:solidFill>
                  <a:srgbClr val="538CD5"/>
                </a:solidFill>
                <a:latin typeface="Tahoma" panose="020B0604030504040204"/>
                <a:ea typeface="Tahoma" panose="020B0604030504040204"/>
                <a:cs typeface="Tahoma" panose="020B0604030504040204"/>
                <a:sym typeface="Tahoma" panose="020B0604030504040204"/>
              </a:rPr>
              <a:t>Yêu Cầu Mạng</a:t>
            </a:r>
            <a:endParaRPr lang="vi-VN" sz="4400" b="1">
              <a:solidFill>
                <a:srgbClr val="538CD5"/>
              </a:solidFill>
              <a:latin typeface="Tahoma" panose="020B0604030504040204"/>
              <a:ea typeface="Tahoma" panose="020B0604030504040204"/>
              <a:cs typeface="Tahoma" panose="020B0604030504040204"/>
              <a:sym typeface="Tahoma" panose="020B0604030504040204"/>
            </a:endParaRPr>
          </a:p>
        </p:txBody>
      </p:sp>
      <p:sp>
        <p:nvSpPr>
          <p:cNvPr id="380" name="Google Shape;380;p10"/>
          <p:cNvSpPr txBox="1"/>
          <p:nvPr/>
        </p:nvSpPr>
        <p:spPr>
          <a:xfrm>
            <a:off x="2831242" y="4801530"/>
            <a:ext cx="7934400" cy="690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4400" b="1">
                <a:solidFill>
                  <a:srgbClr val="538CD5"/>
                </a:solidFill>
                <a:latin typeface="Tahoma" panose="020B0604030504040204"/>
                <a:ea typeface="Tahoma" panose="020B0604030504040204"/>
                <a:cs typeface="Tahoma" panose="020B0604030504040204"/>
                <a:sym typeface="Tahoma" panose="020B0604030504040204"/>
              </a:rPr>
              <a:t>Thiết kế</a:t>
            </a:r>
            <a:endParaRPr sz="4400" b="1">
              <a:solidFill>
                <a:srgbClr val="538CD5"/>
              </a:solidFill>
              <a:latin typeface="Tahoma" panose="020B0604030504040204"/>
              <a:ea typeface="Tahoma" panose="020B0604030504040204"/>
              <a:cs typeface="Tahoma" panose="020B0604030504040204"/>
              <a:sym typeface="Tahoma" panose="020B0604030504040204"/>
            </a:endParaRPr>
          </a:p>
        </p:txBody>
      </p:sp>
      <p:sp>
        <p:nvSpPr>
          <p:cNvPr id="381" name="Google Shape;381;p10"/>
          <p:cNvSpPr txBox="1"/>
          <p:nvPr>
            <p:ph type="title"/>
          </p:nvPr>
        </p:nvSpPr>
        <p:spPr>
          <a:xfrm>
            <a:off x="3657774" y="571707"/>
            <a:ext cx="3908425" cy="109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7000">
                <a:latin typeface="Arial" panose="020B0604020202020204"/>
                <a:ea typeface="Arial" panose="020B0604020202020204"/>
                <a:cs typeface="Arial" panose="020B0604020202020204"/>
                <a:sym typeface="Arial" panose="020B0604020202020204"/>
              </a:rPr>
              <a:t>Nội dung</a:t>
            </a:r>
            <a:endParaRPr sz="7000">
              <a:latin typeface="Arial" panose="020B0604020202020204"/>
              <a:ea typeface="Arial" panose="020B0604020202020204"/>
              <a:cs typeface="Arial" panose="020B0604020202020204"/>
              <a:sym typeface="Arial" panose="020B0604020202020204"/>
            </a:endParaRPr>
          </a:p>
        </p:txBody>
      </p:sp>
      <p:sp>
        <p:nvSpPr>
          <p:cNvPr id="382" name="Google Shape;382;p10"/>
          <p:cNvSpPr txBox="1"/>
          <p:nvPr/>
        </p:nvSpPr>
        <p:spPr>
          <a:xfrm>
            <a:off x="1447915" y="7449786"/>
            <a:ext cx="246379" cy="4743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b="1">
                <a:solidFill>
                  <a:schemeClr val="lt1"/>
                </a:solidFill>
                <a:latin typeface="Tahoma" panose="020B0604030504040204"/>
                <a:ea typeface="Tahoma" panose="020B0604030504040204"/>
                <a:cs typeface="Tahoma" panose="020B0604030504040204"/>
                <a:sym typeface="Tahoma" panose="020B0604030504040204"/>
              </a:rPr>
              <a:t>5</a:t>
            </a:r>
            <a:endParaRPr sz="30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383" name="Google Shape;383;p10"/>
          <p:cNvSpPr txBox="1"/>
          <p:nvPr/>
        </p:nvSpPr>
        <p:spPr>
          <a:xfrm>
            <a:off x="1462405" y="6065520"/>
            <a:ext cx="207645" cy="4743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b="1">
                <a:solidFill>
                  <a:schemeClr val="lt1"/>
                </a:solidFill>
                <a:latin typeface="Tahoma" panose="020B0604030504040204"/>
                <a:ea typeface="Tahoma" panose="020B0604030504040204"/>
                <a:cs typeface="Tahoma" panose="020B0604030504040204"/>
                <a:sym typeface="Tahoma" panose="020B0604030504040204"/>
              </a:rPr>
              <a:t>4</a:t>
            </a:r>
            <a:endParaRPr sz="30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384" name="Google Shape;384;p10"/>
          <p:cNvSpPr txBox="1"/>
          <p:nvPr/>
        </p:nvSpPr>
        <p:spPr>
          <a:xfrm>
            <a:off x="1376795" y="8587706"/>
            <a:ext cx="246300" cy="474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30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385" name="Google Shape;385;p10"/>
          <p:cNvSpPr txBox="1"/>
          <p:nvPr/>
        </p:nvSpPr>
        <p:spPr>
          <a:xfrm>
            <a:off x="2831255" y="5883850"/>
            <a:ext cx="8636100" cy="14439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altLang="en-US" sz="4400" b="1">
                <a:solidFill>
                  <a:srgbClr val="538CD5"/>
                </a:solidFill>
                <a:latin typeface="Tahoma" panose="020B0604030504040204"/>
                <a:ea typeface="Tahoma" panose="020B0604030504040204"/>
                <a:cs typeface="Tahoma" panose="020B0604030504040204"/>
                <a:sym typeface="Tahoma" panose="020B0604030504040204"/>
              </a:rPr>
              <a:t>Tính Toán Và Cấu Hình Băng Thông</a:t>
            </a:r>
            <a:endParaRPr lang="vi-VN" altLang="en-US" sz="4400" b="1">
              <a:solidFill>
                <a:srgbClr val="538CD5"/>
              </a:solidFill>
              <a:latin typeface="Tahoma" panose="020B0604030504040204"/>
              <a:ea typeface="Tahoma" panose="020B0604030504040204"/>
              <a:cs typeface="Tahoma" panose="020B0604030504040204"/>
              <a:sym typeface="Tahoma" panose="020B0604030504040204"/>
            </a:endParaRPr>
          </a:p>
        </p:txBody>
      </p:sp>
      <p:sp>
        <p:nvSpPr>
          <p:cNvPr id="386" name="Google Shape;386;p10"/>
          <p:cNvSpPr txBox="1"/>
          <p:nvPr/>
        </p:nvSpPr>
        <p:spPr>
          <a:xfrm>
            <a:off x="2831465" y="7410445"/>
            <a:ext cx="6046500" cy="14439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538CD5"/>
                </a:solidFill>
                <a:latin typeface="Tahoma" panose="020B0604030504040204"/>
                <a:ea typeface="Tahoma" panose="020B0604030504040204"/>
                <a:cs typeface="Tahoma" panose="020B0604030504040204"/>
                <a:sym typeface="Tahoma" panose="020B0604030504040204"/>
              </a:rPr>
              <a:t>Đánh giá </a:t>
            </a:r>
            <a:r>
              <a:rPr lang="vi-VN" altLang="en-US" sz="4400" b="1">
                <a:solidFill>
                  <a:srgbClr val="538CD5"/>
                </a:solidFill>
                <a:latin typeface="Tahoma" panose="020B0604030504040204"/>
                <a:ea typeface="Tahoma" panose="020B0604030504040204"/>
                <a:cs typeface="Tahoma" panose="020B0604030504040204"/>
                <a:sym typeface="Tahoma" panose="020B0604030504040204"/>
              </a:rPr>
              <a:t>Hệ Thống</a:t>
            </a:r>
            <a:endParaRPr lang="vi-VN" altLang="en-US" sz="4400" b="1">
              <a:solidFill>
                <a:srgbClr val="538CD5"/>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4400" b="1">
              <a:solidFill>
                <a:srgbClr val="538CD5"/>
              </a:solidFill>
              <a:latin typeface="Tahoma" panose="020B0604030504040204"/>
              <a:ea typeface="Tahoma" panose="020B0604030504040204"/>
              <a:cs typeface="Tahoma" panose="020B0604030504040204"/>
              <a:sym typeface="Tahoma" panose="020B0604030504040204"/>
            </a:endParaRPr>
          </a:p>
        </p:txBody>
      </p:sp>
      <p:pic>
        <p:nvPicPr>
          <p:cNvPr id="433" name="Google Shape;433;p13"/>
          <p:cNvPicPr preferRelativeResize="0"/>
          <p:nvPr/>
        </p:nvPicPr>
        <p:blipFill rotWithShape="1">
          <a:blip r:embed="rId1"/>
          <a:srcRect/>
          <a:stretch>
            <a:fillRect/>
          </a:stretch>
        </p:blipFill>
        <p:spPr>
          <a:xfrm>
            <a:off x="11940006" y="3109606"/>
            <a:ext cx="3855720" cy="5167630"/>
          </a:xfrm>
          <a:prstGeom prst="rect">
            <a:avLst/>
          </a:prstGeom>
          <a:noFill/>
          <a:ln>
            <a:noFill/>
          </a:ln>
        </p:spPr>
      </p:pic>
      <p:pic>
        <p:nvPicPr>
          <p:cNvPr id="417" name="Google Shape;417;p12"/>
          <p:cNvPicPr preferRelativeResize="0"/>
          <p:nvPr/>
        </p:nvPicPr>
        <p:blipFill rotWithShape="1">
          <a:blip r:embed="rId2"/>
          <a:srcRect/>
          <a:stretch>
            <a:fillRect/>
          </a:stretch>
        </p:blipFill>
        <p:spPr>
          <a:xfrm>
            <a:off x="13776233" y="2022926"/>
            <a:ext cx="3894337" cy="52075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90" name="Shape 390"/>
        <p:cNvGrpSpPr/>
        <p:nvPr/>
      </p:nvGrpSpPr>
      <p:grpSpPr>
        <a:xfrm>
          <a:off x="0" y="0"/>
          <a:ext cx="0" cy="0"/>
          <a:chOff x="0" y="0"/>
          <a:chExt cx="0" cy="0"/>
        </a:xfrm>
      </p:grpSpPr>
      <p:grpSp>
        <p:nvGrpSpPr>
          <p:cNvPr id="391" name="Google Shape;391;p11"/>
          <p:cNvGrpSpPr/>
          <p:nvPr/>
        </p:nvGrpSpPr>
        <p:grpSpPr>
          <a:xfrm>
            <a:off x="0" y="0"/>
            <a:ext cx="12776835" cy="4638675"/>
            <a:chOff x="0" y="0"/>
            <a:chExt cx="11956287" cy="4638675"/>
          </a:xfrm>
        </p:grpSpPr>
        <p:sp>
          <p:nvSpPr>
            <p:cNvPr id="392" name="Google Shape;392;p11"/>
            <p:cNvSpPr/>
            <p:nvPr/>
          </p:nvSpPr>
          <p:spPr>
            <a:xfrm>
              <a:off x="278188" y="2211070"/>
              <a:ext cx="11678099" cy="1257300"/>
            </a:xfrm>
            <a:custGeom>
              <a:avLst/>
              <a:gdLst/>
              <a:ahLst/>
              <a:cxnLst/>
              <a:rect l="l" t="t" r="r" b="b"/>
              <a:pathLst>
                <a:path w="9972040" h="1257300" extrusionOk="0">
                  <a:moveTo>
                    <a:pt x="9972015" y="1257300"/>
                  </a:moveTo>
                  <a:lnTo>
                    <a:pt x="0" y="1257300"/>
                  </a:lnTo>
                  <a:lnTo>
                    <a:pt x="0" y="0"/>
                  </a:lnTo>
                  <a:lnTo>
                    <a:pt x="9972015" y="0"/>
                  </a:lnTo>
                  <a:lnTo>
                    <a:pt x="9972015" y="12573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3" name="Google Shape;393;p11"/>
            <p:cNvSpPr/>
            <p:nvPr/>
          </p:nvSpPr>
          <p:spPr>
            <a:xfrm>
              <a:off x="0" y="0"/>
              <a:ext cx="4638675" cy="4638675"/>
            </a:xfrm>
            <a:custGeom>
              <a:avLst/>
              <a:gdLst/>
              <a:ahLst/>
              <a:cxnLst/>
              <a:rect l="l" t="t" r="r" b="b"/>
              <a:pathLst>
                <a:path w="4638675" h="4638675" extrusionOk="0">
                  <a:moveTo>
                    <a:pt x="4638149" y="0"/>
                  </a:moveTo>
                  <a:lnTo>
                    <a:pt x="0" y="4638149"/>
                  </a:lnTo>
                  <a:lnTo>
                    <a:pt x="0" y="0"/>
                  </a:lnTo>
                  <a:lnTo>
                    <a:pt x="4638149"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4" name="Google Shape;394;p11"/>
            <p:cNvSpPr/>
            <p:nvPr/>
          </p:nvSpPr>
          <p:spPr>
            <a:xfrm>
              <a:off x="0" y="0"/>
              <a:ext cx="4132579" cy="4132579"/>
            </a:xfrm>
            <a:custGeom>
              <a:avLst/>
              <a:gdLst/>
              <a:ahLst/>
              <a:cxnLst/>
              <a:rect l="l" t="t" r="r" b="b"/>
              <a:pathLst>
                <a:path w="4132579" h="4132579" extrusionOk="0">
                  <a:moveTo>
                    <a:pt x="0" y="4132185"/>
                  </a:moveTo>
                  <a:lnTo>
                    <a:pt x="0" y="3868748"/>
                  </a:lnTo>
                  <a:lnTo>
                    <a:pt x="3868748" y="0"/>
                  </a:lnTo>
                  <a:lnTo>
                    <a:pt x="4132185" y="0"/>
                  </a:lnTo>
                  <a:lnTo>
                    <a:pt x="0" y="4132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95" name="Google Shape;395;p11"/>
          <p:cNvGrpSpPr/>
          <p:nvPr/>
        </p:nvGrpSpPr>
        <p:grpSpPr>
          <a:xfrm>
            <a:off x="0" y="5648767"/>
            <a:ext cx="4638675" cy="4638808"/>
            <a:chOff x="0" y="5648767"/>
            <a:chExt cx="4638675" cy="4638808"/>
          </a:xfrm>
        </p:grpSpPr>
        <p:sp>
          <p:nvSpPr>
            <p:cNvPr id="396" name="Google Shape;396;p11"/>
            <p:cNvSpPr/>
            <p:nvPr/>
          </p:nvSpPr>
          <p:spPr>
            <a:xfrm>
              <a:off x="0" y="5648767"/>
              <a:ext cx="4638675" cy="4638675"/>
            </a:xfrm>
            <a:custGeom>
              <a:avLst/>
              <a:gdLst/>
              <a:ahLst/>
              <a:cxnLst/>
              <a:rect l="l" t="t" r="r" b="b"/>
              <a:pathLst>
                <a:path w="4638675" h="4638675" extrusionOk="0">
                  <a:moveTo>
                    <a:pt x="4638149" y="4638232"/>
                  </a:moveTo>
                  <a:lnTo>
                    <a:pt x="0" y="4638232"/>
                  </a:lnTo>
                  <a:lnTo>
                    <a:pt x="0" y="0"/>
                  </a:lnTo>
                  <a:lnTo>
                    <a:pt x="4638149" y="4638232"/>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7" name="Google Shape;397;p11"/>
            <p:cNvSpPr/>
            <p:nvPr/>
          </p:nvSpPr>
          <p:spPr>
            <a:xfrm>
              <a:off x="0" y="6148435"/>
              <a:ext cx="4135754" cy="4138929"/>
            </a:xfrm>
            <a:custGeom>
              <a:avLst/>
              <a:gdLst/>
              <a:ahLst/>
              <a:cxnLst/>
              <a:rect l="l" t="t" r="r" b="b"/>
              <a:pathLst>
                <a:path w="4135754" h="4138929" extrusionOk="0">
                  <a:moveTo>
                    <a:pt x="3868748" y="4138564"/>
                  </a:moveTo>
                  <a:lnTo>
                    <a:pt x="3874682" y="4132630"/>
                  </a:lnTo>
                  <a:lnTo>
                    <a:pt x="0" y="257948"/>
                  </a:lnTo>
                  <a:lnTo>
                    <a:pt x="0" y="0"/>
                  </a:lnTo>
                  <a:lnTo>
                    <a:pt x="4135374" y="4135374"/>
                  </a:lnTo>
                  <a:lnTo>
                    <a:pt x="4132185" y="4138564"/>
                  </a:lnTo>
                  <a:lnTo>
                    <a:pt x="3868748" y="413856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8" name="Google Shape;398;p11"/>
            <p:cNvSpPr/>
            <p:nvPr/>
          </p:nvSpPr>
          <p:spPr>
            <a:xfrm>
              <a:off x="0" y="6762132"/>
              <a:ext cx="3524885" cy="3524885"/>
            </a:xfrm>
            <a:custGeom>
              <a:avLst/>
              <a:gdLst/>
              <a:ahLst/>
              <a:cxnLst/>
              <a:rect l="l" t="t" r="r" b="b"/>
              <a:pathLst>
                <a:path w="3524885" h="3524884" extrusionOk="0">
                  <a:moveTo>
                    <a:pt x="3524867" y="3524867"/>
                  </a:moveTo>
                  <a:lnTo>
                    <a:pt x="0" y="3524867"/>
                  </a:lnTo>
                  <a:lnTo>
                    <a:pt x="0" y="0"/>
                  </a:lnTo>
                  <a:lnTo>
                    <a:pt x="3524867" y="3524867"/>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9" name="Google Shape;399;p11"/>
            <p:cNvSpPr/>
            <p:nvPr/>
          </p:nvSpPr>
          <p:spPr>
            <a:xfrm>
              <a:off x="0" y="7261800"/>
              <a:ext cx="3025775" cy="3025775"/>
            </a:xfrm>
            <a:custGeom>
              <a:avLst/>
              <a:gdLst/>
              <a:ahLst/>
              <a:cxnLst/>
              <a:rect l="l" t="t" r="r" b="b"/>
              <a:pathLst>
                <a:path w="3025775" h="3025775" extrusionOk="0">
                  <a:moveTo>
                    <a:pt x="2767250" y="3025199"/>
                  </a:moveTo>
                  <a:lnTo>
                    <a:pt x="0" y="257948"/>
                  </a:lnTo>
                  <a:lnTo>
                    <a:pt x="0" y="0"/>
                  </a:lnTo>
                  <a:lnTo>
                    <a:pt x="3025198" y="3025199"/>
                  </a:lnTo>
                  <a:lnTo>
                    <a:pt x="2767250" y="30251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00" name="Google Shape;400;p11"/>
          <p:cNvSpPr txBox="1"/>
          <p:nvPr/>
        </p:nvSpPr>
        <p:spPr>
          <a:xfrm>
            <a:off x="3581015" y="4277500"/>
            <a:ext cx="7268700" cy="205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6600" b="1">
                <a:solidFill>
                  <a:srgbClr val="007BD3"/>
                </a:solidFill>
                <a:latin typeface="Tahoma" panose="020B0604030504040204"/>
                <a:ea typeface="Tahoma" panose="020B0604030504040204"/>
                <a:cs typeface="Tahoma" panose="020B0604030504040204"/>
                <a:sym typeface="Tahoma" panose="020B0604030504040204"/>
              </a:rPr>
              <a:t>Giới Thiệu</a:t>
            </a:r>
            <a:endParaRPr sz="6600" b="1">
              <a:solidFill>
                <a:srgbClr val="007BD3"/>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endParaRPr sz="6600" b="1">
              <a:solidFill>
                <a:srgbClr val="007BD3"/>
              </a:solidFill>
              <a:latin typeface="Tahoma" panose="020B0604030504040204"/>
              <a:ea typeface="Tahoma" panose="020B0604030504040204"/>
              <a:cs typeface="Tahoma" panose="020B0604030504040204"/>
              <a:sym typeface="Tahoma" panose="020B0604030504040204"/>
            </a:endParaRPr>
          </a:p>
        </p:txBody>
      </p:sp>
      <p:sp>
        <p:nvSpPr>
          <p:cNvPr id="401" name="Google Shape;401;p11"/>
          <p:cNvSpPr txBox="1"/>
          <p:nvPr/>
        </p:nvSpPr>
        <p:spPr>
          <a:xfrm>
            <a:off x="5046698" y="2184907"/>
            <a:ext cx="431165" cy="1244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0" b="1">
                <a:solidFill>
                  <a:srgbClr val="FFFFFF"/>
                </a:solidFill>
                <a:latin typeface="Arial" panose="020B0604020202020204"/>
                <a:ea typeface="Arial" panose="020B0604020202020204"/>
                <a:cs typeface="Arial" panose="020B0604020202020204"/>
                <a:sym typeface="Arial" panose="020B0604020202020204"/>
              </a:rPr>
              <a:t>1</a:t>
            </a:r>
            <a:endParaRPr sz="8000">
              <a:solidFill>
                <a:schemeClr val="dk1"/>
              </a:solidFill>
              <a:latin typeface="Arial" panose="020B0604020202020204"/>
              <a:ea typeface="Arial" panose="020B0604020202020204"/>
              <a:cs typeface="Arial" panose="020B0604020202020204"/>
              <a:sym typeface="Arial" panose="020B0604020202020204"/>
            </a:endParaRPr>
          </a:p>
        </p:txBody>
      </p:sp>
      <p:sp>
        <p:nvSpPr>
          <p:cNvPr id="402" name="Google Shape;402;p11"/>
          <p:cNvSpPr/>
          <p:nvPr/>
        </p:nvSpPr>
        <p:spPr>
          <a:xfrm>
            <a:off x="11056620" y="635"/>
            <a:ext cx="7231380" cy="10287000"/>
          </a:xfrm>
          <a:custGeom>
            <a:avLst/>
            <a:gdLst/>
            <a:ahLst/>
            <a:cxnLst/>
            <a:rect l="l" t="t" r="r" b="b"/>
            <a:pathLst>
              <a:path w="8159115" h="10287000" extrusionOk="0">
                <a:moveTo>
                  <a:pt x="0" y="10286917"/>
                </a:moveTo>
                <a:lnTo>
                  <a:pt x="0" y="0"/>
                </a:lnTo>
                <a:lnTo>
                  <a:pt x="8158674" y="0"/>
                </a:lnTo>
                <a:lnTo>
                  <a:pt x="8158674" y="10286917"/>
                </a:lnTo>
                <a:lnTo>
                  <a:pt x="0" y="10286917"/>
                </a:lnTo>
                <a:close/>
              </a:path>
            </a:pathLst>
          </a:custGeom>
          <a:solidFill>
            <a:srgbClr val="2A4A9D"/>
          </a:solid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en-US" sz="1800" b="1">
                <a:solidFill>
                  <a:srgbClr val="366092"/>
                </a:solidFill>
                <a:latin typeface="Tahoma" panose="020B0604030504040204"/>
                <a:ea typeface="Tahoma" panose="020B0604030504040204"/>
                <a:cs typeface="Tahoma" panose="020B0604030504040204"/>
                <a:sym typeface="Tahoma" panose="020B0604030504040204"/>
              </a:rPr>
              <a:t>REQUIREMENTS ANALYSIS</a:t>
            </a:r>
            <a:endParaRPr sz="1800" b="1">
              <a:solidFill>
                <a:srgbClr val="366092"/>
              </a:solidFill>
              <a:latin typeface="Tahoma" panose="020B0604030504040204"/>
              <a:ea typeface="Tahoma" panose="020B0604030504040204"/>
              <a:cs typeface="Tahoma" panose="020B0604030504040204"/>
              <a:sym typeface="Tahoma" panose="020B0604030504040204"/>
            </a:endParaRPr>
          </a:p>
        </p:txBody>
      </p:sp>
      <p:grpSp>
        <p:nvGrpSpPr>
          <p:cNvPr id="403" name="Google Shape;403;p11"/>
          <p:cNvGrpSpPr/>
          <p:nvPr/>
        </p:nvGrpSpPr>
        <p:grpSpPr>
          <a:xfrm>
            <a:off x="5556882" y="6118374"/>
            <a:ext cx="4201160" cy="4077311"/>
            <a:chOff x="5556882" y="6118374"/>
            <a:chExt cx="4201160" cy="4077311"/>
          </a:xfrm>
        </p:grpSpPr>
        <p:sp>
          <p:nvSpPr>
            <p:cNvPr id="404" name="Google Shape;404;p11"/>
            <p:cNvSpPr/>
            <p:nvPr/>
          </p:nvSpPr>
          <p:spPr>
            <a:xfrm>
              <a:off x="6978895" y="6118374"/>
              <a:ext cx="1356995" cy="2808605"/>
            </a:xfrm>
            <a:custGeom>
              <a:avLst/>
              <a:gdLst/>
              <a:ahLst/>
              <a:cxnLst/>
              <a:rect l="l" t="t" r="r" b="b"/>
              <a:pathLst>
                <a:path w="1356995" h="2808604" extrusionOk="0">
                  <a:moveTo>
                    <a:pt x="1356868" y="1404016"/>
                  </a:moveTo>
                  <a:lnTo>
                    <a:pt x="1250863" y="1950523"/>
                  </a:lnTo>
                  <a:lnTo>
                    <a:pt x="1017651" y="2396806"/>
                  </a:lnTo>
                  <a:lnTo>
                    <a:pt x="784439" y="2697699"/>
                  </a:lnTo>
                  <a:lnTo>
                    <a:pt x="678434" y="2808033"/>
                  </a:lnTo>
                  <a:lnTo>
                    <a:pt x="572429" y="2697699"/>
                  </a:lnTo>
                  <a:lnTo>
                    <a:pt x="339217" y="2396806"/>
                  </a:lnTo>
                  <a:lnTo>
                    <a:pt x="106005" y="1950523"/>
                  </a:lnTo>
                  <a:lnTo>
                    <a:pt x="0" y="1404016"/>
                  </a:lnTo>
                  <a:lnTo>
                    <a:pt x="106005" y="857510"/>
                  </a:lnTo>
                  <a:lnTo>
                    <a:pt x="339217" y="411226"/>
                  </a:lnTo>
                  <a:lnTo>
                    <a:pt x="572429" y="110334"/>
                  </a:lnTo>
                  <a:lnTo>
                    <a:pt x="678434" y="0"/>
                  </a:lnTo>
                  <a:lnTo>
                    <a:pt x="784439" y="110334"/>
                  </a:lnTo>
                  <a:lnTo>
                    <a:pt x="1017651" y="411227"/>
                  </a:lnTo>
                  <a:lnTo>
                    <a:pt x="1250863" y="857510"/>
                  </a:lnTo>
                  <a:lnTo>
                    <a:pt x="1356868" y="1404016"/>
                  </a:lnTo>
                  <a:close/>
                </a:path>
              </a:pathLst>
            </a:custGeom>
            <a:gradFill>
              <a:gsLst>
                <a:gs pos="0">
                  <a:srgbClr val="2D5C97"/>
                </a:gs>
                <a:gs pos="80000">
                  <a:srgbClr val="3C7AC5"/>
                </a:gs>
                <a:gs pos="100000">
                  <a:srgbClr val="397BC9"/>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5" name="Google Shape;405;p11"/>
            <p:cNvSpPr/>
            <p:nvPr/>
          </p:nvSpPr>
          <p:spPr>
            <a:xfrm>
              <a:off x="7570277" y="7657477"/>
              <a:ext cx="174625" cy="2538095"/>
            </a:xfrm>
            <a:custGeom>
              <a:avLst/>
              <a:gdLst/>
              <a:ahLst/>
              <a:cxnLst/>
              <a:rect l="l" t="t" r="r" b="b"/>
              <a:pathLst>
                <a:path w="174625" h="2538095" extrusionOk="0">
                  <a:moveTo>
                    <a:pt x="0" y="0"/>
                  </a:moveTo>
                  <a:lnTo>
                    <a:pt x="174104" y="0"/>
                  </a:lnTo>
                  <a:lnTo>
                    <a:pt x="174104" y="2537855"/>
                  </a:lnTo>
                  <a:lnTo>
                    <a:pt x="0" y="2537855"/>
                  </a:lnTo>
                  <a:lnTo>
                    <a:pt x="0" y="0"/>
                  </a:lnTo>
                  <a:close/>
                </a:path>
              </a:pathLst>
            </a:custGeom>
            <a:gradFill>
              <a:gsLst>
                <a:gs pos="0">
                  <a:srgbClr val="2D5C97"/>
                </a:gs>
                <a:gs pos="80000">
                  <a:srgbClr val="3C7AC5"/>
                </a:gs>
                <a:gs pos="100000">
                  <a:srgbClr val="397BC9"/>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6" name="Google Shape;406;p11"/>
            <p:cNvSpPr/>
            <p:nvPr/>
          </p:nvSpPr>
          <p:spPr>
            <a:xfrm>
              <a:off x="5556882" y="8091930"/>
              <a:ext cx="4201160" cy="2103755"/>
            </a:xfrm>
            <a:custGeom>
              <a:avLst/>
              <a:gdLst/>
              <a:ahLst/>
              <a:cxnLst/>
              <a:rect l="l" t="t" r="r" b="b"/>
              <a:pathLst>
                <a:path w="4201159" h="2103754" extrusionOk="0">
                  <a:moveTo>
                    <a:pt x="1190859" y="414774"/>
                  </a:moveTo>
                  <a:lnTo>
                    <a:pt x="1442561" y="788356"/>
                  </a:lnTo>
                  <a:lnTo>
                    <a:pt x="1564163" y="1177485"/>
                  </a:lnTo>
                  <a:lnTo>
                    <a:pt x="1602661" y="1483393"/>
                  </a:lnTo>
                  <a:lnTo>
                    <a:pt x="1605050" y="1607311"/>
                  </a:lnTo>
                  <a:lnTo>
                    <a:pt x="1481307" y="1604918"/>
                  </a:lnTo>
                  <a:lnTo>
                    <a:pt x="1175829" y="1566366"/>
                  </a:lnTo>
                  <a:lnTo>
                    <a:pt x="787247" y="1444592"/>
                  </a:lnTo>
                  <a:lnTo>
                    <a:pt x="414191" y="1192536"/>
                  </a:lnTo>
                  <a:lnTo>
                    <a:pt x="162489" y="818954"/>
                  </a:lnTo>
                  <a:lnTo>
                    <a:pt x="40887" y="429825"/>
                  </a:lnTo>
                  <a:lnTo>
                    <a:pt x="2389" y="123917"/>
                  </a:lnTo>
                  <a:lnTo>
                    <a:pt x="0" y="0"/>
                  </a:lnTo>
                  <a:lnTo>
                    <a:pt x="123743" y="2392"/>
                  </a:lnTo>
                  <a:lnTo>
                    <a:pt x="429221" y="40944"/>
                  </a:lnTo>
                  <a:lnTo>
                    <a:pt x="817803" y="162718"/>
                  </a:lnTo>
                  <a:lnTo>
                    <a:pt x="1190859" y="414774"/>
                  </a:lnTo>
                  <a:close/>
                </a:path>
                <a:path w="4201159" h="2103754" extrusionOk="0">
                  <a:moveTo>
                    <a:pt x="621702" y="622575"/>
                  </a:moveTo>
                  <a:lnTo>
                    <a:pt x="2100446" y="2103402"/>
                  </a:lnTo>
                </a:path>
                <a:path w="4201159" h="2103754" extrusionOk="0">
                  <a:moveTo>
                    <a:pt x="3010035" y="414774"/>
                  </a:moveTo>
                  <a:lnTo>
                    <a:pt x="2758333" y="788356"/>
                  </a:lnTo>
                  <a:lnTo>
                    <a:pt x="2636731" y="1177485"/>
                  </a:lnTo>
                  <a:lnTo>
                    <a:pt x="2598233" y="1483393"/>
                  </a:lnTo>
                  <a:lnTo>
                    <a:pt x="2595843" y="1607311"/>
                  </a:lnTo>
                  <a:lnTo>
                    <a:pt x="2719587" y="1604918"/>
                  </a:lnTo>
                  <a:lnTo>
                    <a:pt x="3025065" y="1566366"/>
                  </a:lnTo>
                  <a:lnTo>
                    <a:pt x="3413646" y="1444592"/>
                  </a:lnTo>
                  <a:lnTo>
                    <a:pt x="3786703" y="1192536"/>
                  </a:lnTo>
                  <a:lnTo>
                    <a:pt x="4038405" y="818954"/>
                  </a:lnTo>
                  <a:lnTo>
                    <a:pt x="4160007" y="429825"/>
                  </a:lnTo>
                  <a:lnTo>
                    <a:pt x="4198505" y="123917"/>
                  </a:lnTo>
                  <a:lnTo>
                    <a:pt x="4200894" y="0"/>
                  </a:lnTo>
                  <a:lnTo>
                    <a:pt x="4077150" y="2392"/>
                  </a:lnTo>
                  <a:lnTo>
                    <a:pt x="3771673" y="40944"/>
                  </a:lnTo>
                  <a:lnTo>
                    <a:pt x="3383091" y="162718"/>
                  </a:lnTo>
                  <a:lnTo>
                    <a:pt x="3010035" y="414774"/>
                  </a:lnTo>
                  <a:close/>
                </a:path>
                <a:path w="4201159" h="2103754" extrusionOk="0">
                  <a:moveTo>
                    <a:pt x="3579200" y="622575"/>
                  </a:moveTo>
                  <a:lnTo>
                    <a:pt x="2100446" y="2103402"/>
                  </a:lnTo>
                </a:path>
              </a:pathLst>
            </a:custGeom>
            <a:gradFill>
              <a:gsLst>
                <a:gs pos="0">
                  <a:srgbClr val="2D5C97"/>
                </a:gs>
                <a:gs pos="80000">
                  <a:srgbClr val="3C7AC5"/>
                </a:gs>
                <a:gs pos="100000">
                  <a:srgbClr val="397BC9"/>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 name="Google Shape;400;p11"/>
          <p:cNvSpPr txBox="1"/>
          <p:nvPr/>
        </p:nvSpPr>
        <p:spPr>
          <a:xfrm>
            <a:off x="11863070" y="3504565"/>
            <a:ext cx="5563235" cy="2513330"/>
          </a:xfrm>
          <a:prstGeom prst="rect">
            <a:avLst/>
          </a:prstGeom>
          <a:noFill/>
          <a:ln>
            <a:noFill/>
          </a:ln>
        </p:spPr>
        <p:txBody>
          <a:bodyPr spcFirstLastPara="1" wrap="square" lIns="0" tIns="12700" rIns="0" bIns="0" anchor="t" anchorCtr="0">
            <a:spAutoFit/>
          </a:bodyPr>
          <a:p>
            <a:pPr marL="12700" marR="0" lvl="0" indent="0" algn="l" rtl="0">
              <a:lnSpc>
                <a:spcPct val="100000"/>
              </a:lnSpc>
              <a:spcBef>
                <a:spcPts val="100"/>
              </a:spcBef>
              <a:spcAft>
                <a:spcPts val="0"/>
              </a:spcAft>
              <a:buNone/>
            </a:pPr>
            <a:r>
              <a:rPr lang="vi-VN" sz="4000" b="1">
                <a:solidFill>
                  <a:schemeClr val="bg1"/>
                </a:solidFill>
                <a:latin typeface="+mj-lt"/>
                <a:ea typeface="Tahoma" panose="020B0604030504040204"/>
                <a:cs typeface="+mj-lt"/>
                <a:sym typeface="Tahoma" panose="020B0604030504040204"/>
              </a:rPr>
              <a:t>Kiến trúc mạng hình sao</a:t>
            </a:r>
            <a:endParaRPr lang="vi-VN" sz="4000" b="1">
              <a:solidFill>
                <a:schemeClr val="bg1"/>
              </a:solidFill>
              <a:latin typeface="+mj-lt"/>
              <a:ea typeface="Tahoma" panose="020B0604030504040204"/>
              <a:cs typeface="+mj-lt"/>
              <a:sym typeface="Tahoma" panose="020B0604030504040204"/>
            </a:endParaRPr>
          </a:p>
          <a:p>
            <a:pPr marL="12700" marR="0" lvl="0" indent="0" algn="l" rtl="0">
              <a:lnSpc>
                <a:spcPct val="100000"/>
              </a:lnSpc>
              <a:spcBef>
                <a:spcPts val="100"/>
              </a:spcBef>
              <a:spcAft>
                <a:spcPts val="0"/>
              </a:spcAft>
              <a:buNone/>
            </a:pPr>
            <a:endParaRPr lang="vi-VN" sz="4000" b="1">
              <a:solidFill>
                <a:schemeClr val="bg1"/>
              </a:solidFill>
              <a:latin typeface="+mj-lt"/>
              <a:ea typeface="Tahoma" panose="020B0604030504040204"/>
              <a:cs typeface="+mj-lt"/>
              <a:sym typeface="Tahoma" panose="020B0604030504040204"/>
            </a:endParaRPr>
          </a:p>
          <a:p>
            <a:pPr marL="12700" marR="0" lvl="0" indent="0" algn="l" rtl="0">
              <a:lnSpc>
                <a:spcPct val="100000"/>
              </a:lnSpc>
              <a:spcBef>
                <a:spcPts val="100"/>
              </a:spcBef>
              <a:spcAft>
                <a:spcPts val="0"/>
              </a:spcAft>
              <a:buNone/>
            </a:pPr>
            <a:r>
              <a:rPr lang="vi-VN" sz="4000" b="1">
                <a:solidFill>
                  <a:schemeClr val="bg1"/>
                </a:solidFill>
                <a:latin typeface="+mj-lt"/>
                <a:ea typeface="Tahoma" panose="020B0604030504040204"/>
                <a:cs typeface="+mj-lt"/>
                <a:sym typeface="Tahoma" panose="020B0604030504040204"/>
              </a:rPr>
              <a:t>Ưu và nhược điểm của </a:t>
            </a:r>
            <a:endParaRPr lang="vi-VN" sz="4000" b="1">
              <a:solidFill>
                <a:schemeClr val="bg1"/>
              </a:solidFill>
              <a:latin typeface="+mj-lt"/>
              <a:ea typeface="Tahoma" panose="020B0604030504040204"/>
              <a:cs typeface="+mj-lt"/>
              <a:sym typeface="Tahoma" panose="020B0604030504040204"/>
            </a:endParaRPr>
          </a:p>
          <a:p>
            <a:pPr marL="12700" marR="0" lvl="0" indent="0" algn="l" rtl="0">
              <a:lnSpc>
                <a:spcPct val="100000"/>
              </a:lnSpc>
              <a:spcBef>
                <a:spcPts val="100"/>
              </a:spcBef>
              <a:spcAft>
                <a:spcPts val="0"/>
              </a:spcAft>
              <a:buNone/>
            </a:pPr>
            <a:r>
              <a:rPr lang="vi-VN" sz="4000" b="1">
                <a:solidFill>
                  <a:schemeClr val="bg1"/>
                </a:solidFill>
                <a:latin typeface="+mj-lt"/>
                <a:ea typeface="Tahoma" panose="020B0604030504040204"/>
                <a:cs typeface="+mj-lt"/>
                <a:sym typeface="Tahoma" panose="020B0604030504040204"/>
              </a:rPr>
              <a:t>kiến trúc </a:t>
            </a:r>
            <a:endParaRPr lang="vi-VN" sz="4000" b="1">
              <a:solidFill>
                <a:schemeClr val="bg1"/>
              </a:solidFill>
              <a:latin typeface="+mj-lt"/>
              <a:ea typeface="Tahoma" panose="020B0604030504040204"/>
              <a:cs typeface="+mj-lt"/>
              <a:sym typeface="Tahom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410" name="Shape 410"/>
        <p:cNvGrpSpPr/>
        <p:nvPr/>
      </p:nvGrpSpPr>
      <p:grpSpPr>
        <a:xfrm>
          <a:off x="0" y="0"/>
          <a:ext cx="0" cy="0"/>
          <a:chOff x="0" y="0"/>
          <a:chExt cx="0" cy="0"/>
        </a:xfrm>
      </p:grpSpPr>
      <p:sp>
        <p:nvSpPr>
          <p:cNvPr id="419" name="Google Shape;419;p12"/>
          <p:cNvSpPr txBox="1"/>
          <p:nvPr>
            <p:ph type="title"/>
          </p:nvPr>
        </p:nvSpPr>
        <p:spPr>
          <a:xfrm>
            <a:off x="1446530" y="952500"/>
            <a:ext cx="925830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Arial" panose="020B0604020202020204"/>
                <a:ea typeface="Arial" panose="020B0604020202020204"/>
                <a:cs typeface="Arial" panose="020B0604020202020204"/>
                <a:sym typeface="Arial" panose="020B0604020202020204"/>
              </a:rPr>
              <a:t>KIẾN TRÚC MẠNG HÌNH SAO</a:t>
            </a:r>
            <a:endParaRPr lang="vi-VN" sz="5000">
              <a:solidFill>
                <a:srgbClr val="0070C0"/>
              </a:solidFill>
              <a:latin typeface="Arial" panose="020B0604020202020204"/>
              <a:ea typeface="Arial" panose="020B0604020202020204"/>
              <a:cs typeface="Arial" panose="020B0604020202020204"/>
              <a:sym typeface="Arial" panose="020B0604020202020204"/>
            </a:endParaRPr>
          </a:p>
        </p:txBody>
      </p:sp>
      <p:sp>
        <p:nvSpPr>
          <p:cNvPr id="420" name="Google Shape;420;p12"/>
          <p:cNvSpPr txBox="1"/>
          <p:nvPr/>
        </p:nvSpPr>
        <p:spPr>
          <a:xfrm>
            <a:off x="803973" y="2148310"/>
            <a:ext cx="9925050" cy="5459095"/>
          </a:xfrm>
          <a:prstGeom prst="rect">
            <a:avLst/>
          </a:prstGeom>
          <a:noFill/>
          <a:ln>
            <a:noFill/>
          </a:ln>
        </p:spPr>
        <p:txBody>
          <a:bodyPr spcFirstLastPara="1" wrap="square" lIns="0" tIns="12050" rIns="0" bIns="0" anchor="t" anchorCtr="0">
            <a:spAutoFit/>
          </a:bodyPr>
          <a:lstStyle/>
          <a:p>
            <a:pPr marL="12700" marR="379730" lvl="0" indent="0" algn="just" rtl="0">
              <a:lnSpc>
                <a:spcPct val="117000"/>
              </a:lnSpc>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379730" lvl="0" indent="0" algn="just" rtl="0">
              <a:lnSpc>
                <a:spcPct val="117000"/>
              </a:lnSpc>
              <a:spcBef>
                <a:spcPts val="95"/>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12700" marR="379730" lvl="0" indent="0" algn="just" rtl="0">
              <a:lnSpc>
                <a:spcPct val="117000"/>
              </a:lnSpc>
              <a:spcBef>
                <a:spcPts val="95"/>
              </a:spcBef>
              <a:spcAft>
                <a:spcPts val="0"/>
              </a:spcAft>
              <a:buNone/>
            </a:pP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12700" marR="379730" lvl="0" indent="0" algn="just" rtl="0">
              <a:lnSpc>
                <a:spcPct val="117000"/>
              </a:lnSpc>
              <a:spcBef>
                <a:spcPts val="95"/>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Kiến trúc mạng hình sao (star topology) là một trong những kiểu cấu trúc mạng phổ biến nhất hiện nay. Trong kiểu kiến trúc này, tất cả các thiết bị mạng (như máy tính, máy chủ, máy in, thiết bị mạng) được kết nối với một trung tâm (hub hoặc switch) thông qua các cáp mạng riêng lẻ.</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12700" marR="379730" lvl="0" indent="0" algn="just" rtl="0">
              <a:lnSpc>
                <a:spcPct val="117000"/>
              </a:lnSpc>
              <a:spcBef>
                <a:spcPts val="95"/>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421" name="Google Shape;421;p12"/>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descr="cackieutopologycuamanglanextenderstartopology-removebg-preview"/>
          <p:cNvPicPr>
            <a:picLocks noChangeAspect="1"/>
          </p:cNvPicPr>
          <p:nvPr/>
        </p:nvPicPr>
        <p:blipFill>
          <a:blip r:embed="rId1"/>
          <a:stretch>
            <a:fillRect/>
          </a:stretch>
        </p:blipFill>
        <p:spPr>
          <a:xfrm>
            <a:off x="11472545" y="3825240"/>
            <a:ext cx="5113020" cy="4690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5" name="Shape 425"/>
        <p:cNvGrpSpPr/>
        <p:nvPr/>
      </p:nvGrpSpPr>
      <p:grpSpPr>
        <a:xfrm>
          <a:off x="0" y="0"/>
          <a:ext cx="0" cy="0"/>
          <a:chOff x="0" y="0"/>
          <a:chExt cx="0" cy="0"/>
        </a:xfrm>
      </p:grpSpPr>
      <p:grpSp>
        <p:nvGrpSpPr>
          <p:cNvPr id="426" name="Google Shape;426;p13"/>
          <p:cNvGrpSpPr/>
          <p:nvPr/>
        </p:nvGrpSpPr>
        <p:grpSpPr>
          <a:xfrm>
            <a:off x="10705566" y="-79999"/>
            <a:ext cx="7583383" cy="10287000"/>
            <a:chOff x="10704931" y="11"/>
            <a:chExt cx="7583383" cy="10287000"/>
          </a:xfrm>
        </p:grpSpPr>
        <p:sp>
          <p:nvSpPr>
            <p:cNvPr id="427" name="Google Shape;427;p13"/>
            <p:cNvSpPr/>
            <p:nvPr/>
          </p:nvSpPr>
          <p:spPr>
            <a:xfrm>
              <a:off x="13645097" y="502914"/>
              <a:ext cx="4643120" cy="9281160"/>
            </a:xfrm>
            <a:custGeom>
              <a:avLst/>
              <a:gdLst/>
              <a:ahLst/>
              <a:cxnLst/>
              <a:rect l="l" t="t" r="r" b="b"/>
              <a:pathLst>
                <a:path w="4643119" h="9281160" extrusionOk="0">
                  <a:moveTo>
                    <a:pt x="4642903" y="9278737"/>
                  </a:moveTo>
                  <a:lnTo>
                    <a:pt x="4640546" y="9281093"/>
                  </a:lnTo>
                  <a:lnTo>
                    <a:pt x="0" y="4640546"/>
                  </a:lnTo>
                  <a:lnTo>
                    <a:pt x="4640546" y="0"/>
                  </a:lnTo>
                  <a:lnTo>
                    <a:pt x="4642903" y="2356"/>
                  </a:lnTo>
                  <a:lnTo>
                    <a:pt x="4642903" y="9278737"/>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8" name="Google Shape;428;p13"/>
            <p:cNvSpPr/>
            <p:nvPr/>
          </p:nvSpPr>
          <p:spPr>
            <a:xfrm>
              <a:off x="14152560" y="1004905"/>
              <a:ext cx="4135754" cy="8270875"/>
            </a:xfrm>
            <a:custGeom>
              <a:avLst/>
              <a:gdLst/>
              <a:ahLst/>
              <a:cxnLst/>
              <a:rect l="l" t="t" r="r" b="b"/>
              <a:pathLst>
                <a:path w="4135755" h="8270875" extrusionOk="0">
                  <a:moveTo>
                    <a:pt x="0" y="4135406"/>
                  </a:moveTo>
                  <a:lnTo>
                    <a:pt x="4135406" y="0"/>
                  </a:lnTo>
                  <a:lnTo>
                    <a:pt x="4135440" y="257982"/>
                  </a:lnTo>
                  <a:lnTo>
                    <a:pt x="260691" y="4132663"/>
                  </a:lnTo>
                  <a:lnTo>
                    <a:pt x="4135440" y="8007412"/>
                  </a:lnTo>
                  <a:lnTo>
                    <a:pt x="4135440" y="8270780"/>
                  </a:lnTo>
                  <a:lnTo>
                    <a:pt x="0" y="4135406"/>
                  </a:lnTo>
                  <a:close/>
                </a:path>
                <a:path w="4135755" h="8270875" extrusionOk="0">
                  <a:moveTo>
                    <a:pt x="4135440" y="8007412"/>
                  </a:move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9" name="Google Shape;429;p13"/>
            <p:cNvSpPr/>
            <p:nvPr/>
          </p:nvSpPr>
          <p:spPr>
            <a:xfrm>
              <a:off x="10704931" y="11"/>
              <a:ext cx="7041515" cy="10287000"/>
            </a:xfrm>
            <a:custGeom>
              <a:avLst/>
              <a:gdLst/>
              <a:ahLst/>
              <a:cxnLst/>
              <a:rect l="l" t="t" r="r" b="b"/>
              <a:pathLst>
                <a:path w="7041515" h="10287000" extrusionOk="0">
                  <a:moveTo>
                    <a:pt x="7038937" y="0"/>
                  </a:moveTo>
                  <a:lnTo>
                    <a:pt x="6761340" y="0"/>
                  </a:lnTo>
                  <a:lnTo>
                    <a:pt x="3520630" y="3240697"/>
                  </a:lnTo>
                  <a:lnTo>
                    <a:pt x="279933" y="0"/>
                  </a:lnTo>
                  <a:lnTo>
                    <a:pt x="2336" y="0"/>
                  </a:lnTo>
                  <a:lnTo>
                    <a:pt x="3520630" y="3518293"/>
                  </a:lnTo>
                  <a:lnTo>
                    <a:pt x="7038937" y="0"/>
                  </a:lnTo>
                  <a:close/>
                </a:path>
                <a:path w="7041515" h="10287000" extrusionOk="0">
                  <a:moveTo>
                    <a:pt x="7041274" y="10287000"/>
                  </a:moveTo>
                  <a:lnTo>
                    <a:pt x="3520630" y="6766357"/>
                  </a:lnTo>
                  <a:lnTo>
                    <a:pt x="0" y="10287000"/>
                  </a:lnTo>
                  <a:lnTo>
                    <a:pt x="271805" y="10287000"/>
                  </a:lnTo>
                  <a:lnTo>
                    <a:pt x="3520630" y="7038162"/>
                  </a:lnTo>
                  <a:lnTo>
                    <a:pt x="6769468" y="10287000"/>
                  </a:lnTo>
                  <a:lnTo>
                    <a:pt x="7041274" y="102870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0" name="Google Shape;430;p13"/>
            <p:cNvSpPr/>
            <p:nvPr/>
          </p:nvSpPr>
          <p:spPr>
            <a:xfrm>
              <a:off x="13296303" y="1955393"/>
              <a:ext cx="3970020" cy="5275580"/>
            </a:xfrm>
            <a:custGeom>
              <a:avLst/>
              <a:gdLst/>
              <a:ahLst/>
              <a:cxnLst/>
              <a:rect l="l" t="t" r="r" b="b"/>
              <a:pathLst>
                <a:path w="3970019" h="5275580" extrusionOk="0">
                  <a:moveTo>
                    <a:pt x="3969829" y="0"/>
                  </a:moveTo>
                  <a:lnTo>
                    <a:pt x="0" y="0"/>
                  </a:lnTo>
                  <a:lnTo>
                    <a:pt x="0" y="68503"/>
                  </a:lnTo>
                  <a:lnTo>
                    <a:pt x="0" y="5205654"/>
                  </a:lnTo>
                  <a:lnTo>
                    <a:pt x="0" y="5275440"/>
                  </a:lnTo>
                  <a:lnTo>
                    <a:pt x="3969829" y="5275440"/>
                  </a:lnTo>
                  <a:lnTo>
                    <a:pt x="3969829" y="5206200"/>
                  </a:lnTo>
                  <a:lnTo>
                    <a:pt x="3969829" y="5205654"/>
                  </a:lnTo>
                  <a:lnTo>
                    <a:pt x="3969829" y="68656"/>
                  </a:lnTo>
                  <a:lnTo>
                    <a:pt x="3901021" y="68656"/>
                  </a:lnTo>
                  <a:lnTo>
                    <a:pt x="3901021" y="5205654"/>
                  </a:lnTo>
                  <a:lnTo>
                    <a:pt x="68808" y="5205654"/>
                  </a:lnTo>
                  <a:lnTo>
                    <a:pt x="68808" y="68503"/>
                  </a:lnTo>
                  <a:lnTo>
                    <a:pt x="3969829" y="68503"/>
                  </a:lnTo>
                  <a:lnTo>
                    <a:pt x="3969829"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31" name="Google Shape;431;p13"/>
            <p:cNvPicPr preferRelativeResize="0"/>
            <p:nvPr/>
          </p:nvPicPr>
          <p:blipFill rotWithShape="1">
            <a:blip r:embed="rId1"/>
            <a:srcRect/>
            <a:stretch>
              <a:fillRect/>
            </a:stretch>
          </p:blipFill>
          <p:spPr>
            <a:xfrm>
              <a:off x="13334466" y="2023121"/>
              <a:ext cx="3891915" cy="5139055"/>
            </a:xfrm>
            <a:prstGeom prst="rect">
              <a:avLst/>
            </a:prstGeom>
            <a:noFill/>
            <a:ln>
              <a:noFill/>
            </a:ln>
          </p:spPr>
        </p:pic>
        <p:sp>
          <p:nvSpPr>
            <p:cNvPr id="432" name="Google Shape;432;p13"/>
            <p:cNvSpPr/>
            <p:nvPr/>
          </p:nvSpPr>
          <p:spPr>
            <a:xfrm>
              <a:off x="11455921" y="3055390"/>
              <a:ext cx="3970020" cy="5275580"/>
            </a:xfrm>
            <a:custGeom>
              <a:avLst/>
              <a:gdLst/>
              <a:ahLst/>
              <a:cxnLst/>
              <a:rect l="l" t="t" r="r" b="b"/>
              <a:pathLst>
                <a:path w="3970019" h="5275580" extrusionOk="0">
                  <a:moveTo>
                    <a:pt x="3969816" y="0"/>
                  </a:moveTo>
                  <a:lnTo>
                    <a:pt x="0" y="0"/>
                  </a:lnTo>
                  <a:lnTo>
                    <a:pt x="0" y="68516"/>
                  </a:lnTo>
                  <a:lnTo>
                    <a:pt x="0" y="5205666"/>
                  </a:lnTo>
                  <a:lnTo>
                    <a:pt x="0" y="5275440"/>
                  </a:lnTo>
                  <a:lnTo>
                    <a:pt x="3969816" y="5275440"/>
                  </a:lnTo>
                  <a:lnTo>
                    <a:pt x="3969816" y="5206200"/>
                  </a:lnTo>
                  <a:lnTo>
                    <a:pt x="3969816" y="5205666"/>
                  </a:lnTo>
                  <a:lnTo>
                    <a:pt x="3969816" y="68668"/>
                  </a:lnTo>
                  <a:lnTo>
                    <a:pt x="3901021" y="68668"/>
                  </a:lnTo>
                  <a:lnTo>
                    <a:pt x="3901021" y="5205666"/>
                  </a:lnTo>
                  <a:lnTo>
                    <a:pt x="68795" y="5205666"/>
                  </a:lnTo>
                  <a:lnTo>
                    <a:pt x="68795" y="68516"/>
                  </a:lnTo>
                  <a:lnTo>
                    <a:pt x="3969816" y="68516"/>
                  </a:lnTo>
                  <a:lnTo>
                    <a:pt x="3969816"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33" name="Google Shape;433;p13"/>
            <p:cNvPicPr preferRelativeResize="0"/>
            <p:nvPr/>
          </p:nvPicPr>
          <p:blipFill rotWithShape="1">
            <a:blip r:embed="rId2"/>
            <a:srcRect/>
            <a:stretch>
              <a:fillRect/>
            </a:stretch>
          </p:blipFill>
          <p:spPr>
            <a:xfrm>
              <a:off x="11506301" y="3113416"/>
              <a:ext cx="3855720" cy="5167630"/>
            </a:xfrm>
            <a:prstGeom prst="rect">
              <a:avLst/>
            </a:prstGeom>
            <a:noFill/>
            <a:ln>
              <a:noFill/>
            </a:ln>
          </p:spPr>
        </p:pic>
      </p:grpSp>
      <p:sp>
        <p:nvSpPr>
          <p:cNvPr id="434" name="Google Shape;434;p13"/>
          <p:cNvSpPr txBox="1"/>
          <p:nvPr>
            <p:ph type="title"/>
          </p:nvPr>
        </p:nvSpPr>
        <p:spPr>
          <a:xfrm>
            <a:off x="1633220" y="1093470"/>
            <a:ext cx="825500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Arial" panose="020B0604020202020204"/>
                <a:ea typeface="Arial" panose="020B0604020202020204"/>
                <a:cs typeface="Arial" panose="020B0604020202020204"/>
                <a:sym typeface="Arial" panose="020B0604020202020204"/>
              </a:rPr>
              <a:t>ƯU ĐIỂM</a:t>
            </a:r>
            <a:endParaRPr lang="vi-VN" sz="5000">
              <a:solidFill>
                <a:srgbClr val="0070C0"/>
              </a:solidFill>
              <a:latin typeface="Arial" panose="020B0604020202020204"/>
              <a:ea typeface="Arial" panose="020B0604020202020204"/>
              <a:cs typeface="Arial" panose="020B0604020202020204"/>
              <a:sym typeface="Arial" panose="020B0604020202020204"/>
            </a:endParaRPr>
          </a:p>
        </p:txBody>
      </p:sp>
      <p:sp>
        <p:nvSpPr>
          <p:cNvPr id="435" name="Google Shape;435;p13"/>
          <p:cNvSpPr txBox="1"/>
          <p:nvPr/>
        </p:nvSpPr>
        <p:spPr>
          <a:xfrm>
            <a:off x="460438" y="2996035"/>
            <a:ext cx="9925050" cy="4295775"/>
          </a:xfrm>
          <a:prstGeom prst="rect">
            <a:avLst/>
          </a:prstGeom>
          <a:noFill/>
          <a:ln>
            <a:noFill/>
          </a:ln>
        </p:spPr>
        <p:txBody>
          <a:bodyPr spcFirstLastPara="1" wrap="square" lIns="0" tIns="12050" rIns="0" bIns="0" anchor="t" anchorCtr="0">
            <a:spAutoFit/>
          </a:bodyPr>
          <a:lstStyle/>
          <a:p>
            <a:pPr marL="12700" marR="379730" lvl="0" indent="0" algn="just" rtl="0">
              <a:lnSpc>
                <a:spcPct val="117000"/>
              </a:lnSpc>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Vì</a:t>
            </a:r>
            <a:r>
              <a:rPr lang="en-US" sz="3000">
                <a:solidFill>
                  <a:schemeClr val="dk1"/>
                </a:solidFill>
                <a:latin typeface="Tahoma" panose="020B0604030504040204"/>
                <a:ea typeface="Tahoma" panose="020B0604030504040204"/>
                <a:cs typeface="Tahoma" panose="020B0604030504040204"/>
                <a:sym typeface="Tahoma" panose="020B0604030504040204"/>
              </a:rPr>
              <a:t> các thiết bị mạng không kết nối trực tiếp với nhau </a:t>
            </a:r>
            <a:r>
              <a:rPr lang="vi-VN" altLang="en-US" sz="3000">
                <a:solidFill>
                  <a:schemeClr val="dk1"/>
                </a:solidFill>
                <a:latin typeface="Tahoma" panose="020B0604030504040204"/>
                <a:ea typeface="Tahoma" panose="020B0604030504040204"/>
                <a:cs typeface="Tahoma" panose="020B0604030504040204"/>
                <a:sym typeface="Tahoma" panose="020B0604030504040204"/>
              </a:rPr>
              <a:t>nên </a:t>
            </a:r>
            <a:r>
              <a:rPr lang="en-US" sz="3000">
                <a:solidFill>
                  <a:schemeClr val="dk1"/>
                </a:solidFill>
                <a:latin typeface="Tahoma" panose="020B0604030504040204"/>
                <a:ea typeface="Tahoma" panose="020B0604030504040204"/>
                <a:cs typeface="Tahoma" panose="020B0604030504040204"/>
                <a:sym typeface="Tahoma" panose="020B0604030504040204"/>
              </a:rPr>
              <a:t>giúp tránh được sự cố khi một thiết bị gặp sự cố, không ảnh hưởng đến các thiết bị khác trong mạng.</a:t>
            </a:r>
            <a:endParaRPr lang="en-US"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việc thêm hoặc loại bỏ một thiết bị mạng mới rất đơn giản và dễ dàng. Điều này giúp giảm thiểu thời gian và chi phí cho việc bảo trì và nâng cấp hệ thống mạng.</a:t>
            </a:r>
            <a:endParaRPr lang="en-US"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436" name="Google Shape;436;p13"/>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5" name="Shape 425"/>
        <p:cNvGrpSpPr/>
        <p:nvPr/>
      </p:nvGrpSpPr>
      <p:grpSpPr>
        <a:xfrm>
          <a:off x="0" y="0"/>
          <a:ext cx="0" cy="0"/>
          <a:chOff x="0" y="0"/>
          <a:chExt cx="0" cy="0"/>
        </a:xfrm>
      </p:grpSpPr>
      <p:grpSp>
        <p:nvGrpSpPr>
          <p:cNvPr id="426" name="Google Shape;426;p13"/>
          <p:cNvGrpSpPr/>
          <p:nvPr/>
        </p:nvGrpSpPr>
        <p:grpSpPr>
          <a:xfrm>
            <a:off x="10705566" y="-79999"/>
            <a:ext cx="7583383" cy="10287000"/>
            <a:chOff x="10704931" y="11"/>
            <a:chExt cx="7583383" cy="10287000"/>
          </a:xfrm>
        </p:grpSpPr>
        <p:sp>
          <p:nvSpPr>
            <p:cNvPr id="427" name="Google Shape;427;p13"/>
            <p:cNvSpPr/>
            <p:nvPr/>
          </p:nvSpPr>
          <p:spPr>
            <a:xfrm>
              <a:off x="13645097" y="502914"/>
              <a:ext cx="4643120" cy="9281160"/>
            </a:xfrm>
            <a:custGeom>
              <a:avLst/>
              <a:gdLst/>
              <a:ahLst/>
              <a:cxnLst/>
              <a:rect l="l" t="t" r="r" b="b"/>
              <a:pathLst>
                <a:path w="4643119" h="9281160" extrusionOk="0">
                  <a:moveTo>
                    <a:pt x="4642903" y="9278737"/>
                  </a:moveTo>
                  <a:lnTo>
                    <a:pt x="4640546" y="9281093"/>
                  </a:lnTo>
                  <a:lnTo>
                    <a:pt x="0" y="4640546"/>
                  </a:lnTo>
                  <a:lnTo>
                    <a:pt x="4640546" y="0"/>
                  </a:lnTo>
                  <a:lnTo>
                    <a:pt x="4642903" y="2356"/>
                  </a:lnTo>
                  <a:lnTo>
                    <a:pt x="4642903" y="9278737"/>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8" name="Google Shape;428;p13"/>
            <p:cNvSpPr/>
            <p:nvPr/>
          </p:nvSpPr>
          <p:spPr>
            <a:xfrm>
              <a:off x="14152560" y="1004905"/>
              <a:ext cx="4135754" cy="8270875"/>
            </a:xfrm>
            <a:custGeom>
              <a:avLst/>
              <a:gdLst/>
              <a:ahLst/>
              <a:cxnLst/>
              <a:rect l="l" t="t" r="r" b="b"/>
              <a:pathLst>
                <a:path w="4135755" h="8270875" extrusionOk="0">
                  <a:moveTo>
                    <a:pt x="0" y="4135406"/>
                  </a:moveTo>
                  <a:lnTo>
                    <a:pt x="4135406" y="0"/>
                  </a:lnTo>
                  <a:lnTo>
                    <a:pt x="4135440" y="257982"/>
                  </a:lnTo>
                  <a:lnTo>
                    <a:pt x="260691" y="4132663"/>
                  </a:lnTo>
                  <a:lnTo>
                    <a:pt x="4135440" y="8007412"/>
                  </a:lnTo>
                  <a:lnTo>
                    <a:pt x="4135440" y="8270780"/>
                  </a:lnTo>
                  <a:lnTo>
                    <a:pt x="0" y="4135406"/>
                  </a:lnTo>
                  <a:close/>
                </a:path>
                <a:path w="4135755" h="8270875" extrusionOk="0">
                  <a:moveTo>
                    <a:pt x="4135440" y="8007412"/>
                  </a:move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9" name="Google Shape;429;p13"/>
            <p:cNvSpPr/>
            <p:nvPr/>
          </p:nvSpPr>
          <p:spPr>
            <a:xfrm>
              <a:off x="10704931" y="11"/>
              <a:ext cx="7041515" cy="10287000"/>
            </a:xfrm>
            <a:custGeom>
              <a:avLst/>
              <a:gdLst/>
              <a:ahLst/>
              <a:cxnLst/>
              <a:rect l="l" t="t" r="r" b="b"/>
              <a:pathLst>
                <a:path w="7041515" h="10287000" extrusionOk="0">
                  <a:moveTo>
                    <a:pt x="7038937" y="0"/>
                  </a:moveTo>
                  <a:lnTo>
                    <a:pt x="6761340" y="0"/>
                  </a:lnTo>
                  <a:lnTo>
                    <a:pt x="3520630" y="3240697"/>
                  </a:lnTo>
                  <a:lnTo>
                    <a:pt x="279933" y="0"/>
                  </a:lnTo>
                  <a:lnTo>
                    <a:pt x="2336" y="0"/>
                  </a:lnTo>
                  <a:lnTo>
                    <a:pt x="3520630" y="3518293"/>
                  </a:lnTo>
                  <a:lnTo>
                    <a:pt x="7038937" y="0"/>
                  </a:lnTo>
                  <a:close/>
                </a:path>
                <a:path w="7041515" h="10287000" extrusionOk="0">
                  <a:moveTo>
                    <a:pt x="7041274" y="10287000"/>
                  </a:moveTo>
                  <a:lnTo>
                    <a:pt x="3520630" y="6766357"/>
                  </a:lnTo>
                  <a:lnTo>
                    <a:pt x="0" y="10287000"/>
                  </a:lnTo>
                  <a:lnTo>
                    <a:pt x="271805" y="10287000"/>
                  </a:lnTo>
                  <a:lnTo>
                    <a:pt x="3520630" y="7038162"/>
                  </a:lnTo>
                  <a:lnTo>
                    <a:pt x="6769468" y="10287000"/>
                  </a:lnTo>
                  <a:lnTo>
                    <a:pt x="7041274" y="102870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0" name="Google Shape;430;p13"/>
            <p:cNvSpPr/>
            <p:nvPr/>
          </p:nvSpPr>
          <p:spPr>
            <a:xfrm>
              <a:off x="13296303" y="1955393"/>
              <a:ext cx="3970020" cy="5275580"/>
            </a:xfrm>
            <a:custGeom>
              <a:avLst/>
              <a:gdLst/>
              <a:ahLst/>
              <a:cxnLst/>
              <a:rect l="l" t="t" r="r" b="b"/>
              <a:pathLst>
                <a:path w="3970019" h="5275580" extrusionOk="0">
                  <a:moveTo>
                    <a:pt x="3969829" y="0"/>
                  </a:moveTo>
                  <a:lnTo>
                    <a:pt x="0" y="0"/>
                  </a:lnTo>
                  <a:lnTo>
                    <a:pt x="0" y="68503"/>
                  </a:lnTo>
                  <a:lnTo>
                    <a:pt x="0" y="5205654"/>
                  </a:lnTo>
                  <a:lnTo>
                    <a:pt x="0" y="5275440"/>
                  </a:lnTo>
                  <a:lnTo>
                    <a:pt x="3969829" y="5275440"/>
                  </a:lnTo>
                  <a:lnTo>
                    <a:pt x="3969829" y="5206200"/>
                  </a:lnTo>
                  <a:lnTo>
                    <a:pt x="3969829" y="5205654"/>
                  </a:lnTo>
                  <a:lnTo>
                    <a:pt x="3969829" y="68656"/>
                  </a:lnTo>
                  <a:lnTo>
                    <a:pt x="3901021" y="68656"/>
                  </a:lnTo>
                  <a:lnTo>
                    <a:pt x="3901021" y="5205654"/>
                  </a:lnTo>
                  <a:lnTo>
                    <a:pt x="68808" y="5205654"/>
                  </a:lnTo>
                  <a:lnTo>
                    <a:pt x="68808" y="68503"/>
                  </a:lnTo>
                  <a:lnTo>
                    <a:pt x="3969829" y="68503"/>
                  </a:lnTo>
                  <a:lnTo>
                    <a:pt x="3969829"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31" name="Google Shape;431;p13"/>
            <p:cNvPicPr preferRelativeResize="0"/>
            <p:nvPr/>
          </p:nvPicPr>
          <p:blipFill rotWithShape="1">
            <a:blip r:embed="rId1"/>
            <a:srcRect/>
            <a:stretch>
              <a:fillRect/>
            </a:stretch>
          </p:blipFill>
          <p:spPr>
            <a:xfrm>
              <a:off x="13334466" y="2023121"/>
              <a:ext cx="3891915" cy="5139055"/>
            </a:xfrm>
            <a:prstGeom prst="rect">
              <a:avLst/>
            </a:prstGeom>
            <a:noFill/>
            <a:ln>
              <a:noFill/>
            </a:ln>
          </p:spPr>
        </p:pic>
        <p:sp>
          <p:nvSpPr>
            <p:cNvPr id="432" name="Google Shape;432;p13"/>
            <p:cNvSpPr/>
            <p:nvPr/>
          </p:nvSpPr>
          <p:spPr>
            <a:xfrm>
              <a:off x="11455921" y="3055390"/>
              <a:ext cx="3970020" cy="5275580"/>
            </a:xfrm>
            <a:custGeom>
              <a:avLst/>
              <a:gdLst/>
              <a:ahLst/>
              <a:cxnLst/>
              <a:rect l="l" t="t" r="r" b="b"/>
              <a:pathLst>
                <a:path w="3970019" h="5275580" extrusionOk="0">
                  <a:moveTo>
                    <a:pt x="3969816" y="0"/>
                  </a:moveTo>
                  <a:lnTo>
                    <a:pt x="0" y="0"/>
                  </a:lnTo>
                  <a:lnTo>
                    <a:pt x="0" y="68516"/>
                  </a:lnTo>
                  <a:lnTo>
                    <a:pt x="0" y="5205666"/>
                  </a:lnTo>
                  <a:lnTo>
                    <a:pt x="0" y="5275440"/>
                  </a:lnTo>
                  <a:lnTo>
                    <a:pt x="3969816" y="5275440"/>
                  </a:lnTo>
                  <a:lnTo>
                    <a:pt x="3969816" y="5206200"/>
                  </a:lnTo>
                  <a:lnTo>
                    <a:pt x="3969816" y="5205666"/>
                  </a:lnTo>
                  <a:lnTo>
                    <a:pt x="3969816" y="68668"/>
                  </a:lnTo>
                  <a:lnTo>
                    <a:pt x="3901021" y="68668"/>
                  </a:lnTo>
                  <a:lnTo>
                    <a:pt x="3901021" y="5205666"/>
                  </a:lnTo>
                  <a:lnTo>
                    <a:pt x="68795" y="5205666"/>
                  </a:lnTo>
                  <a:lnTo>
                    <a:pt x="68795" y="68516"/>
                  </a:lnTo>
                  <a:lnTo>
                    <a:pt x="3969816" y="68516"/>
                  </a:lnTo>
                  <a:lnTo>
                    <a:pt x="3969816"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33" name="Google Shape;433;p13"/>
            <p:cNvPicPr preferRelativeResize="0"/>
            <p:nvPr/>
          </p:nvPicPr>
          <p:blipFill rotWithShape="1">
            <a:blip r:embed="rId2"/>
            <a:srcRect/>
            <a:stretch>
              <a:fillRect/>
            </a:stretch>
          </p:blipFill>
          <p:spPr>
            <a:xfrm>
              <a:off x="11506301" y="3113416"/>
              <a:ext cx="3855720" cy="5167630"/>
            </a:xfrm>
            <a:prstGeom prst="rect">
              <a:avLst/>
            </a:prstGeom>
            <a:noFill/>
            <a:ln>
              <a:noFill/>
            </a:ln>
          </p:spPr>
        </p:pic>
      </p:grpSp>
      <p:sp>
        <p:nvSpPr>
          <p:cNvPr id="434" name="Google Shape;434;p13"/>
          <p:cNvSpPr txBox="1"/>
          <p:nvPr>
            <p:ph type="title"/>
          </p:nvPr>
        </p:nvSpPr>
        <p:spPr>
          <a:xfrm>
            <a:off x="1633220" y="1093470"/>
            <a:ext cx="8255000" cy="78168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5000">
                <a:solidFill>
                  <a:srgbClr val="0070C0"/>
                </a:solidFill>
                <a:latin typeface="Arial" panose="020B0604020202020204"/>
                <a:ea typeface="Arial" panose="020B0604020202020204"/>
                <a:cs typeface="Arial" panose="020B0604020202020204"/>
                <a:sym typeface="Arial" panose="020B0604020202020204"/>
              </a:rPr>
              <a:t>NHƯỢC ĐIỂM</a:t>
            </a:r>
            <a:endParaRPr lang="vi-VN" sz="5000">
              <a:solidFill>
                <a:srgbClr val="0070C0"/>
              </a:solidFill>
              <a:latin typeface="Arial" panose="020B0604020202020204"/>
              <a:ea typeface="Arial" panose="020B0604020202020204"/>
              <a:cs typeface="Arial" panose="020B0604020202020204"/>
              <a:sym typeface="Arial" panose="020B0604020202020204"/>
            </a:endParaRPr>
          </a:p>
        </p:txBody>
      </p:sp>
      <p:sp>
        <p:nvSpPr>
          <p:cNvPr id="435" name="Google Shape;435;p13"/>
          <p:cNvSpPr txBox="1"/>
          <p:nvPr/>
        </p:nvSpPr>
        <p:spPr>
          <a:xfrm>
            <a:off x="460438" y="2996035"/>
            <a:ext cx="9925050" cy="2884805"/>
          </a:xfrm>
          <a:prstGeom prst="rect">
            <a:avLst/>
          </a:prstGeom>
          <a:noFill/>
          <a:ln>
            <a:noFill/>
          </a:ln>
        </p:spPr>
        <p:txBody>
          <a:bodyPr spcFirstLastPara="1" wrap="square" lIns="0" tIns="12050" rIns="0" bIns="0" anchor="t" anchorCtr="0">
            <a:spAutoFit/>
          </a:bodyPr>
          <a:lstStyle/>
          <a:p>
            <a:pPr marL="12700" marR="379730" lvl="0" indent="0" algn="just" rtl="0">
              <a:lnSpc>
                <a:spcPct val="117000"/>
              </a:lnSpc>
              <a:spcBef>
                <a:spcPts val="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endParaRPr sz="3000">
              <a:solidFill>
                <a:schemeClr val="dk1"/>
              </a:solidFill>
              <a:latin typeface="Tahoma" panose="020B0604030504040204"/>
              <a:ea typeface="Tahoma" panose="020B0604030504040204"/>
              <a:cs typeface="Tahoma" panose="020B0604030504040204"/>
              <a:sym typeface="Tahoma" panose="020B0604030504040204"/>
            </a:endParaRPr>
          </a:p>
          <a:p>
            <a:pPr marL="12700" marR="0" lvl="0" indent="0" algn="l" rtl="0">
              <a:lnSpc>
                <a:spcPct val="100000"/>
              </a:lnSpc>
              <a:spcBef>
                <a:spcPts val="100"/>
              </a:spcBef>
              <a:spcAft>
                <a:spcPts val="0"/>
              </a:spcAft>
              <a:buNone/>
            </a:pPr>
            <a:r>
              <a:rPr lang="en-US" sz="3000">
                <a:solidFill>
                  <a:schemeClr val="dk1"/>
                </a:solidFill>
                <a:latin typeface="Tahoma" panose="020B0604030504040204"/>
                <a:ea typeface="Tahoma" panose="020B0604030504040204"/>
                <a:cs typeface="Tahoma" panose="020B0604030504040204"/>
                <a:sym typeface="Tahoma" panose="020B0604030504040204"/>
              </a:rPr>
              <a:t>• </a:t>
            </a:r>
            <a:r>
              <a:rPr lang="vi-VN" altLang="en-US" sz="3000">
                <a:solidFill>
                  <a:schemeClr val="dk1"/>
                </a:solidFill>
                <a:latin typeface="Tahoma" panose="020B0604030504040204"/>
                <a:ea typeface="Tahoma" panose="020B0604030504040204"/>
                <a:cs typeface="Tahoma" panose="020B0604030504040204"/>
                <a:sym typeface="Tahoma" panose="020B0604030504040204"/>
              </a:rPr>
              <a:t>N</a:t>
            </a:r>
            <a:r>
              <a:rPr lang="en-US" sz="3000">
                <a:solidFill>
                  <a:schemeClr val="dk1"/>
                </a:solidFill>
                <a:latin typeface="Tahoma" panose="020B0604030504040204"/>
                <a:ea typeface="Tahoma" panose="020B0604030504040204"/>
                <a:cs typeface="Tahoma" panose="020B0604030504040204"/>
                <a:sym typeface="Tahoma" panose="020B0604030504040204"/>
              </a:rPr>
              <a:t>ếu trung tâm (hub hoặc switch) gặp sự cố, toàn bộ hệ thống mạng sẽ bị gián đoạn. Để khắc phục vấn đề này, người ta thường sử dụng một switch thay vì hub để đảm bảo hiệu suất cao hơn và độ tin cậy của mạng</a:t>
            </a:r>
            <a:endParaRPr lang="en-US" sz="3000">
              <a:solidFill>
                <a:schemeClr val="dk1"/>
              </a:solidFill>
              <a:latin typeface="Tahoma" panose="020B0604030504040204"/>
              <a:ea typeface="Tahoma" panose="020B0604030504040204"/>
              <a:cs typeface="Tahoma" panose="020B0604030504040204"/>
              <a:sym typeface="Tahoma" panose="020B0604030504040204"/>
            </a:endParaRPr>
          </a:p>
        </p:txBody>
      </p:sp>
      <p:sp>
        <p:nvSpPr>
          <p:cNvPr id="436" name="Google Shape;436;p13"/>
          <p:cNvSpPr/>
          <p:nvPr/>
        </p:nvSpPr>
        <p:spPr>
          <a:xfrm>
            <a:off x="4495" y="1"/>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440" name="Shape 440"/>
        <p:cNvGrpSpPr/>
        <p:nvPr/>
      </p:nvGrpSpPr>
      <p:grpSpPr>
        <a:xfrm>
          <a:off x="0" y="0"/>
          <a:ext cx="0" cy="0"/>
          <a:chOff x="0" y="0"/>
          <a:chExt cx="0" cy="0"/>
        </a:xfrm>
      </p:grpSpPr>
      <p:grpSp>
        <p:nvGrpSpPr>
          <p:cNvPr id="441" name="Google Shape;441;p14"/>
          <p:cNvGrpSpPr/>
          <p:nvPr/>
        </p:nvGrpSpPr>
        <p:grpSpPr>
          <a:xfrm>
            <a:off x="0" y="2"/>
            <a:ext cx="10250203" cy="4638675"/>
            <a:chOff x="0" y="2"/>
            <a:chExt cx="10250203" cy="4638675"/>
          </a:xfrm>
        </p:grpSpPr>
        <p:sp>
          <p:nvSpPr>
            <p:cNvPr id="442" name="Google Shape;442;p14"/>
            <p:cNvSpPr/>
            <p:nvPr/>
          </p:nvSpPr>
          <p:spPr>
            <a:xfrm>
              <a:off x="278163" y="2425594"/>
              <a:ext cx="9972040" cy="1257300"/>
            </a:xfrm>
            <a:custGeom>
              <a:avLst/>
              <a:gdLst/>
              <a:ahLst/>
              <a:cxnLst/>
              <a:rect l="l" t="t" r="r" b="b"/>
              <a:pathLst>
                <a:path w="9972040" h="1257300" extrusionOk="0">
                  <a:moveTo>
                    <a:pt x="9972015" y="1257300"/>
                  </a:moveTo>
                  <a:lnTo>
                    <a:pt x="0" y="1257300"/>
                  </a:lnTo>
                  <a:lnTo>
                    <a:pt x="0" y="0"/>
                  </a:lnTo>
                  <a:lnTo>
                    <a:pt x="9972015" y="0"/>
                  </a:lnTo>
                  <a:lnTo>
                    <a:pt x="9972015" y="1257300"/>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3" name="Google Shape;443;p14"/>
            <p:cNvSpPr/>
            <p:nvPr/>
          </p:nvSpPr>
          <p:spPr>
            <a:xfrm>
              <a:off x="0" y="2"/>
              <a:ext cx="4638675" cy="4638675"/>
            </a:xfrm>
            <a:custGeom>
              <a:avLst/>
              <a:gdLst/>
              <a:ahLst/>
              <a:cxnLst/>
              <a:rect l="l" t="t" r="r" b="b"/>
              <a:pathLst>
                <a:path w="4638675" h="4638675" extrusionOk="0">
                  <a:moveTo>
                    <a:pt x="4638149" y="0"/>
                  </a:moveTo>
                  <a:lnTo>
                    <a:pt x="0" y="4638149"/>
                  </a:lnTo>
                  <a:lnTo>
                    <a:pt x="0" y="0"/>
                  </a:lnTo>
                  <a:lnTo>
                    <a:pt x="4638149" y="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4" name="Google Shape;444;p14"/>
            <p:cNvSpPr/>
            <p:nvPr/>
          </p:nvSpPr>
          <p:spPr>
            <a:xfrm>
              <a:off x="0" y="3"/>
              <a:ext cx="4132579" cy="4132579"/>
            </a:xfrm>
            <a:custGeom>
              <a:avLst/>
              <a:gdLst/>
              <a:ahLst/>
              <a:cxnLst/>
              <a:rect l="l" t="t" r="r" b="b"/>
              <a:pathLst>
                <a:path w="4132579" h="4132579" extrusionOk="0">
                  <a:moveTo>
                    <a:pt x="0" y="4132185"/>
                  </a:moveTo>
                  <a:lnTo>
                    <a:pt x="0" y="3868748"/>
                  </a:lnTo>
                  <a:lnTo>
                    <a:pt x="3868748" y="0"/>
                  </a:lnTo>
                  <a:lnTo>
                    <a:pt x="4132185" y="0"/>
                  </a:lnTo>
                  <a:lnTo>
                    <a:pt x="0" y="4132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45" name="Google Shape;445;p14"/>
          <p:cNvGrpSpPr/>
          <p:nvPr/>
        </p:nvGrpSpPr>
        <p:grpSpPr>
          <a:xfrm>
            <a:off x="0" y="5648770"/>
            <a:ext cx="4638675" cy="4638805"/>
            <a:chOff x="0" y="5648770"/>
            <a:chExt cx="4638675" cy="4638805"/>
          </a:xfrm>
        </p:grpSpPr>
        <p:sp>
          <p:nvSpPr>
            <p:cNvPr id="446" name="Google Shape;446;p14"/>
            <p:cNvSpPr/>
            <p:nvPr/>
          </p:nvSpPr>
          <p:spPr>
            <a:xfrm>
              <a:off x="0" y="5648770"/>
              <a:ext cx="4638675" cy="4638675"/>
            </a:xfrm>
            <a:custGeom>
              <a:avLst/>
              <a:gdLst/>
              <a:ahLst/>
              <a:cxnLst/>
              <a:rect l="l" t="t" r="r" b="b"/>
              <a:pathLst>
                <a:path w="4638675" h="4638675" extrusionOk="0">
                  <a:moveTo>
                    <a:pt x="4638190" y="4638190"/>
                  </a:moveTo>
                  <a:lnTo>
                    <a:pt x="0" y="4638229"/>
                  </a:lnTo>
                  <a:lnTo>
                    <a:pt x="0" y="0"/>
                  </a:lnTo>
                  <a:lnTo>
                    <a:pt x="4638190" y="4638190"/>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7" name="Google Shape;447;p14"/>
            <p:cNvSpPr/>
            <p:nvPr/>
          </p:nvSpPr>
          <p:spPr>
            <a:xfrm>
              <a:off x="0" y="6148438"/>
              <a:ext cx="4135754" cy="4138929"/>
            </a:xfrm>
            <a:custGeom>
              <a:avLst/>
              <a:gdLst/>
              <a:ahLst/>
              <a:cxnLst/>
              <a:rect l="l" t="t" r="r" b="b"/>
              <a:pathLst>
                <a:path w="4135754" h="4138929" extrusionOk="0">
                  <a:moveTo>
                    <a:pt x="3868751" y="4138561"/>
                  </a:moveTo>
                  <a:lnTo>
                    <a:pt x="3874682" y="4132630"/>
                  </a:lnTo>
                  <a:lnTo>
                    <a:pt x="0" y="257948"/>
                  </a:lnTo>
                  <a:lnTo>
                    <a:pt x="0" y="0"/>
                  </a:lnTo>
                  <a:lnTo>
                    <a:pt x="4135374" y="4135374"/>
                  </a:lnTo>
                  <a:lnTo>
                    <a:pt x="4132188" y="4138561"/>
                  </a:lnTo>
                  <a:lnTo>
                    <a:pt x="3868751" y="413856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8" name="Google Shape;448;p14"/>
            <p:cNvSpPr/>
            <p:nvPr/>
          </p:nvSpPr>
          <p:spPr>
            <a:xfrm>
              <a:off x="0" y="6762135"/>
              <a:ext cx="3524885" cy="3524885"/>
            </a:xfrm>
            <a:custGeom>
              <a:avLst/>
              <a:gdLst/>
              <a:ahLst/>
              <a:cxnLst/>
              <a:rect l="l" t="t" r="r" b="b"/>
              <a:pathLst>
                <a:path w="3524885" h="3524884" extrusionOk="0">
                  <a:moveTo>
                    <a:pt x="3524864" y="3524864"/>
                  </a:moveTo>
                  <a:lnTo>
                    <a:pt x="0" y="3524864"/>
                  </a:lnTo>
                  <a:lnTo>
                    <a:pt x="0" y="0"/>
                  </a:lnTo>
                  <a:lnTo>
                    <a:pt x="3524864" y="352486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9" name="Google Shape;449;p14"/>
            <p:cNvSpPr/>
            <p:nvPr/>
          </p:nvSpPr>
          <p:spPr>
            <a:xfrm>
              <a:off x="0" y="7261800"/>
              <a:ext cx="3025775" cy="3025775"/>
            </a:xfrm>
            <a:custGeom>
              <a:avLst/>
              <a:gdLst/>
              <a:ahLst/>
              <a:cxnLst/>
              <a:rect l="l" t="t" r="r" b="b"/>
              <a:pathLst>
                <a:path w="3025775" h="3025775" extrusionOk="0">
                  <a:moveTo>
                    <a:pt x="2767250" y="3025199"/>
                  </a:moveTo>
                  <a:lnTo>
                    <a:pt x="0" y="257948"/>
                  </a:lnTo>
                  <a:lnTo>
                    <a:pt x="0" y="0"/>
                  </a:lnTo>
                  <a:lnTo>
                    <a:pt x="3025198" y="3025199"/>
                  </a:lnTo>
                  <a:lnTo>
                    <a:pt x="2767250" y="30251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50" name="Google Shape;450;p14"/>
          <p:cNvSpPr txBox="1"/>
          <p:nvPr/>
        </p:nvSpPr>
        <p:spPr>
          <a:xfrm>
            <a:off x="2379980" y="4358005"/>
            <a:ext cx="6780600" cy="1028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6600" b="1">
                <a:solidFill>
                  <a:srgbClr val="007BD3"/>
                </a:solidFill>
                <a:latin typeface="Tahoma" panose="020B0604030504040204"/>
                <a:ea typeface="Tahoma" panose="020B0604030504040204"/>
                <a:cs typeface="Tahoma" panose="020B0604030504040204"/>
                <a:sym typeface="Tahoma" panose="020B0604030504040204"/>
              </a:rPr>
              <a:t>Yêu Cầu Mạng</a:t>
            </a:r>
            <a:endParaRPr sz="6600" b="1">
              <a:solidFill>
                <a:srgbClr val="007BD3"/>
              </a:solidFill>
              <a:latin typeface="Tahoma" panose="020B0604030504040204"/>
              <a:ea typeface="Tahoma" panose="020B0604030504040204"/>
              <a:cs typeface="Tahoma" panose="020B0604030504040204"/>
              <a:sym typeface="Tahoma" panose="020B0604030504040204"/>
            </a:endParaRPr>
          </a:p>
        </p:txBody>
      </p:sp>
      <p:sp>
        <p:nvSpPr>
          <p:cNvPr id="451" name="Google Shape;451;p14"/>
          <p:cNvSpPr txBox="1"/>
          <p:nvPr/>
        </p:nvSpPr>
        <p:spPr>
          <a:xfrm>
            <a:off x="4961866" y="2428313"/>
            <a:ext cx="600710" cy="124333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0" b="1">
                <a:solidFill>
                  <a:schemeClr val="lt1"/>
                </a:solidFill>
                <a:latin typeface="Tahoma" panose="020B0604030504040204"/>
                <a:ea typeface="Tahoma" panose="020B0604030504040204"/>
                <a:cs typeface="Tahoma" panose="020B0604030504040204"/>
                <a:sym typeface="Tahoma" panose="020B0604030504040204"/>
              </a:rPr>
              <a:t>2</a:t>
            </a:r>
            <a:endParaRPr sz="80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452" name="Google Shape;452;p14"/>
          <p:cNvSpPr/>
          <p:nvPr/>
        </p:nvSpPr>
        <p:spPr>
          <a:xfrm>
            <a:off x="10129325" y="44"/>
            <a:ext cx="8159115" cy="10287000"/>
          </a:xfrm>
          <a:custGeom>
            <a:avLst/>
            <a:gdLst/>
            <a:ahLst/>
            <a:cxnLst/>
            <a:rect l="l" t="t" r="r" b="b"/>
            <a:pathLst>
              <a:path w="8159115" h="10287000" extrusionOk="0">
                <a:moveTo>
                  <a:pt x="0" y="10286917"/>
                </a:moveTo>
                <a:lnTo>
                  <a:pt x="0" y="0"/>
                </a:lnTo>
                <a:lnTo>
                  <a:pt x="8158674" y="0"/>
                </a:lnTo>
                <a:lnTo>
                  <a:pt x="8158674" y="10286917"/>
                </a:lnTo>
                <a:lnTo>
                  <a:pt x="0" y="10286917"/>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53" name="Google Shape;453;p14"/>
          <p:cNvPicPr preferRelativeResize="0"/>
          <p:nvPr/>
        </p:nvPicPr>
        <p:blipFill rotWithShape="1">
          <a:blip r:embed="rId1"/>
          <a:srcRect/>
          <a:stretch>
            <a:fillRect/>
          </a:stretch>
        </p:blipFill>
        <p:spPr>
          <a:xfrm>
            <a:off x="5514001" y="6716700"/>
            <a:ext cx="4149688" cy="35717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grpSp>
        <p:nvGrpSpPr>
          <p:cNvPr id="488" name="Google Shape;488;p18"/>
          <p:cNvGrpSpPr/>
          <p:nvPr/>
        </p:nvGrpSpPr>
        <p:grpSpPr>
          <a:xfrm>
            <a:off x="16342943" y="3134803"/>
            <a:ext cx="1945639" cy="3890645"/>
            <a:chOff x="16342943" y="3134803"/>
            <a:chExt cx="1945639" cy="3890645"/>
          </a:xfrm>
        </p:grpSpPr>
        <p:sp>
          <p:nvSpPr>
            <p:cNvPr id="489" name="Google Shape;489;p18"/>
            <p:cNvSpPr/>
            <p:nvPr/>
          </p:nvSpPr>
          <p:spPr>
            <a:xfrm>
              <a:off x="16342943" y="3134803"/>
              <a:ext cx="1945639" cy="3890645"/>
            </a:xfrm>
            <a:custGeom>
              <a:avLst/>
              <a:gdLst/>
              <a:ahLst/>
              <a:cxnLst/>
              <a:rect l="l" t="t" r="r" b="b"/>
              <a:pathLst>
                <a:path w="1945640" h="3890645" extrusionOk="0">
                  <a:moveTo>
                    <a:pt x="1945057" y="3890114"/>
                  </a:moveTo>
                  <a:lnTo>
                    <a:pt x="0" y="1945057"/>
                  </a:lnTo>
                  <a:lnTo>
                    <a:pt x="1945057" y="0"/>
                  </a:lnTo>
                  <a:lnTo>
                    <a:pt x="1945057" y="3890114"/>
                  </a:lnTo>
                  <a:close/>
                </a:path>
              </a:pathLst>
            </a:custGeom>
            <a:solidFill>
              <a:srgbClr val="527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0" name="Google Shape;490;p18"/>
            <p:cNvSpPr/>
            <p:nvPr/>
          </p:nvSpPr>
          <p:spPr>
            <a:xfrm>
              <a:off x="16850406" y="3639120"/>
              <a:ext cx="1437640" cy="2875280"/>
            </a:xfrm>
            <a:custGeom>
              <a:avLst/>
              <a:gdLst/>
              <a:ahLst/>
              <a:cxnLst/>
              <a:rect l="l" t="t" r="r" b="b"/>
              <a:pathLst>
                <a:path w="1437640" h="2875279" extrusionOk="0">
                  <a:moveTo>
                    <a:pt x="1437592" y="2875185"/>
                  </a:moveTo>
                  <a:lnTo>
                    <a:pt x="0" y="1437592"/>
                  </a:lnTo>
                  <a:lnTo>
                    <a:pt x="1437592" y="0"/>
                  </a:lnTo>
                  <a:lnTo>
                    <a:pt x="1437592" y="257948"/>
                  </a:lnTo>
                  <a:lnTo>
                    <a:pt x="260692" y="1434848"/>
                  </a:lnTo>
                  <a:lnTo>
                    <a:pt x="1437592" y="2611748"/>
                  </a:lnTo>
                  <a:lnTo>
                    <a:pt x="1437592" y="287518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91" name="Google Shape;491;p18"/>
          <p:cNvSpPr/>
          <p:nvPr/>
        </p:nvSpPr>
        <p:spPr>
          <a:xfrm>
            <a:off x="4495" y="0"/>
            <a:ext cx="1628775" cy="1638300"/>
          </a:xfrm>
          <a:custGeom>
            <a:avLst/>
            <a:gdLst/>
            <a:ahLst/>
            <a:cxnLst/>
            <a:rect l="l" t="t" r="r" b="b"/>
            <a:pathLst>
              <a:path w="1628775" h="1638300" extrusionOk="0">
                <a:moveTo>
                  <a:pt x="0" y="1638238"/>
                </a:moveTo>
                <a:lnTo>
                  <a:pt x="0" y="0"/>
                </a:lnTo>
                <a:lnTo>
                  <a:pt x="1628774" y="0"/>
                </a:lnTo>
                <a:lnTo>
                  <a:pt x="0" y="1638238"/>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2" name="Google Shape;492;p18"/>
          <p:cNvSpPr txBox="1"/>
          <p:nvPr>
            <p:ph type="title"/>
          </p:nvPr>
        </p:nvSpPr>
        <p:spPr>
          <a:xfrm>
            <a:off x="1773555" y="546735"/>
            <a:ext cx="13294360" cy="909320"/>
          </a:xfrm>
          <a:prstGeom prst="rect">
            <a:avLst/>
          </a:prstGeom>
          <a:noFill/>
          <a:ln>
            <a:noFill/>
          </a:ln>
        </p:spPr>
        <p:txBody>
          <a:bodyPr spcFirstLastPara="1" wrap="square" lIns="0" tIns="109850" rIns="0" bIns="0" anchor="t" anchorCtr="0">
            <a:spAutoFit/>
          </a:bodyPr>
          <a:lstStyle/>
          <a:p>
            <a:pPr marL="238125" lvl="0" indent="0" algn="l" rtl="0">
              <a:lnSpc>
                <a:spcPct val="100000"/>
              </a:lnSpc>
              <a:spcBef>
                <a:spcPts val="795"/>
              </a:spcBef>
              <a:spcAft>
                <a:spcPts val="0"/>
              </a:spcAft>
              <a:buNone/>
            </a:pPr>
            <a:r>
              <a:rPr lang="vi-VN" sz="5200">
                <a:solidFill>
                  <a:schemeClr val="bg2">
                    <a:lumMod val="60000"/>
                    <a:lumOff val="40000"/>
                  </a:schemeClr>
                </a:solidFill>
                <a:latin typeface="Arial" panose="020B0604020202020204"/>
                <a:ea typeface="Arial" panose="020B0604020202020204"/>
                <a:cs typeface="Arial" panose="020B0604020202020204"/>
                <a:sym typeface="Arial" panose="020B0604020202020204"/>
              </a:rPr>
              <a:t>YÊU CẦU MẠNG</a:t>
            </a:r>
            <a:endParaRPr lang="vi-VN" sz="5200">
              <a:solidFill>
                <a:schemeClr val="bg2">
                  <a:lumMod val="60000"/>
                  <a:lumOff val="40000"/>
                </a:schemeClr>
              </a:solidFill>
              <a:latin typeface="Arial" panose="020B0604020202020204"/>
              <a:ea typeface="Arial" panose="020B0604020202020204"/>
              <a:cs typeface="Arial" panose="020B0604020202020204"/>
              <a:sym typeface="Arial" panose="020B0604020202020204"/>
            </a:endParaRPr>
          </a:p>
        </p:txBody>
      </p:sp>
      <p:sp>
        <p:nvSpPr>
          <p:cNvPr id="494" name="Google Shape;494;p18"/>
          <p:cNvSpPr/>
          <p:nvPr/>
        </p:nvSpPr>
        <p:spPr>
          <a:xfrm>
            <a:off x="619567" y="8172755"/>
            <a:ext cx="1638300" cy="1628775"/>
          </a:xfrm>
          <a:custGeom>
            <a:avLst/>
            <a:gdLst/>
            <a:ahLst/>
            <a:cxnLst/>
            <a:rect l="l" t="t" r="r" b="b"/>
            <a:pathLst>
              <a:path w="1638300" h="1628775" extrusionOk="0">
                <a:moveTo>
                  <a:pt x="1638238" y="1628774"/>
                </a:moveTo>
                <a:lnTo>
                  <a:pt x="0" y="1628774"/>
                </a:lnTo>
                <a:lnTo>
                  <a:pt x="0" y="0"/>
                </a:lnTo>
                <a:lnTo>
                  <a:pt x="1638238" y="1628774"/>
                </a:lnTo>
                <a:close/>
              </a:path>
            </a:pathLst>
          </a:custGeom>
          <a:solidFill>
            <a:srgbClr val="2A4A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Placeholder 1"/>
          <p:cNvSpPr/>
          <p:nvPr>
            <p:ph type="body" idx="1"/>
          </p:nvPr>
        </p:nvSpPr>
        <p:spPr>
          <a:xfrm>
            <a:off x="1633220" y="2486025"/>
            <a:ext cx="14779625" cy="6001385"/>
          </a:xfrm>
        </p:spPr>
        <p:txBody>
          <a:bodyPr wrap="square"/>
          <a:p>
            <a:endParaRPr lang="en-US"/>
          </a:p>
          <a:p>
            <a:pPr marL="685800" indent="-457200">
              <a:buFont typeface="Wingdings" panose="05000000000000000000" charset="0"/>
              <a:buChar char="Ø"/>
            </a:pPr>
            <a:r>
              <a:rPr lang="en-US"/>
              <a:t>Thiết kế mạng máy tính cho trụ sở và hai chi nhánh của công ty BB</a:t>
            </a:r>
            <a:endParaRPr lang="en-US"/>
          </a:p>
          <a:p>
            <a:pPr marL="228600" indent="0">
              <a:buFont typeface="Wingdings" panose="05000000000000000000" charset="0"/>
            </a:pPr>
            <a:endParaRPr lang="en-US"/>
          </a:p>
          <a:p>
            <a:pPr marL="228600" indent="0">
              <a:buFont typeface="Wingdings" panose="05000000000000000000" charset="0"/>
            </a:pPr>
            <a:endParaRPr lang="en-US"/>
          </a:p>
          <a:p>
            <a:pPr marL="685800" indent="-457200">
              <a:buFont typeface="Wingdings" panose="05000000000000000000" charset="0"/>
              <a:buChar char="Ø"/>
            </a:pPr>
            <a:r>
              <a:rPr lang="en-US"/>
              <a:t>Số lượng máy tính: 200 máy tính, 5 máy chủ, 12 thiết bị mạng</a:t>
            </a:r>
            <a:endParaRPr lang="en-US"/>
          </a:p>
          <a:p>
            <a:pPr marL="228600" indent="0">
              <a:buFont typeface="Wingdings" panose="05000000000000000000" charset="0"/>
            </a:pPr>
            <a:endParaRPr lang="en-US"/>
          </a:p>
          <a:p>
            <a:pPr marL="228600" indent="0">
              <a:buFont typeface="Wingdings" panose="05000000000000000000" charset="0"/>
            </a:pPr>
            <a:endParaRPr lang="en-US"/>
          </a:p>
          <a:p>
            <a:pPr marL="685800" indent="-457200">
              <a:buFont typeface="Wingdings" panose="05000000000000000000" charset="0"/>
              <a:buChar char="Ø"/>
            </a:pPr>
            <a:r>
              <a:rPr lang="en-US"/>
              <a:t>Sử dụng các công nghệ mới nhất, bao gồm kết nối có dây và không dây, và cáp quang (GPON)</a:t>
            </a:r>
            <a:endParaRPr lang="en-US"/>
          </a:p>
          <a:p>
            <a:pPr marL="228600" indent="0">
              <a:buFont typeface="Wingdings" panose="05000000000000000000" charset="0"/>
            </a:pPr>
            <a:endParaRPr lang="en-US"/>
          </a:p>
          <a:p>
            <a:pPr marL="228600" indent="0">
              <a:buFont typeface="Wingdings" panose="05000000000000000000" charset="0"/>
            </a:pPr>
            <a:endParaRPr lang="en-US"/>
          </a:p>
          <a:p>
            <a:pPr marL="685800" indent="-457200">
              <a:buFont typeface="Wingdings" panose="05000000000000000000" charset="0"/>
              <a:buChar char="Ø"/>
            </a:pPr>
            <a:r>
              <a:rPr lang="en-US"/>
              <a:t>Mạng được tổ chức theo cấu trúc VLAN và GigaEthernet 1GbE / 10GbE</a:t>
            </a:r>
            <a:endParaRPr lang="en-US"/>
          </a:p>
          <a:p>
            <a:pPr marL="228600" indent="0">
              <a:buFont typeface="Wingdings" panose="05000000000000000000" charset="0"/>
            </a:pP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4990</Words>
  <Application>WPS Presentation</Application>
  <PresentationFormat/>
  <Paragraphs>225</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SimSun</vt:lpstr>
      <vt:lpstr>Wingdings</vt:lpstr>
      <vt:lpstr>Arial</vt:lpstr>
      <vt:lpstr>Tahoma</vt:lpstr>
      <vt:lpstr>Calibri</vt:lpstr>
      <vt:lpstr>Helvetica Neue</vt:lpstr>
      <vt:lpstr>Wingdings</vt:lpstr>
      <vt:lpstr>Microsoft YaHei</vt:lpstr>
      <vt:lpstr>Arial Unicode MS</vt:lpstr>
      <vt:lpstr>Georgia</vt:lpstr>
      <vt:lpstr>Verdana</vt:lpstr>
      <vt:lpstr>Times New Roman</vt:lpstr>
      <vt:lpstr>Office Theme</vt:lpstr>
      <vt:lpstr>PowerPoint 演示文稿</vt:lpstr>
      <vt:lpstr>Danh sách thành viên</vt:lpstr>
      <vt:lpstr>Nội dung</vt:lpstr>
      <vt:lpstr>PowerPoint 演示文稿</vt:lpstr>
      <vt:lpstr>KIẾN TRÚC MẠNG HÌNH SAO</vt:lpstr>
      <vt:lpstr>ƯU ĐIỂM</vt:lpstr>
      <vt:lpstr>NHƯỢC ĐIỂM</vt:lpstr>
      <vt:lpstr>PowerPoint 演示文稿</vt:lpstr>
      <vt:lpstr>YÊU CẦU MẠNG</vt:lpstr>
      <vt:lpstr>YÊU CẦU MẠNG</vt:lpstr>
      <vt:lpstr>PowerPoint 演示文稿</vt:lpstr>
      <vt:lpstr>SƠ ĐỒ ĐI DÂY</vt:lpstr>
      <vt:lpstr>SƠ ĐỒ ĐI DÂY</vt:lpstr>
      <vt:lpstr>SƠ ĐỒ THIẾT BỊ</vt:lpstr>
      <vt:lpstr>SƠ ĐỒ THIẾT BỊ</vt:lpstr>
      <vt:lpstr>SƠ ĐỒ KẾT NỐI WAN</vt:lpstr>
      <vt:lpstr>PowerPoint 演示文稿</vt:lpstr>
      <vt:lpstr>THROUGHPUT  VÀ BANDWIDTH</vt:lpstr>
      <vt:lpstr>THROUGHPUT  VÀ BANDWIDTH</vt:lpstr>
      <vt:lpstr>Các thông số an toàn</vt:lpstr>
      <vt:lpstr>PowerPoint 演示文稿</vt:lpstr>
      <vt:lpstr>  Độ Tin Cậy</vt:lpstr>
      <vt:lpstr>  Dễ dàng nâng cấp.</vt:lpstr>
      <vt:lpstr>Tính an toàn và  bảo mật của hệ thống</vt:lpstr>
      <vt:lpstr>Tối ưu chi phí</vt:lpstr>
      <vt:lpstr>Khó khăn Trong Dự Án</vt:lpstr>
      <vt:lpstr>Cảm ơn thầy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tien phan trong</cp:lastModifiedBy>
  <cp:revision>18</cp:revision>
  <dcterms:created xsi:type="dcterms:W3CDTF">2023-04-24T15:32:00Z</dcterms:created>
  <dcterms:modified xsi:type="dcterms:W3CDTF">2023-04-28T12:47:03Z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3B25DD1627BD449083BFD7BA6C92E747</vt:lpwstr>
  </property>
  <property fmtid="{D5CDD505-2E9C-101B-9397-08002B2CF9AE}" pid="3" name="KSOProductBuildVer">
    <vt:lpwstr>1033-11.2.0.11537</vt:lpwstr>
  </property>
</Properties>
</file>