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3841D-9270-42E5-9523-4B9DAC445011}" v="10" dt="2024-09-15T20:41:08.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2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Z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180867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024935-B61B-41BF-93B8-0BCD6D418296}" type="datetimeFigureOut">
              <a:rPr lang="en-ZA" smtClean="0"/>
              <a:t>2024/09/15</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125185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186797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2089949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193648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024935-B61B-41BF-93B8-0BCD6D418296}" type="datetimeFigureOut">
              <a:rPr lang="en-ZA" smtClean="0"/>
              <a:t>2024/09/15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3531157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024935-B61B-41BF-93B8-0BCD6D418296}" type="datetimeFigureOut">
              <a:rPr lang="en-ZA" smtClean="0"/>
              <a:t>2024/09/15</a:t>
            </a:fld>
            <a:endParaRPr lang="en-ZA"/>
          </a:p>
        </p:txBody>
      </p:sp>
      <p:sp>
        <p:nvSpPr>
          <p:cNvPr id="8" name="Footer Placeholder 7"/>
          <p:cNvSpPr>
            <a:spLocks noGrp="1"/>
          </p:cNvSpPr>
          <p:nvPr>
            <p:ph type="ftr" sz="quarter" idx="11"/>
          </p:nvPr>
        </p:nvSpPr>
        <p:spPr>
          <a:xfrm>
            <a:off x="561111" y="6391838"/>
            <a:ext cx="3644282" cy="304801"/>
          </a:xfrm>
        </p:spPr>
        <p:txBody>
          <a:bodyPr/>
          <a:lstStyle/>
          <a:p>
            <a:endParaRPr lang="en-ZA"/>
          </a:p>
        </p:txBody>
      </p:sp>
      <p:sp>
        <p:nvSpPr>
          <p:cNvPr id="9" name="Slide Number Placeholder 8"/>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349576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305582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209603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235930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024935-B61B-41BF-93B8-0BCD6D418296}" type="datetimeFigureOut">
              <a:rPr lang="en-ZA" smtClean="0"/>
              <a:t>2024/09/15</a:t>
            </a:fld>
            <a:endParaRPr lang="en-ZA"/>
          </a:p>
        </p:txBody>
      </p:sp>
      <p:sp>
        <p:nvSpPr>
          <p:cNvPr id="5" name="Footer Placeholder 4"/>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378202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024935-B61B-41BF-93B8-0BCD6D418296}" type="datetimeFigureOut">
              <a:rPr lang="en-ZA" smtClean="0"/>
              <a:t>2024/09/15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22205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024935-B61B-41BF-93B8-0BCD6D418296}" type="datetimeFigureOut">
              <a:rPr lang="en-ZA" smtClean="0"/>
              <a:t>2024/09/15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139306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7024935-B61B-41BF-93B8-0BCD6D418296}" type="datetimeFigureOut">
              <a:rPr lang="en-ZA" smtClean="0"/>
              <a:t>2024/09/15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61723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24935-B61B-41BF-93B8-0BCD6D418296}" type="datetimeFigureOut">
              <a:rPr lang="en-ZA" smtClean="0"/>
              <a:t>2024/09/15</a:t>
            </a:fld>
            <a:endParaRPr lang="en-ZA"/>
          </a:p>
        </p:txBody>
      </p:sp>
      <p:sp>
        <p:nvSpPr>
          <p:cNvPr id="3" name="Footer Placeholder 2"/>
          <p:cNvSpPr>
            <a:spLocks noGrp="1"/>
          </p:cNvSpPr>
          <p:nvPr>
            <p:ph type="ftr" sz="quarter" idx="11"/>
          </p:nvPr>
        </p:nvSpPr>
        <p:spPr/>
        <p:txBody>
          <a:bodyPr/>
          <a:lstStyle/>
          <a:p>
            <a:endParaRPr lang="en-Z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36472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024935-B61B-41BF-93B8-0BCD6D418296}" type="datetimeFigureOut">
              <a:rPr lang="en-ZA" smtClean="0"/>
              <a:t>2024/09/15</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31854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024935-B61B-41BF-93B8-0BCD6D418296}" type="datetimeFigureOut">
              <a:rPr lang="en-ZA" smtClean="0"/>
              <a:t>2024/09/15</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B3DF28-773B-4E1B-878E-3EF569DD3B1E}" type="slidenum">
              <a:rPr lang="en-ZA" smtClean="0"/>
              <a:t>‹#›</a:t>
            </a:fld>
            <a:endParaRPr lang="en-ZA"/>
          </a:p>
        </p:txBody>
      </p:sp>
    </p:spTree>
    <p:extLst>
      <p:ext uri="{BB962C8B-B14F-4D97-AF65-F5344CB8AC3E}">
        <p14:creationId xmlns:p14="http://schemas.microsoft.com/office/powerpoint/2010/main" val="237213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024935-B61B-41BF-93B8-0BCD6D418296}" type="datetimeFigureOut">
              <a:rPr lang="en-ZA" smtClean="0"/>
              <a:t>2024/09/15</a:t>
            </a:fld>
            <a:endParaRPr lang="en-Z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Z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B3DF28-773B-4E1B-878E-3EF569DD3B1E}" type="slidenum">
              <a:rPr lang="en-ZA" smtClean="0"/>
              <a:t>‹#›</a:t>
            </a:fld>
            <a:endParaRPr lang="en-ZA"/>
          </a:p>
        </p:txBody>
      </p:sp>
    </p:spTree>
    <p:extLst>
      <p:ext uri="{BB962C8B-B14F-4D97-AF65-F5344CB8AC3E}">
        <p14:creationId xmlns:p14="http://schemas.microsoft.com/office/powerpoint/2010/main" val="23158618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477D-6333-38FF-96D2-CD802F65805D}"/>
              </a:ext>
            </a:extLst>
          </p:cNvPr>
          <p:cNvSpPr>
            <a:spLocks noGrp="1"/>
          </p:cNvSpPr>
          <p:nvPr>
            <p:ph type="ctrTitle"/>
          </p:nvPr>
        </p:nvSpPr>
        <p:spPr>
          <a:xfrm>
            <a:off x="1683171" y="1143000"/>
            <a:ext cx="8825658" cy="3389217"/>
          </a:xfrm>
        </p:spPr>
        <p:txBody>
          <a:bodyPr anchor="ctr">
            <a:normAutofit/>
          </a:bodyPr>
          <a:lstStyle/>
          <a:p>
            <a:pPr algn="ctr"/>
            <a:r>
              <a:rPr lang="en-GB" sz="6600">
                <a:solidFill>
                  <a:srgbClr val="FFFFFF"/>
                </a:solidFill>
              </a:rPr>
              <a:t>Presentation:</a:t>
            </a:r>
            <a:endParaRPr lang="en-ZA" sz="6600">
              <a:solidFill>
                <a:srgbClr val="FFFFFF"/>
              </a:solidFill>
            </a:endParaRPr>
          </a:p>
        </p:txBody>
      </p:sp>
      <p:sp>
        <p:nvSpPr>
          <p:cNvPr id="3" name="Subtitle 2">
            <a:extLst>
              <a:ext uri="{FF2B5EF4-FFF2-40B4-BE49-F238E27FC236}">
                <a16:creationId xmlns:a16="http://schemas.microsoft.com/office/drawing/2014/main" id="{24FE9E3E-808E-5DDB-6535-5E1374A22CB6}"/>
              </a:ext>
            </a:extLst>
          </p:cNvPr>
          <p:cNvSpPr>
            <a:spLocks noGrp="1"/>
          </p:cNvSpPr>
          <p:nvPr>
            <p:ph type="subTitle" idx="1"/>
          </p:nvPr>
        </p:nvSpPr>
        <p:spPr>
          <a:xfrm>
            <a:off x="1683171" y="5240851"/>
            <a:ext cx="8825658" cy="828932"/>
          </a:xfrm>
        </p:spPr>
        <p:txBody>
          <a:bodyPr>
            <a:normAutofit/>
          </a:bodyPr>
          <a:lstStyle/>
          <a:p>
            <a:pPr algn="ctr"/>
            <a:r>
              <a:rPr lang="en-GB" sz="2400">
                <a:solidFill>
                  <a:schemeClr val="tx2"/>
                </a:solidFill>
              </a:rPr>
              <a:t>Time Series Forecasting Models for Spaza Shop Sales</a:t>
            </a:r>
            <a:endParaRPr lang="en-ZA" sz="2400">
              <a:solidFill>
                <a:schemeClr val="tx2"/>
              </a:solidFill>
            </a:endParaRPr>
          </a:p>
          <a:p>
            <a:pPr algn="ctr"/>
            <a:endParaRPr lang="en-ZA" sz="2400">
              <a:solidFill>
                <a:schemeClr val="tx2"/>
              </a:solidFill>
            </a:endParaRPr>
          </a:p>
        </p:txBody>
      </p:sp>
    </p:spTree>
    <p:extLst>
      <p:ext uri="{BB962C8B-B14F-4D97-AF65-F5344CB8AC3E}">
        <p14:creationId xmlns:p14="http://schemas.microsoft.com/office/powerpoint/2010/main" val="71271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61B72-1D64-B11D-E1B3-6304CACFFC75}"/>
              </a:ext>
            </a:extLst>
          </p:cNvPr>
          <p:cNvSpPr txBox="1"/>
          <p:nvPr/>
        </p:nvSpPr>
        <p:spPr>
          <a:xfrm>
            <a:off x="543394" y="602317"/>
            <a:ext cx="6093500" cy="369332"/>
          </a:xfrm>
          <a:prstGeom prst="rect">
            <a:avLst/>
          </a:prstGeom>
          <a:noFill/>
        </p:spPr>
        <p:txBody>
          <a:bodyPr wrap="square">
            <a:spAutoFit/>
          </a:bodyPr>
          <a:lstStyle/>
          <a:p>
            <a:r>
              <a:rPr lang="en-ZA" dirty="0"/>
              <a:t>8. Comparison of Models</a:t>
            </a:r>
          </a:p>
        </p:txBody>
      </p:sp>
      <p:sp>
        <p:nvSpPr>
          <p:cNvPr id="5" name="TextBox 4">
            <a:extLst>
              <a:ext uri="{FF2B5EF4-FFF2-40B4-BE49-F238E27FC236}">
                <a16:creationId xmlns:a16="http://schemas.microsoft.com/office/drawing/2014/main" id="{945FF632-90D7-C302-94D6-CE9851657AD4}"/>
              </a:ext>
            </a:extLst>
          </p:cNvPr>
          <p:cNvSpPr txBox="1"/>
          <p:nvPr/>
        </p:nvSpPr>
        <p:spPr>
          <a:xfrm>
            <a:off x="543394" y="1318257"/>
            <a:ext cx="6093500" cy="646331"/>
          </a:xfrm>
          <a:prstGeom prst="rect">
            <a:avLst/>
          </a:prstGeom>
          <a:noFill/>
        </p:spPr>
        <p:txBody>
          <a:bodyPr wrap="square">
            <a:spAutoFit/>
          </a:bodyPr>
          <a:lstStyle/>
          <a:p>
            <a:pPr>
              <a:buFont typeface="Arial" panose="020B0604020202020204" pitchFamily="34" charset="0"/>
              <a:buChar char="•"/>
            </a:pPr>
            <a:r>
              <a:rPr lang="en-GB" b="1" dirty="0" err="1"/>
              <a:t>Prophet</a:t>
            </a:r>
            <a:r>
              <a:rPr lang="en-GB" dirty="0" err="1"/>
              <a:t>:Effective</a:t>
            </a:r>
            <a:r>
              <a:rPr lang="en-GB" dirty="0"/>
              <a:t> for capturing weekly trends but limited in handling complex non-linearities.</a:t>
            </a:r>
          </a:p>
        </p:txBody>
      </p:sp>
      <p:sp>
        <p:nvSpPr>
          <p:cNvPr id="7" name="TextBox 6">
            <a:extLst>
              <a:ext uri="{FF2B5EF4-FFF2-40B4-BE49-F238E27FC236}">
                <a16:creationId xmlns:a16="http://schemas.microsoft.com/office/drawing/2014/main" id="{0EAF669A-BCE9-EDB6-01D8-9CF14F93703E}"/>
              </a:ext>
            </a:extLst>
          </p:cNvPr>
          <p:cNvSpPr txBox="1"/>
          <p:nvPr/>
        </p:nvSpPr>
        <p:spPr>
          <a:xfrm>
            <a:off x="543394" y="2311196"/>
            <a:ext cx="6093500" cy="646331"/>
          </a:xfrm>
          <a:prstGeom prst="rect">
            <a:avLst/>
          </a:prstGeom>
          <a:noFill/>
        </p:spPr>
        <p:txBody>
          <a:bodyPr wrap="square">
            <a:spAutoFit/>
          </a:bodyPr>
          <a:lstStyle/>
          <a:p>
            <a:pPr>
              <a:buFont typeface="Arial" panose="020B0604020202020204" pitchFamily="34" charset="0"/>
              <a:buChar char="•"/>
            </a:pPr>
            <a:r>
              <a:rPr lang="en-GB" b="1" dirty="0" err="1"/>
              <a:t>ARIMA</a:t>
            </a:r>
            <a:r>
              <a:rPr lang="en-GB" dirty="0" err="1"/>
              <a:t>:Good</a:t>
            </a:r>
            <a:r>
              <a:rPr lang="en-GB" dirty="0"/>
              <a:t> for linear time series data and short-term forecasting.</a:t>
            </a:r>
          </a:p>
        </p:txBody>
      </p:sp>
      <p:sp>
        <p:nvSpPr>
          <p:cNvPr id="9" name="TextBox 8">
            <a:extLst>
              <a:ext uri="{FF2B5EF4-FFF2-40B4-BE49-F238E27FC236}">
                <a16:creationId xmlns:a16="http://schemas.microsoft.com/office/drawing/2014/main" id="{83B60E95-0994-4C25-C1DB-9FA80CB70889}"/>
              </a:ext>
            </a:extLst>
          </p:cNvPr>
          <p:cNvSpPr txBox="1"/>
          <p:nvPr/>
        </p:nvSpPr>
        <p:spPr>
          <a:xfrm>
            <a:off x="543394" y="3254143"/>
            <a:ext cx="6093500" cy="646331"/>
          </a:xfrm>
          <a:prstGeom prst="rect">
            <a:avLst/>
          </a:prstGeom>
          <a:noFill/>
        </p:spPr>
        <p:txBody>
          <a:bodyPr wrap="square">
            <a:spAutoFit/>
          </a:bodyPr>
          <a:lstStyle/>
          <a:p>
            <a:pPr>
              <a:buFont typeface="Arial" panose="020B0604020202020204" pitchFamily="34" charset="0"/>
              <a:buChar char="•"/>
            </a:pPr>
            <a:r>
              <a:rPr lang="en-GB" b="1" dirty="0" err="1"/>
              <a:t>LSTM</a:t>
            </a:r>
            <a:r>
              <a:rPr lang="en-GB" dirty="0" err="1"/>
              <a:t>:Captured</a:t>
            </a:r>
            <a:r>
              <a:rPr lang="en-GB" dirty="0"/>
              <a:t> more complex temporal dependencies and provided more accurate long-term predictions.</a:t>
            </a:r>
          </a:p>
        </p:txBody>
      </p:sp>
    </p:spTree>
    <p:extLst>
      <p:ext uri="{BB962C8B-B14F-4D97-AF65-F5344CB8AC3E}">
        <p14:creationId xmlns:p14="http://schemas.microsoft.com/office/powerpoint/2010/main" val="110066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43" name="Rectangle 4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4" name="Rectangle 43">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46" name="Freeform: Shape 25">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47" name="Group 46">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9" name="Rectangle 28">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useBgFill="1">
          <p:nvSpPr>
            <p:cNvPr id="48"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ZA"/>
            </a:p>
          </p:txBody>
        </p:sp>
      </p:grpSp>
      <p:sp>
        <p:nvSpPr>
          <p:cNvPr id="3" name="TextBox 2">
            <a:extLst>
              <a:ext uri="{FF2B5EF4-FFF2-40B4-BE49-F238E27FC236}">
                <a16:creationId xmlns:a16="http://schemas.microsoft.com/office/drawing/2014/main" id="{7156CA36-7DF0-C2D8-E6E6-E946CF739052}"/>
              </a:ext>
            </a:extLst>
          </p:cNvPr>
          <p:cNvSpPr txBox="1"/>
          <p:nvPr/>
        </p:nvSpPr>
        <p:spPr>
          <a:xfrm>
            <a:off x="1154954" y="838200"/>
            <a:ext cx="8761413" cy="977900"/>
          </a:xfrm>
          <a:prstGeom prst="rect">
            <a:avLst/>
          </a:prstGeom>
        </p:spPr>
        <p:txBody>
          <a:bodyPr vert="horz" lIns="91440" tIns="45720" rIns="91440" bIns="45720" rtlCol="0" anchor="ctr">
            <a:normAutofit/>
          </a:bodyPr>
          <a:lstStyle/>
          <a:p>
            <a:pPr>
              <a:spcBef>
                <a:spcPct val="0"/>
              </a:spcBef>
              <a:spcAft>
                <a:spcPts val="600"/>
              </a:spcAft>
            </a:pPr>
            <a:r>
              <a:rPr lang="en-US" sz="3600">
                <a:solidFill>
                  <a:srgbClr val="FFFFFF"/>
                </a:solidFill>
                <a:latin typeface="+mj-lt"/>
                <a:ea typeface="+mj-ea"/>
                <a:cs typeface="+mj-cs"/>
              </a:rPr>
              <a:t>Conclusion</a:t>
            </a:r>
          </a:p>
        </p:txBody>
      </p:sp>
      <p:sp>
        <p:nvSpPr>
          <p:cNvPr id="4" name="Rectangle 1">
            <a:extLst>
              <a:ext uri="{FF2B5EF4-FFF2-40B4-BE49-F238E27FC236}">
                <a16:creationId xmlns:a16="http://schemas.microsoft.com/office/drawing/2014/main" id="{2EF34F0B-53A6-88E1-389B-D8484E7B5B42}"/>
              </a:ext>
            </a:extLst>
          </p:cNvPr>
          <p:cNvSpPr>
            <a:spLocks noChangeArrowheads="1"/>
          </p:cNvSpPr>
          <p:nvPr/>
        </p:nvSpPr>
        <p:spPr bwMode="auto">
          <a:xfrm>
            <a:off x="1887233" y="2603500"/>
            <a:ext cx="8417535" cy="34163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lnSpc>
                <a:spcPct val="90000"/>
              </a:lnSpc>
              <a:spcBef>
                <a:spcPts val="1000"/>
              </a:spcBef>
              <a:buClr>
                <a:schemeClr val="accent1"/>
              </a:buClr>
              <a:buSzPct val="80000"/>
              <a:buFont typeface="Wingdings 3" charset="2"/>
              <a:buChar char=""/>
              <a:tabLst/>
            </a:pPr>
            <a:r>
              <a:rPr kumimoji="0" lang="en-US" altLang="en-US" u="none" strike="noStrike" cap="none" normalizeH="0" baseline="0">
                <a:ln>
                  <a:noFill/>
                </a:ln>
                <a:solidFill>
                  <a:schemeClr val="tx1">
                    <a:lumMod val="75000"/>
                    <a:lumOff val="25000"/>
                  </a:schemeClr>
                </a:solidFill>
                <a:effectLst/>
              </a:rPr>
              <a:t>The comparative analysis of the Prophet, ARIMA, and LSTM models highlights their respective strengths and weaknesses in forecasting weekly sales for spaza shops. While Prophet and ARIMA are well-suited for time series data with linear trends, the LSTM model demonstrated superior performance by capturing more complex patterns and providing more accurate long-term forecasts.</a:t>
            </a:r>
          </a:p>
          <a:p>
            <a:pPr marL="0" marR="0" lvl="0" indent="0" fontAlgn="base">
              <a:lnSpc>
                <a:spcPct val="90000"/>
              </a:lnSpc>
              <a:spcBef>
                <a:spcPts val="1000"/>
              </a:spcBef>
              <a:buClr>
                <a:schemeClr val="accent1"/>
              </a:buClr>
              <a:buSzPct val="80000"/>
              <a:buFont typeface="Wingdings 3" charset="2"/>
              <a:buChar char=""/>
              <a:tabLst/>
            </a:pPr>
            <a:r>
              <a:rPr kumimoji="0" lang="en-US" altLang="en-US" u="none" strike="noStrike" cap="none" normalizeH="0" baseline="0">
                <a:ln>
                  <a:noFill/>
                </a:ln>
                <a:solidFill>
                  <a:schemeClr val="tx1">
                    <a:lumMod val="75000"/>
                    <a:lumOff val="25000"/>
                  </a:schemeClr>
                </a:solidFill>
                <a:effectLst/>
              </a:rPr>
              <a:t>For spaza shop owners, the LSTM model offers a reliable tool for predicting future sales trends, allowing for better inventory planning and decision-making. Implementing this model could help optimize stock levels, reduce waste, and improve profitability. However, it's essential to monitor and update the model periodically to ensure it adapts to any changes in sales patterns over time.</a:t>
            </a:r>
          </a:p>
          <a:p>
            <a:pPr marL="0" marR="0" lvl="0" indent="0" fontAlgn="base">
              <a:lnSpc>
                <a:spcPct val="90000"/>
              </a:lnSpc>
              <a:spcBef>
                <a:spcPts val="1000"/>
              </a:spcBef>
              <a:buClr>
                <a:schemeClr val="accent1"/>
              </a:buClr>
              <a:buSzPct val="80000"/>
              <a:buFont typeface="Wingdings 3" charset="2"/>
              <a:buChar char=""/>
              <a:tabLst/>
            </a:pPr>
            <a:endParaRPr kumimoji="0" lang="en-US" altLang="en-US" u="none" strike="noStrike" cap="none" normalizeH="0" baseline="0">
              <a:ln>
                <a:noFill/>
              </a:ln>
              <a:solidFill>
                <a:schemeClr val="tx1">
                  <a:lumMod val="75000"/>
                  <a:lumOff val="25000"/>
                </a:schemeClr>
              </a:solidFill>
              <a:effectLst/>
            </a:endParaRPr>
          </a:p>
        </p:txBody>
      </p:sp>
    </p:spTree>
    <p:extLst>
      <p:ext uri="{BB962C8B-B14F-4D97-AF65-F5344CB8AC3E}">
        <p14:creationId xmlns:p14="http://schemas.microsoft.com/office/powerpoint/2010/main" val="255990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Oval 14">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6" name="Oval 25">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8" name="Oval 27">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0" name="Oval 29">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2" name="Oval 31">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3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3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40" name="Rectangle 3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useBgFill="1">
        <p:nvSpPr>
          <p:cNvPr id="41" name="Rectangle 4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pSp>
        <p:nvGrpSpPr>
          <p:cNvPr id="43" name="Group 4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44" name="Rectangle 4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4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ZA"/>
            </a:p>
          </p:txBody>
        </p:sp>
      </p:grpSp>
      <p:sp>
        <p:nvSpPr>
          <p:cNvPr id="2" name="Rectangle 1">
            <a:extLst>
              <a:ext uri="{FF2B5EF4-FFF2-40B4-BE49-F238E27FC236}">
                <a16:creationId xmlns:a16="http://schemas.microsoft.com/office/drawing/2014/main" id="{DFBB95C1-DE5B-2BE2-536F-C478CA782942}"/>
              </a:ext>
            </a:extLst>
          </p:cNvPr>
          <p:cNvSpPr>
            <a:spLocks noChangeArrowheads="1"/>
          </p:cNvSpPr>
          <p:nvPr/>
        </p:nvSpPr>
        <p:spPr bwMode="auto">
          <a:xfrm>
            <a:off x="1000372" y="1209957"/>
            <a:ext cx="3034580" cy="44380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r" fontAlgn="base">
              <a:spcBef>
                <a:spcPct val="0"/>
              </a:spcBef>
              <a:spcAft>
                <a:spcPts val="600"/>
              </a:spcAft>
              <a:buClrTx/>
              <a:buSzTx/>
              <a:tabLst/>
            </a:pPr>
            <a:r>
              <a:rPr lang="en-US" altLang="en-US" sz="3200">
                <a:latin typeface="+mj-lt"/>
                <a:ea typeface="+mj-ea"/>
                <a:cs typeface="+mj-cs"/>
              </a:rPr>
              <a:t>Introduction</a:t>
            </a:r>
            <a:endParaRPr kumimoji="0" lang="en-US" altLang="en-US" sz="3200" u="none" strike="noStrike" cap="none" normalizeH="0" baseline="0">
              <a:ln>
                <a:noFill/>
              </a:ln>
              <a:effectLst/>
              <a:latin typeface="+mj-lt"/>
              <a:ea typeface="+mj-ea"/>
              <a:cs typeface="+mj-cs"/>
            </a:endParaRPr>
          </a:p>
          <a:p>
            <a:pPr marL="0" marR="0" lvl="0" indent="0" algn="r" fontAlgn="base">
              <a:spcBef>
                <a:spcPct val="0"/>
              </a:spcBef>
              <a:spcAft>
                <a:spcPts val="600"/>
              </a:spcAft>
              <a:buClrTx/>
              <a:buSzTx/>
              <a:tabLst/>
            </a:pPr>
            <a:endParaRPr kumimoji="0" lang="en-US" altLang="en-US" sz="3200" u="none" strike="noStrike" cap="none" normalizeH="0" baseline="0">
              <a:ln>
                <a:noFill/>
              </a:ln>
              <a:effectLst/>
              <a:latin typeface="+mj-lt"/>
              <a:ea typeface="+mj-ea"/>
              <a:cs typeface="+mj-cs"/>
            </a:endParaRPr>
          </a:p>
        </p:txBody>
      </p:sp>
      <p:cxnSp>
        <p:nvCxnSpPr>
          <p:cNvPr id="46" name="Straight Connector 4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3FC9A24-5EC0-24F0-9E30-2A95DA51D5DC}"/>
              </a:ext>
            </a:extLst>
          </p:cNvPr>
          <p:cNvSpPr txBox="1"/>
          <p:nvPr/>
        </p:nvSpPr>
        <p:spPr>
          <a:xfrm>
            <a:off x="4678424" y="1059025"/>
            <a:ext cx="5302189" cy="473995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t>This documentation provides a detailed report on the steps taken in data preparation, model implementation, and analysis. The models included in this study are Prophet, ARIMA, and LSTM. The goal is to forecast weekly sales data for a spaza shop using these models and provide recommendations based on the analysis.</a:t>
            </a:r>
          </a:p>
        </p:txBody>
      </p:sp>
    </p:spTree>
    <p:extLst>
      <p:ext uri="{BB962C8B-B14F-4D97-AF65-F5344CB8AC3E}">
        <p14:creationId xmlns:p14="http://schemas.microsoft.com/office/powerpoint/2010/main" val="297586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6A3FC4-B119-A706-BB12-D2FC978AF632}"/>
              </a:ext>
            </a:extLst>
          </p:cNvPr>
          <p:cNvSpPr txBox="1"/>
          <p:nvPr/>
        </p:nvSpPr>
        <p:spPr>
          <a:xfrm>
            <a:off x="1000372" y="1209957"/>
            <a:ext cx="3034580" cy="4438087"/>
          </a:xfrm>
          <a:prstGeom prst="rect">
            <a:avLst/>
          </a:prstGeom>
        </p:spPr>
        <p:txBody>
          <a:bodyPr vert="horz" lIns="91440" tIns="45720" rIns="91440" bIns="45720" rtlCol="0" anchor="ctr">
            <a:normAutofit/>
          </a:bodyPr>
          <a:lstStyle/>
          <a:p>
            <a:pPr algn="r">
              <a:spcBef>
                <a:spcPct val="0"/>
              </a:spcBef>
              <a:spcAft>
                <a:spcPts val="600"/>
              </a:spcAft>
            </a:pPr>
            <a:r>
              <a:rPr lang="en-US" sz="3200">
                <a:latin typeface="+mj-lt"/>
                <a:ea typeface="+mj-ea"/>
                <a:cs typeface="+mj-cs"/>
              </a:rPr>
              <a:t>1. Data Preparation</a:t>
            </a:r>
          </a:p>
        </p:txBody>
      </p:sp>
      <p:sp>
        <p:nvSpPr>
          <p:cNvPr id="12" name="Rectangle 5">
            <a:extLst>
              <a:ext uri="{FF2B5EF4-FFF2-40B4-BE49-F238E27FC236}">
                <a16:creationId xmlns:a16="http://schemas.microsoft.com/office/drawing/2014/main" id="{9728CEDB-324C-A3CF-50D5-426258CAF834}"/>
              </a:ext>
            </a:extLst>
          </p:cNvPr>
          <p:cNvSpPr>
            <a:spLocks noChangeArrowheads="1"/>
          </p:cNvSpPr>
          <p:nvPr/>
        </p:nvSpPr>
        <p:spPr bwMode="auto">
          <a:xfrm>
            <a:off x="4678424" y="1059025"/>
            <a:ext cx="5302189" cy="47399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Dataset Loading: The dataset is loaded using Pandas.</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Handling Missing Values: Forward fill method is used to fill missing values.</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Data Type Conversion: The week column is converted to a categorical type.</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Data Inspection: The dataset is inspected for correctness using .head() function. </a:t>
            </a:r>
          </a:p>
        </p:txBody>
      </p:sp>
    </p:spTree>
    <p:extLst>
      <p:ext uri="{BB962C8B-B14F-4D97-AF65-F5344CB8AC3E}">
        <p14:creationId xmlns:p14="http://schemas.microsoft.com/office/powerpoint/2010/main" val="62572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5AC2A-4FB8-0E18-E0AF-DC487D098620}"/>
              </a:ext>
            </a:extLst>
          </p:cNvPr>
          <p:cNvSpPr txBox="1"/>
          <p:nvPr/>
        </p:nvSpPr>
        <p:spPr>
          <a:xfrm>
            <a:off x="1000372" y="1209957"/>
            <a:ext cx="3034580" cy="4438087"/>
          </a:xfrm>
          <a:prstGeom prst="rect">
            <a:avLst/>
          </a:prstGeom>
        </p:spPr>
        <p:txBody>
          <a:bodyPr vert="horz" lIns="91440" tIns="45720" rIns="91440" bIns="45720" rtlCol="0" anchor="ctr">
            <a:normAutofit/>
          </a:bodyPr>
          <a:lstStyle/>
          <a:p>
            <a:pPr algn="r">
              <a:spcBef>
                <a:spcPct val="0"/>
              </a:spcBef>
              <a:spcAft>
                <a:spcPts val="600"/>
              </a:spcAft>
            </a:pPr>
            <a:r>
              <a:rPr lang="en-US" sz="3200">
                <a:latin typeface="+mj-lt"/>
                <a:ea typeface="+mj-ea"/>
                <a:cs typeface="+mj-cs"/>
              </a:rPr>
              <a:t>2. Data Visualization</a:t>
            </a:r>
          </a:p>
        </p:txBody>
      </p:sp>
      <p:sp>
        <p:nvSpPr>
          <p:cNvPr id="5" name="Rectangle 2">
            <a:extLst>
              <a:ext uri="{FF2B5EF4-FFF2-40B4-BE49-F238E27FC236}">
                <a16:creationId xmlns:a16="http://schemas.microsoft.com/office/drawing/2014/main" id="{DF5D910E-BC88-1CDD-8F17-9C407584D2A9}"/>
              </a:ext>
            </a:extLst>
          </p:cNvPr>
          <p:cNvSpPr>
            <a:spLocks noChangeArrowheads="1"/>
          </p:cNvSpPr>
          <p:nvPr/>
        </p:nvSpPr>
        <p:spPr bwMode="auto">
          <a:xfrm>
            <a:off x="4678424" y="1059025"/>
            <a:ext cx="5302189" cy="47399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Sales Over Time: Plotted weekly item sales using matplotlib.</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Time Spent on Items: Plotted time spent on items over weeks </a:t>
            </a:r>
          </a:p>
        </p:txBody>
      </p:sp>
    </p:spTree>
    <p:extLst>
      <p:ext uri="{BB962C8B-B14F-4D97-AF65-F5344CB8AC3E}">
        <p14:creationId xmlns:p14="http://schemas.microsoft.com/office/powerpoint/2010/main" val="42338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FFF60-B3CD-77A1-249B-356467413B7A}"/>
              </a:ext>
            </a:extLst>
          </p:cNvPr>
          <p:cNvSpPr txBox="1"/>
          <p:nvPr/>
        </p:nvSpPr>
        <p:spPr>
          <a:xfrm>
            <a:off x="288561" y="452415"/>
            <a:ext cx="6093500" cy="369332"/>
          </a:xfrm>
          <a:prstGeom prst="rect">
            <a:avLst/>
          </a:prstGeom>
          <a:noFill/>
        </p:spPr>
        <p:txBody>
          <a:bodyPr wrap="square">
            <a:spAutoFit/>
          </a:bodyPr>
          <a:lstStyle/>
          <a:p>
            <a:r>
              <a:rPr lang="en-ZA"/>
              <a:t>3. Prophet Model Implementation</a:t>
            </a:r>
            <a:endParaRPr lang="en-ZA" dirty="0"/>
          </a:p>
        </p:txBody>
      </p:sp>
      <p:sp>
        <p:nvSpPr>
          <p:cNvPr id="4" name="Rectangle 1">
            <a:extLst>
              <a:ext uri="{FF2B5EF4-FFF2-40B4-BE49-F238E27FC236}">
                <a16:creationId xmlns:a16="http://schemas.microsoft.com/office/drawing/2014/main" id="{641AD498-E97A-356B-35F7-CF77A4987B8B}"/>
              </a:ext>
            </a:extLst>
          </p:cNvPr>
          <p:cNvSpPr>
            <a:spLocks noChangeArrowheads="1"/>
          </p:cNvSpPr>
          <p:nvPr/>
        </p:nvSpPr>
        <p:spPr bwMode="auto">
          <a:xfrm>
            <a:off x="286061" y="15439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Data Preparation for Prophet</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Selected </a:t>
            </a:r>
            <a:r>
              <a:rPr kumimoji="0" lang="en-US" altLang="en-US" sz="1000" b="0" i="0" u="none" strike="noStrike" cap="none" normalizeH="0" baseline="0">
                <a:ln>
                  <a:noFill/>
                </a:ln>
                <a:solidFill>
                  <a:schemeClr val="tx1"/>
                </a:solidFill>
                <a:effectLst/>
                <a:latin typeface="Arial Unicode MS"/>
              </a:rPr>
              <a:t>week</a:t>
            </a:r>
            <a:r>
              <a:rPr kumimoji="0" lang="en-US" altLang="en-US" sz="1100" b="0" i="0" u="none" strike="noStrike" cap="none" normalizeH="0" baseline="0">
                <a:ln>
                  <a:noFill/>
                </a:ln>
                <a:solidFill>
                  <a:schemeClr val="tx1"/>
                </a:solidFill>
                <a:effectLst/>
              </a:rPr>
              <a:t> and </a:t>
            </a:r>
            <a:r>
              <a:rPr kumimoji="0" lang="en-US" altLang="en-US" sz="1000" b="0" i="0" u="none" strike="noStrike" cap="none" normalizeH="0" baseline="0">
                <a:ln>
                  <a:noFill/>
                </a:ln>
                <a:solidFill>
                  <a:schemeClr val="tx1"/>
                </a:solidFill>
                <a:effectLst/>
                <a:latin typeface="Arial Unicode MS"/>
              </a:rPr>
              <a:t>item_sold_on_day_1</a:t>
            </a:r>
            <a:r>
              <a:rPr kumimoji="0" lang="en-US" altLang="en-US" sz="1100" b="0" i="0" u="none" strike="noStrike" cap="none" normalizeH="0" baseline="0">
                <a:ln>
                  <a:noFill/>
                </a:ln>
                <a:solidFill>
                  <a:schemeClr val="tx1"/>
                </a:solidFill>
                <a:effectLst/>
              </a:rPr>
              <a:t> columns for forecasting.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Renamed columns as required by Prophet (e.g., </a:t>
            </a:r>
            <a:r>
              <a:rPr kumimoji="0" lang="en-US" altLang="en-US" sz="1000" b="0" i="0" u="none" strike="noStrike" cap="none" normalizeH="0" baseline="0">
                <a:ln>
                  <a:noFill/>
                </a:ln>
                <a:solidFill>
                  <a:schemeClr val="tx1"/>
                </a:solidFill>
                <a:effectLst/>
                <a:latin typeface="Arial Unicode MS"/>
              </a:rPr>
              <a:t>ds</a:t>
            </a:r>
            <a:r>
              <a:rPr kumimoji="0" lang="en-US" altLang="en-US" sz="1100" b="0" i="0" u="none" strike="noStrike" cap="none" normalizeH="0" baseline="0">
                <a:ln>
                  <a:noFill/>
                </a:ln>
                <a:solidFill>
                  <a:schemeClr val="tx1"/>
                </a:solidFill>
                <a:effectLst/>
              </a:rPr>
              <a:t> for date and </a:t>
            </a:r>
            <a:r>
              <a:rPr kumimoji="0" lang="en-US" altLang="en-US" sz="1000" b="0" i="0" u="none" strike="noStrike" cap="none" normalizeH="0" baseline="0">
                <a:ln>
                  <a:noFill/>
                </a:ln>
                <a:solidFill>
                  <a:schemeClr val="tx1"/>
                </a:solidFill>
                <a:effectLst/>
                <a:latin typeface="Arial Unicode MS"/>
              </a:rPr>
              <a:t>y</a:t>
            </a:r>
            <a:r>
              <a:rPr kumimoji="0" lang="en-US" altLang="en-US" sz="1100" b="0" i="0" u="none" strike="noStrike" cap="none" normalizeH="0" baseline="0">
                <a:ln>
                  <a:noFill/>
                </a:ln>
                <a:solidFill>
                  <a:schemeClr val="tx1"/>
                </a:solidFill>
                <a:effectLst/>
              </a:rPr>
              <a:t> for target).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Created a date range with the correct format using year and week.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6F30D80-FF4B-9F8D-4EF4-8ACDEFD101CE}"/>
              </a:ext>
            </a:extLst>
          </p:cNvPr>
          <p:cNvSpPr txBox="1"/>
          <p:nvPr/>
        </p:nvSpPr>
        <p:spPr>
          <a:xfrm>
            <a:off x="286061" y="2782669"/>
            <a:ext cx="6235908" cy="646331"/>
          </a:xfrm>
          <a:prstGeom prst="rect">
            <a:avLst/>
          </a:prstGeom>
          <a:noFill/>
        </p:spPr>
        <p:txBody>
          <a:bodyPr wrap="square">
            <a:spAutoFit/>
          </a:bodyPr>
          <a:lstStyle/>
          <a:p>
            <a:pPr>
              <a:buFont typeface="Arial" panose="020B0604020202020204" pitchFamily="34" charset="0"/>
              <a:buChar char="•"/>
            </a:pPr>
            <a:r>
              <a:rPr lang="en-GB" b="1"/>
              <a:t>Model Fitting</a:t>
            </a:r>
            <a:r>
              <a:rPr lang="en-GB"/>
              <a:t>:Initialized the Prophet model and fit it to the data.</a:t>
            </a:r>
            <a:endParaRPr lang="en-GB" dirty="0"/>
          </a:p>
        </p:txBody>
      </p:sp>
      <p:sp>
        <p:nvSpPr>
          <p:cNvPr id="8" name="TextBox 7">
            <a:extLst>
              <a:ext uri="{FF2B5EF4-FFF2-40B4-BE49-F238E27FC236}">
                <a16:creationId xmlns:a16="http://schemas.microsoft.com/office/drawing/2014/main" id="{08C28E86-EB8C-196F-6C3D-1A4B56C0EF00}"/>
              </a:ext>
            </a:extLst>
          </p:cNvPr>
          <p:cNvSpPr txBox="1"/>
          <p:nvPr/>
        </p:nvSpPr>
        <p:spPr>
          <a:xfrm>
            <a:off x="286061" y="3887316"/>
            <a:ext cx="6235908" cy="646331"/>
          </a:xfrm>
          <a:prstGeom prst="rect">
            <a:avLst/>
          </a:prstGeom>
          <a:noFill/>
        </p:spPr>
        <p:txBody>
          <a:bodyPr wrap="square">
            <a:spAutoFit/>
          </a:bodyPr>
          <a:lstStyle/>
          <a:p>
            <a:pPr>
              <a:buFont typeface="Arial" panose="020B0604020202020204" pitchFamily="34" charset="0"/>
              <a:buChar char="•"/>
            </a:pPr>
            <a:r>
              <a:rPr lang="en-GB" b="1"/>
              <a:t>Forecasting</a:t>
            </a:r>
            <a:r>
              <a:rPr lang="en-GB"/>
              <a:t>:Forecasted future values for the next 4 weeks.</a:t>
            </a:r>
          </a:p>
          <a:p>
            <a:pPr>
              <a:buFont typeface="Arial" panose="020B0604020202020204" pitchFamily="34" charset="0"/>
              <a:buChar char="•"/>
            </a:pPr>
            <a:r>
              <a:rPr lang="en-GB"/>
              <a:t>Visualized forecast results.</a:t>
            </a:r>
            <a:endParaRPr lang="en-GB" dirty="0"/>
          </a:p>
        </p:txBody>
      </p:sp>
    </p:spTree>
    <p:extLst>
      <p:ext uri="{BB962C8B-B14F-4D97-AF65-F5344CB8AC3E}">
        <p14:creationId xmlns:p14="http://schemas.microsoft.com/office/powerpoint/2010/main" val="17433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C4B86-DFD4-7929-7B4F-1526BA77ACED}"/>
              </a:ext>
            </a:extLst>
          </p:cNvPr>
          <p:cNvSpPr txBox="1"/>
          <p:nvPr/>
        </p:nvSpPr>
        <p:spPr>
          <a:xfrm>
            <a:off x="333532" y="302514"/>
            <a:ext cx="6093500" cy="369332"/>
          </a:xfrm>
          <a:prstGeom prst="rect">
            <a:avLst/>
          </a:prstGeom>
          <a:noFill/>
        </p:spPr>
        <p:txBody>
          <a:bodyPr wrap="square">
            <a:spAutoFit/>
          </a:bodyPr>
          <a:lstStyle/>
          <a:p>
            <a:r>
              <a:rPr lang="en-ZA" dirty="0"/>
              <a:t>4. ARIMA Model Implementation</a:t>
            </a:r>
          </a:p>
        </p:txBody>
      </p:sp>
      <p:sp>
        <p:nvSpPr>
          <p:cNvPr id="5" name="TextBox 4">
            <a:extLst>
              <a:ext uri="{FF2B5EF4-FFF2-40B4-BE49-F238E27FC236}">
                <a16:creationId xmlns:a16="http://schemas.microsoft.com/office/drawing/2014/main" id="{BB36493B-1619-60A4-D986-E7DB60752CA5}"/>
              </a:ext>
            </a:extLst>
          </p:cNvPr>
          <p:cNvSpPr txBox="1"/>
          <p:nvPr/>
        </p:nvSpPr>
        <p:spPr>
          <a:xfrm>
            <a:off x="333532" y="943504"/>
            <a:ext cx="6093500" cy="646331"/>
          </a:xfrm>
          <a:prstGeom prst="rect">
            <a:avLst/>
          </a:prstGeom>
          <a:noFill/>
        </p:spPr>
        <p:txBody>
          <a:bodyPr wrap="square">
            <a:spAutoFit/>
          </a:bodyPr>
          <a:lstStyle/>
          <a:p>
            <a:pPr>
              <a:buFont typeface="Arial" panose="020B0604020202020204" pitchFamily="34" charset="0"/>
              <a:buChar char="•"/>
            </a:pPr>
            <a:r>
              <a:rPr lang="en-GB" b="1" dirty="0"/>
              <a:t>Data Preparation for ARIMA</a:t>
            </a:r>
            <a:r>
              <a:rPr lang="en-GB" dirty="0"/>
              <a:t>: Aggregated daily sales data to weekly totals for time series analysis.</a:t>
            </a:r>
          </a:p>
        </p:txBody>
      </p:sp>
      <p:sp>
        <p:nvSpPr>
          <p:cNvPr id="6" name="Rectangle 1">
            <a:extLst>
              <a:ext uri="{FF2B5EF4-FFF2-40B4-BE49-F238E27FC236}">
                <a16:creationId xmlns:a16="http://schemas.microsoft.com/office/drawing/2014/main" id="{9F783F80-AE1F-69E5-AAA0-FEF4B4BAA9B4}"/>
              </a:ext>
            </a:extLst>
          </p:cNvPr>
          <p:cNvSpPr>
            <a:spLocks noChangeArrowheads="1"/>
          </p:cNvSpPr>
          <p:nvPr/>
        </p:nvSpPr>
        <p:spPr bwMode="auto">
          <a:xfrm>
            <a:off x="333532" y="18839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Model Fitting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Fitted ARIMA model with specified parameters (e.g., order </a:t>
            </a:r>
            <a:r>
              <a:rPr kumimoji="0" lang="en-US" altLang="en-US" sz="1000" b="0" i="0" u="none" strike="noStrike" cap="none" normalizeH="0" baseline="0">
                <a:ln>
                  <a:noFill/>
                </a:ln>
                <a:solidFill>
                  <a:schemeClr val="tx1"/>
                </a:solidFill>
                <a:effectLst/>
                <a:latin typeface="Arial Unicode MS"/>
              </a:rPr>
              <a:t>(5, 1, 0)</a:t>
            </a:r>
            <a:r>
              <a:rPr kumimoji="0" lang="en-US" altLang="en-US" sz="1100" b="0" i="0" u="none" strike="noStrike" cap="none" normalizeH="0" baseline="0">
                <a:ln>
                  <a:noFill/>
                </a:ln>
                <a:solidFill>
                  <a:schemeClr val="tx1"/>
                </a:solidFill>
                <a:effectLst/>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9AA9696-0AD8-6775-8CC4-23FBFF2D3DC3}"/>
              </a:ext>
            </a:extLst>
          </p:cNvPr>
          <p:cNvSpPr txBox="1"/>
          <p:nvPr/>
        </p:nvSpPr>
        <p:spPr>
          <a:xfrm>
            <a:off x="333532" y="2635321"/>
            <a:ext cx="6265888" cy="923330"/>
          </a:xfrm>
          <a:prstGeom prst="rect">
            <a:avLst/>
          </a:prstGeom>
          <a:noFill/>
        </p:spPr>
        <p:txBody>
          <a:bodyPr wrap="square">
            <a:spAutoFit/>
          </a:bodyPr>
          <a:lstStyle/>
          <a:p>
            <a:pPr>
              <a:buFont typeface="Arial" panose="020B0604020202020204" pitchFamily="34" charset="0"/>
              <a:buChar char="•"/>
            </a:pPr>
            <a:r>
              <a:rPr lang="en-GB" b="1" dirty="0"/>
              <a:t>Forecasting</a:t>
            </a:r>
            <a:r>
              <a:rPr lang="en-GB" dirty="0"/>
              <a:t>: Forecasted future values using the fitted ARIMA model.</a:t>
            </a:r>
          </a:p>
          <a:p>
            <a:pPr>
              <a:buFont typeface="Arial" panose="020B0604020202020204" pitchFamily="34" charset="0"/>
              <a:buChar char="•"/>
            </a:pPr>
            <a:r>
              <a:rPr lang="en-GB" dirty="0"/>
              <a:t>Plotted the observed vs. forecasted values.</a:t>
            </a:r>
          </a:p>
        </p:txBody>
      </p:sp>
    </p:spTree>
    <p:extLst>
      <p:ext uri="{BB962C8B-B14F-4D97-AF65-F5344CB8AC3E}">
        <p14:creationId xmlns:p14="http://schemas.microsoft.com/office/powerpoint/2010/main" val="86292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9E1F3-25A6-CB93-0AD8-D7151366CBA6}"/>
              </a:ext>
            </a:extLst>
          </p:cNvPr>
          <p:cNvSpPr txBox="1"/>
          <p:nvPr/>
        </p:nvSpPr>
        <p:spPr>
          <a:xfrm>
            <a:off x="333531" y="737229"/>
            <a:ext cx="6093500" cy="369332"/>
          </a:xfrm>
          <a:prstGeom prst="rect">
            <a:avLst/>
          </a:prstGeom>
          <a:noFill/>
        </p:spPr>
        <p:txBody>
          <a:bodyPr wrap="square">
            <a:spAutoFit/>
          </a:bodyPr>
          <a:lstStyle/>
          <a:p>
            <a:r>
              <a:rPr lang="en-ZA" dirty="0"/>
              <a:t>5. LSTM Model Implementation</a:t>
            </a:r>
          </a:p>
        </p:txBody>
      </p:sp>
      <p:sp>
        <p:nvSpPr>
          <p:cNvPr id="4" name="Rectangle 1">
            <a:extLst>
              <a:ext uri="{FF2B5EF4-FFF2-40B4-BE49-F238E27FC236}">
                <a16:creationId xmlns:a16="http://schemas.microsoft.com/office/drawing/2014/main" id="{3E69DC53-4DBA-F6FC-74D6-CF733D60656D}"/>
              </a:ext>
            </a:extLst>
          </p:cNvPr>
          <p:cNvSpPr>
            <a:spLocks noChangeArrowheads="1"/>
          </p:cNvSpPr>
          <p:nvPr/>
        </p:nvSpPr>
        <p:spPr bwMode="auto">
          <a:xfrm>
            <a:off x="331031" y="19936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Preparation for LSTM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Combined daily sales and time spent columns for all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Calculated the total items sold per week.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Normalized the data using </a:t>
            </a:r>
            <a:r>
              <a:rPr kumimoji="0" lang="en-US" altLang="en-US" sz="1000" b="0" i="0" u="none" strike="noStrike" cap="none" normalizeH="0" baseline="0" dirty="0" err="1">
                <a:ln>
                  <a:noFill/>
                </a:ln>
                <a:solidFill>
                  <a:schemeClr val="tx1"/>
                </a:solidFill>
                <a:effectLst/>
                <a:latin typeface="Arial Unicode MS"/>
              </a:rPr>
              <a:t>MinMaxScaler</a:t>
            </a:r>
            <a:r>
              <a:rPr kumimoji="0" lang="en-US" altLang="en-US" sz="11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Reshaped data into a 3D format suitable for LSTM (samples, timesteps,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23869A3-5928-22BD-61E5-6889D941453F}"/>
              </a:ext>
            </a:extLst>
          </p:cNvPr>
          <p:cNvSpPr>
            <a:spLocks noChangeArrowheads="1"/>
          </p:cNvSpPr>
          <p:nvPr/>
        </p:nvSpPr>
        <p:spPr bwMode="auto">
          <a:xfrm>
            <a:off x="331031"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Model Structure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Implemented an LSTM network with input size, hidden layers, and output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a:t>
            </a:r>
            <a:r>
              <a:rPr kumimoji="0" lang="en-US" altLang="en-US" sz="1000" b="0" i="0" u="none" strike="noStrike" cap="none" normalizeH="0" baseline="0" dirty="0" err="1">
                <a:ln>
                  <a:noFill/>
                </a:ln>
                <a:solidFill>
                  <a:schemeClr val="tx1"/>
                </a:solidFill>
                <a:effectLst/>
                <a:latin typeface="Arial Unicode MS"/>
              </a:rPr>
              <a:t>MSELoss</a:t>
            </a:r>
            <a:r>
              <a:rPr kumimoji="0" lang="en-US" altLang="en-US" sz="1100" b="0" i="0" u="none" strike="noStrike" cap="none" normalizeH="0" baseline="0" dirty="0">
                <a:ln>
                  <a:noFill/>
                </a:ln>
                <a:solidFill>
                  <a:schemeClr val="tx1"/>
                </a:solidFill>
                <a:effectLst/>
              </a:rPr>
              <a:t> for loss calculation and Adam optimizer for model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78680B9-F191-2EAD-4526-5D976AD58D92}"/>
              </a:ext>
            </a:extLst>
          </p:cNvPr>
          <p:cNvSpPr txBox="1"/>
          <p:nvPr/>
        </p:nvSpPr>
        <p:spPr>
          <a:xfrm>
            <a:off x="284813" y="4179943"/>
            <a:ext cx="6190936" cy="646331"/>
          </a:xfrm>
          <a:prstGeom prst="rect">
            <a:avLst/>
          </a:prstGeom>
          <a:noFill/>
        </p:spPr>
        <p:txBody>
          <a:bodyPr wrap="square">
            <a:spAutoFit/>
          </a:bodyPr>
          <a:lstStyle/>
          <a:p>
            <a:pPr>
              <a:buFont typeface="Arial" panose="020B0604020202020204" pitchFamily="34" charset="0"/>
              <a:buChar char="•"/>
            </a:pPr>
            <a:r>
              <a:rPr lang="en-GB" b="1" dirty="0"/>
              <a:t>Training</a:t>
            </a:r>
            <a:r>
              <a:rPr lang="en-GB" dirty="0"/>
              <a:t>: Trained the LSTM model for 50 epochs, printing loss every 10 epochs.</a:t>
            </a:r>
          </a:p>
        </p:txBody>
      </p:sp>
      <p:sp>
        <p:nvSpPr>
          <p:cNvPr id="9" name="TextBox 8">
            <a:extLst>
              <a:ext uri="{FF2B5EF4-FFF2-40B4-BE49-F238E27FC236}">
                <a16:creationId xmlns:a16="http://schemas.microsoft.com/office/drawing/2014/main" id="{F370EE41-A709-047E-9B3A-8DAEA01D35EC}"/>
              </a:ext>
            </a:extLst>
          </p:cNvPr>
          <p:cNvSpPr txBox="1"/>
          <p:nvPr/>
        </p:nvSpPr>
        <p:spPr>
          <a:xfrm>
            <a:off x="284813" y="4864308"/>
            <a:ext cx="6190936" cy="1754326"/>
          </a:xfrm>
          <a:prstGeom prst="rect">
            <a:avLst/>
          </a:prstGeom>
          <a:noFill/>
        </p:spPr>
        <p:txBody>
          <a:bodyPr wrap="square">
            <a:spAutoFit/>
          </a:bodyPr>
          <a:lstStyle/>
          <a:p>
            <a:pPr>
              <a:buFont typeface="Arial" panose="020B0604020202020204" pitchFamily="34" charset="0"/>
              <a:buChar char="•"/>
            </a:pPr>
            <a:r>
              <a:rPr lang="en-GB" b="1" dirty="0"/>
              <a:t>Prediction</a:t>
            </a:r>
            <a:r>
              <a:rPr lang="en-GB" dirty="0"/>
              <a:t>: Used the trained model to predict sales for future weeks.</a:t>
            </a:r>
          </a:p>
          <a:p>
            <a:pPr>
              <a:buFont typeface="Arial" panose="020B0604020202020204" pitchFamily="34" charset="0"/>
              <a:buChar char="•"/>
            </a:pPr>
            <a:r>
              <a:rPr lang="en-GB" dirty="0"/>
              <a:t>Inversed the scaling transformation to get original-scale predictions.</a:t>
            </a:r>
          </a:p>
          <a:p>
            <a:pPr>
              <a:buFont typeface="Arial" panose="020B0604020202020204" pitchFamily="34" charset="0"/>
              <a:buChar char="•"/>
            </a:pPr>
            <a:r>
              <a:rPr lang="en-GB" dirty="0"/>
              <a:t>Compared predictions with observed data and plotted the results.</a:t>
            </a:r>
          </a:p>
        </p:txBody>
      </p:sp>
    </p:spTree>
    <p:extLst>
      <p:ext uri="{BB962C8B-B14F-4D97-AF65-F5344CB8AC3E}">
        <p14:creationId xmlns:p14="http://schemas.microsoft.com/office/powerpoint/2010/main" val="340755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5B387-A055-D475-1689-DC64A23B7A40}"/>
              </a:ext>
            </a:extLst>
          </p:cNvPr>
          <p:cNvSpPr txBox="1"/>
          <p:nvPr/>
        </p:nvSpPr>
        <p:spPr>
          <a:xfrm>
            <a:off x="378502" y="647288"/>
            <a:ext cx="6093500" cy="369332"/>
          </a:xfrm>
          <a:prstGeom prst="rect">
            <a:avLst/>
          </a:prstGeom>
          <a:noFill/>
        </p:spPr>
        <p:txBody>
          <a:bodyPr wrap="square">
            <a:spAutoFit/>
          </a:bodyPr>
          <a:lstStyle/>
          <a:p>
            <a:r>
              <a:rPr lang="en-ZA"/>
              <a:t>6. Model Evaluation</a:t>
            </a:r>
            <a:endParaRPr lang="en-ZA" dirty="0"/>
          </a:p>
        </p:txBody>
      </p:sp>
      <p:sp>
        <p:nvSpPr>
          <p:cNvPr id="5" name="TextBox 4">
            <a:extLst>
              <a:ext uri="{FF2B5EF4-FFF2-40B4-BE49-F238E27FC236}">
                <a16:creationId xmlns:a16="http://schemas.microsoft.com/office/drawing/2014/main" id="{06FB6AF0-2252-8C40-3A76-142FE4F8E528}"/>
              </a:ext>
            </a:extLst>
          </p:cNvPr>
          <p:cNvSpPr txBox="1"/>
          <p:nvPr/>
        </p:nvSpPr>
        <p:spPr>
          <a:xfrm>
            <a:off x="378502" y="1378218"/>
            <a:ext cx="6093500" cy="646331"/>
          </a:xfrm>
          <a:prstGeom prst="rect">
            <a:avLst/>
          </a:prstGeom>
          <a:noFill/>
        </p:spPr>
        <p:txBody>
          <a:bodyPr wrap="square">
            <a:spAutoFit/>
          </a:bodyPr>
          <a:lstStyle/>
          <a:p>
            <a:pPr>
              <a:buFont typeface="Arial" panose="020B0604020202020204" pitchFamily="34" charset="0"/>
              <a:buChar char="•"/>
            </a:pPr>
            <a:r>
              <a:rPr lang="en-GB" b="1"/>
              <a:t>Loss Curve</a:t>
            </a:r>
            <a:r>
              <a:rPr lang="en-GB"/>
              <a:t>:Plotted the training loss over epochs to assess model convergence.</a:t>
            </a:r>
            <a:endParaRPr lang="en-GB" dirty="0"/>
          </a:p>
        </p:txBody>
      </p:sp>
      <p:sp>
        <p:nvSpPr>
          <p:cNvPr id="6" name="Rectangle 1">
            <a:extLst>
              <a:ext uri="{FF2B5EF4-FFF2-40B4-BE49-F238E27FC236}">
                <a16:creationId xmlns:a16="http://schemas.microsoft.com/office/drawing/2014/main" id="{57D353AA-1DEA-12A9-F825-A483A192200F}"/>
              </a:ext>
            </a:extLst>
          </p:cNvPr>
          <p:cNvSpPr>
            <a:spLocks noChangeArrowheads="1"/>
          </p:cNvSpPr>
          <p:nvPr/>
        </p:nvSpPr>
        <p:spPr bwMode="auto">
          <a:xfrm>
            <a:off x="378502" y="23861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Error Metrics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Calculated </a:t>
            </a:r>
            <a:r>
              <a:rPr kumimoji="0" lang="en-US" altLang="en-US" sz="1000" b="0" i="0" u="none" strike="noStrike" cap="none" normalizeH="0" baseline="0">
                <a:ln>
                  <a:noFill/>
                </a:ln>
                <a:solidFill>
                  <a:schemeClr val="tx1"/>
                </a:solidFill>
                <a:effectLst/>
                <a:latin typeface="Arial Unicode MS"/>
              </a:rPr>
              <a:t>MSE</a:t>
            </a:r>
            <a:r>
              <a:rPr kumimoji="0" lang="en-US" altLang="en-US" sz="11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RMSE</a:t>
            </a:r>
            <a:r>
              <a:rPr kumimoji="0" lang="en-US" altLang="en-US" sz="1100" b="0" i="0" u="none" strike="noStrike" cap="none" normalizeH="0" baseline="0">
                <a:ln>
                  <a:noFill/>
                </a:ln>
                <a:solidFill>
                  <a:schemeClr val="tx1"/>
                </a:solidFill>
                <a:effectLst/>
              </a:rPr>
              <a:t>, and </a:t>
            </a:r>
            <a:r>
              <a:rPr kumimoji="0" lang="en-US" altLang="en-US" sz="1000" b="0" i="0" u="none" strike="noStrike" cap="none" normalizeH="0" baseline="0">
                <a:ln>
                  <a:noFill/>
                </a:ln>
                <a:solidFill>
                  <a:schemeClr val="tx1"/>
                </a:solidFill>
                <a:effectLst/>
                <a:latin typeface="Arial Unicode MS"/>
              </a:rPr>
              <a:t>MAE</a:t>
            </a:r>
            <a:r>
              <a:rPr kumimoji="0" lang="en-US" altLang="en-US" sz="1100" b="0" i="0" u="none" strike="noStrike" cap="none" normalizeH="0" baseline="0">
                <a:ln>
                  <a:noFill/>
                </a:ln>
                <a:solidFill>
                  <a:schemeClr val="tx1"/>
                </a:solidFill>
                <a:effectLst/>
              </a:rPr>
              <a:t> to evaluate the prediction accuracy of the LSTM model.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31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3EC83-5E9B-65CE-5AD2-1192D59A5CC6}"/>
              </a:ext>
            </a:extLst>
          </p:cNvPr>
          <p:cNvSpPr txBox="1"/>
          <p:nvPr/>
        </p:nvSpPr>
        <p:spPr>
          <a:xfrm>
            <a:off x="1000372" y="1209957"/>
            <a:ext cx="3034580" cy="4438087"/>
          </a:xfrm>
          <a:prstGeom prst="rect">
            <a:avLst/>
          </a:prstGeom>
        </p:spPr>
        <p:txBody>
          <a:bodyPr vert="horz" lIns="91440" tIns="45720" rIns="91440" bIns="45720" rtlCol="0" anchor="ctr">
            <a:normAutofit/>
          </a:bodyPr>
          <a:lstStyle/>
          <a:p>
            <a:pPr algn="r">
              <a:spcBef>
                <a:spcPct val="0"/>
              </a:spcBef>
              <a:spcAft>
                <a:spcPts val="600"/>
              </a:spcAft>
            </a:pPr>
            <a:r>
              <a:rPr lang="en-US" sz="3200">
                <a:latin typeface="+mj-lt"/>
                <a:ea typeface="+mj-ea"/>
                <a:cs typeface="+mj-cs"/>
              </a:rPr>
              <a:t>7. Future Sales Forecasting</a:t>
            </a:r>
          </a:p>
        </p:txBody>
      </p:sp>
      <p:sp>
        <p:nvSpPr>
          <p:cNvPr id="4" name="Rectangle 1">
            <a:extLst>
              <a:ext uri="{FF2B5EF4-FFF2-40B4-BE49-F238E27FC236}">
                <a16:creationId xmlns:a16="http://schemas.microsoft.com/office/drawing/2014/main" id="{89A2A202-E6D1-63F4-5204-CC4D7DBB6025}"/>
              </a:ext>
            </a:extLst>
          </p:cNvPr>
          <p:cNvSpPr>
            <a:spLocks noChangeArrowheads="1"/>
          </p:cNvSpPr>
          <p:nvPr/>
        </p:nvSpPr>
        <p:spPr bwMode="auto">
          <a:xfrm>
            <a:off x="4678424" y="1059025"/>
            <a:ext cx="5302189" cy="47399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endParaRPr kumimoji="0" lang="en-US" altLang="en-US" u="none" strike="noStrike" cap="none" normalizeH="0" baseline="0">
              <a:ln>
                <a:noFill/>
              </a:ln>
              <a:effectLst/>
            </a:endParaRP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Implemented a method to predict future sales using the trained LSTM model.</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effectLst/>
              </a:rPr>
              <a:t>Generated predictions for additional weeks by using previous predictions as inputs. </a:t>
            </a:r>
          </a:p>
        </p:txBody>
      </p:sp>
    </p:spTree>
    <p:extLst>
      <p:ext uri="{BB962C8B-B14F-4D97-AF65-F5344CB8AC3E}">
        <p14:creationId xmlns:p14="http://schemas.microsoft.com/office/powerpoint/2010/main" val="1155317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669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Century Gothic</vt:lpstr>
      <vt:lpstr>Wingdings 3</vt:lpstr>
      <vt:lpstr>Ion Boardroom</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thubelihle dube</dc:creator>
  <cp:lastModifiedBy>thubelihle dube</cp:lastModifiedBy>
  <cp:revision>2</cp:revision>
  <dcterms:created xsi:type="dcterms:W3CDTF">2024-09-15T19:59:51Z</dcterms:created>
  <dcterms:modified xsi:type="dcterms:W3CDTF">2024-09-15T20:42:50Z</dcterms:modified>
</cp:coreProperties>
</file>