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336" r:id="rId4"/>
    <p:sldId id="276" r:id="rId5"/>
    <p:sldId id="278" r:id="rId6"/>
    <p:sldId id="277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2" r:id="rId19"/>
    <p:sldId id="293" r:id="rId20"/>
    <p:sldId id="290" r:id="rId21"/>
    <p:sldId id="291" r:id="rId22"/>
    <p:sldId id="294" r:id="rId23"/>
    <p:sldId id="295" r:id="rId24"/>
    <p:sldId id="297" r:id="rId25"/>
    <p:sldId id="307" r:id="rId26"/>
    <p:sldId id="299" r:id="rId27"/>
    <p:sldId id="308" r:id="rId28"/>
    <p:sldId id="300" r:id="rId29"/>
    <p:sldId id="309" r:id="rId30"/>
    <p:sldId id="301" r:id="rId31"/>
    <p:sldId id="305" r:id="rId32"/>
    <p:sldId id="310" r:id="rId33"/>
    <p:sldId id="311" r:id="rId34"/>
    <p:sldId id="312" r:id="rId35"/>
    <p:sldId id="313" r:id="rId36"/>
    <p:sldId id="314" r:id="rId37"/>
    <p:sldId id="315" r:id="rId38"/>
    <p:sldId id="324" r:id="rId39"/>
    <p:sldId id="325" r:id="rId40"/>
    <p:sldId id="326" r:id="rId41"/>
    <p:sldId id="316" r:id="rId42"/>
    <p:sldId id="317" r:id="rId43"/>
    <p:sldId id="318" r:id="rId44"/>
    <p:sldId id="327" r:id="rId45"/>
    <p:sldId id="330" r:id="rId46"/>
    <p:sldId id="328" r:id="rId47"/>
    <p:sldId id="329" r:id="rId48"/>
    <p:sldId id="331" r:id="rId49"/>
    <p:sldId id="332" r:id="rId50"/>
    <p:sldId id="333" r:id="rId51"/>
    <p:sldId id="334" r:id="rId52"/>
    <p:sldId id="322" r:id="rId53"/>
    <p:sldId id="335" r:id="rId54"/>
    <p:sldId id="259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9F4F49-91A1-418D-9560-589B9E295520}" type="doc">
      <dgm:prSet loTypeId="urn:microsoft.com/office/officeart/2005/8/layout/cycle8" loCatId="cycle" qsTypeId="urn:microsoft.com/office/officeart/2005/8/quickstyle/3d2" qsCatId="3D" csTypeId="urn:microsoft.com/office/officeart/2005/8/colors/colorful5" csCatId="colorful" phldr="1"/>
      <dgm:spPr/>
    </dgm:pt>
    <dgm:pt modelId="{EC3405DD-EC96-4345-B943-7E11CE5813E3}">
      <dgm:prSet phldrT="[Text]"/>
      <dgm:spPr/>
      <dgm:t>
        <a:bodyPr/>
        <a:lstStyle/>
        <a:p>
          <a:r>
            <a:rPr lang="en-US" dirty="0" smtClean="0"/>
            <a:t>Bootstrap</a:t>
          </a:r>
          <a:endParaRPr lang="en-US" dirty="0"/>
        </a:p>
      </dgm:t>
    </dgm:pt>
    <dgm:pt modelId="{75658067-C230-4E00-ADAF-24C3534C971C}" type="parTrans" cxnId="{E3BC1A5C-505B-4B4D-929E-332D39DEC3E7}">
      <dgm:prSet/>
      <dgm:spPr/>
      <dgm:t>
        <a:bodyPr/>
        <a:lstStyle/>
        <a:p>
          <a:endParaRPr lang="en-US"/>
        </a:p>
      </dgm:t>
    </dgm:pt>
    <dgm:pt modelId="{063BB53D-B051-48B4-82E4-E9F0FE45F48D}" type="sibTrans" cxnId="{E3BC1A5C-505B-4B4D-929E-332D39DEC3E7}">
      <dgm:prSet/>
      <dgm:spPr/>
      <dgm:t>
        <a:bodyPr/>
        <a:lstStyle/>
        <a:p>
          <a:endParaRPr lang="en-US"/>
        </a:p>
      </dgm:t>
    </dgm:pt>
    <dgm:pt modelId="{0D15E788-1B5B-45ED-832B-66DCF51696CD}">
      <dgm:prSet phldrT="[Text]"/>
      <dgm:spPr/>
      <dgm:t>
        <a:bodyPr/>
        <a:lstStyle/>
        <a:p>
          <a:r>
            <a:rPr lang="en-US" dirty="0" err="1" smtClean="0"/>
            <a:t>JQuery</a:t>
          </a:r>
          <a:endParaRPr lang="en-US" dirty="0"/>
        </a:p>
      </dgm:t>
    </dgm:pt>
    <dgm:pt modelId="{2AD3B5F4-222B-4EF1-A6B5-E591109799F6}" type="parTrans" cxnId="{539E2CF4-8D5B-436D-910E-F97AE16A3A74}">
      <dgm:prSet/>
      <dgm:spPr/>
      <dgm:t>
        <a:bodyPr/>
        <a:lstStyle/>
        <a:p>
          <a:endParaRPr lang="en-US"/>
        </a:p>
      </dgm:t>
    </dgm:pt>
    <dgm:pt modelId="{0F9BE41C-B764-4E4C-AC86-2B1BE75BC726}" type="sibTrans" cxnId="{539E2CF4-8D5B-436D-910E-F97AE16A3A74}">
      <dgm:prSet/>
      <dgm:spPr/>
      <dgm:t>
        <a:bodyPr/>
        <a:lstStyle/>
        <a:p>
          <a:endParaRPr lang="en-US"/>
        </a:p>
      </dgm:t>
    </dgm:pt>
    <dgm:pt modelId="{0E8BF923-C6A6-46FD-A020-BB1A61FBB8E2}">
      <dgm:prSet phldrT="[Text]"/>
      <dgm:spPr/>
      <dgm:t>
        <a:bodyPr/>
        <a:lstStyle/>
        <a:p>
          <a:r>
            <a:rPr lang="en-US" dirty="0" smtClean="0"/>
            <a:t>HTML &amp; CSS</a:t>
          </a:r>
          <a:endParaRPr lang="en-US" dirty="0"/>
        </a:p>
      </dgm:t>
    </dgm:pt>
    <dgm:pt modelId="{CEEFCF20-4824-4541-9738-EB3D9CC83D63}" type="parTrans" cxnId="{844486C9-1BDF-4181-9694-CF21BCF5DAF8}">
      <dgm:prSet/>
      <dgm:spPr/>
      <dgm:t>
        <a:bodyPr/>
        <a:lstStyle/>
        <a:p>
          <a:endParaRPr lang="en-US"/>
        </a:p>
      </dgm:t>
    </dgm:pt>
    <dgm:pt modelId="{3DFC2DBD-DBC6-40BE-B9E5-EADC75DE6A64}" type="sibTrans" cxnId="{844486C9-1BDF-4181-9694-CF21BCF5DAF8}">
      <dgm:prSet/>
      <dgm:spPr/>
      <dgm:t>
        <a:bodyPr/>
        <a:lstStyle/>
        <a:p>
          <a:endParaRPr lang="en-US"/>
        </a:p>
      </dgm:t>
    </dgm:pt>
    <dgm:pt modelId="{2F4F71D4-DB45-448D-A2F1-863A4E778FD1}" type="pres">
      <dgm:prSet presAssocID="{4C9F4F49-91A1-418D-9560-589B9E295520}" presName="compositeShape" presStyleCnt="0">
        <dgm:presLayoutVars>
          <dgm:chMax val="7"/>
          <dgm:dir/>
          <dgm:resizeHandles val="exact"/>
        </dgm:presLayoutVars>
      </dgm:prSet>
      <dgm:spPr/>
    </dgm:pt>
    <dgm:pt modelId="{37852188-A958-424F-BBEB-F789C0FCC22E}" type="pres">
      <dgm:prSet presAssocID="{4C9F4F49-91A1-418D-9560-589B9E295520}" presName="wedge1" presStyleLbl="node1" presStyleIdx="0" presStyleCnt="3"/>
      <dgm:spPr/>
      <dgm:t>
        <a:bodyPr/>
        <a:lstStyle/>
        <a:p>
          <a:endParaRPr lang="en-US"/>
        </a:p>
      </dgm:t>
    </dgm:pt>
    <dgm:pt modelId="{113BF60A-48C0-4E17-A839-AF8699C7CF08}" type="pres">
      <dgm:prSet presAssocID="{4C9F4F49-91A1-418D-9560-589B9E295520}" presName="dummy1a" presStyleCnt="0"/>
      <dgm:spPr/>
    </dgm:pt>
    <dgm:pt modelId="{8E65E1ED-C220-4A6F-87E9-A98725661983}" type="pres">
      <dgm:prSet presAssocID="{4C9F4F49-91A1-418D-9560-589B9E295520}" presName="dummy1b" presStyleCnt="0"/>
      <dgm:spPr/>
    </dgm:pt>
    <dgm:pt modelId="{864ACDC1-A728-4E95-8216-B6F2D0C4C9D3}" type="pres">
      <dgm:prSet presAssocID="{4C9F4F49-91A1-418D-9560-589B9E29552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F6425-69B2-4D43-9F90-FC9E61397504}" type="pres">
      <dgm:prSet presAssocID="{4C9F4F49-91A1-418D-9560-589B9E295520}" presName="wedge2" presStyleLbl="node1" presStyleIdx="1" presStyleCnt="3"/>
      <dgm:spPr/>
      <dgm:t>
        <a:bodyPr/>
        <a:lstStyle/>
        <a:p>
          <a:endParaRPr lang="en-US"/>
        </a:p>
      </dgm:t>
    </dgm:pt>
    <dgm:pt modelId="{B334F95C-783B-43BF-A89F-92BF84740B57}" type="pres">
      <dgm:prSet presAssocID="{4C9F4F49-91A1-418D-9560-589B9E295520}" presName="dummy2a" presStyleCnt="0"/>
      <dgm:spPr/>
    </dgm:pt>
    <dgm:pt modelId="{5869900E-21FE-496A-880C-90166977733A}" type="pres">
      <dgm:prSet presAssocID="{4C9F4F49-91A1-418D-9560-589B9E295520}" presName="dummy2b" presStyleCnt="0"/>
      <dgm:spPr/>
    </dgm:pt>
    <dgm:pt modelId="{966D4147-7B89-45B6-8925-37523264A1C1}" type="pres">
      <dgm:prSet presAssocID="{4C9F4F49-91A1-418D-9560-589B9E29552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ACF93-CD77-4A08-B5C9-0AF210FC62AA}" type="pres">
      <dgm:prSet presAssocID="{4C9F4F49-91A1-418D-9560-589B9E295520}" presName="wedge3" presStyleLbl="node1" presStyleIdx="2" presStyleCnt="3"/>
      <dgm:spPr/>
      <dgm:t>
        <a:bodyPr/>
        <a:lstStyle/>
        <a:p>
          <a:endParaRPr lang="en-US"/>
        </a:p>
      </dgm:t>
    </dgm:pt>
    <dgm:pt modelId="{91064F9B-CE3C-4C0C-B8D5-892C39F6FAAA}" type="pres">
      <dgm:prSet presAssocID="{4C9F4F49-91A1-418D-9560-589B9E295520}" presName="dummy3a" presStyleCnt="0"/>
      <dgm:spPr/>
    </dgm:pt>
    <dgm:pt modelId="{99E5C66F-3B9D-40C5-90DA-9EEEDAD22EF3}" type="pres">
      <dgm:prSet presAssocID="{4C9F4F49-91A1-418D-9560-589B9E295520}" presName="dummy3b" presStyleCnt="0"/>
      <dgm:spPr/>
    </dgm:pt>
    <dgm:pt modelId="{4CD1BCAC-881B-4D60-A013-160D5FC2FEEC}" type="pres">
      <dgm:prSet presAssocID="{4C9F4F49-91A1-418D-9560-589B9E29552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C8AA9-87F9-417E-9DB9-1193348AFF7C}" type="pres">
      <dgm:prSet presAssocID="{063BB53D-B051-48B4-82E4-E9F0FE45F48D}" presName="arrowWedge1" presStyleLbl="fgSibTrans2D1" presStyleIdx="0" presStyleCnt="3"/>
      <dgm:spPr/>
    </dgm:pt>
    <dgm:pt modelId="{7365495E-7610-4241-87C1-B2CA68CBAC1F}" type="pres">
      <dgm:prSet presAssocID="{0F9BE41C-B764-4E4C-AC86-2B1BE75BC726}" presName="arrowWedge2" presStyleLbl="fgSibTrans2D1" presStyleIdx="1" presStyleCnt="3"/>
      <dgm:spPr/>
    </dgm:pt>
    <dgm:pt modelId="{46910B25-024E-40E5-AE39-3A9DC2C0C94B}" type="pres">
      <dgm:prSet presAssocID="{3DFC2DBD-DBC6-40BE-B9E5-EADC75DE6A64}" presName="arrowWedge3" presStyleLbl="fgSibTrans2D1" presStyleIdx="2" presStyleCnt="3"/>
      <dgm:spPr/>
    </dgm:pt>
  </dgm:ptLst>
  <dgm:cxnLst>
    <dgm:cxn modelId="{A3F16D03-6E84-4536-9CB3-08186EC1159B}" type="presOf" srcId="{0E8BF923-C6A6-46FD-A020-BB1A61FBB8E2}" destId="{A7BACF93-CD77-4A08-B5C9-0AF210FC62AA}" srcOrd="0" destOrd="0" presId="urn:microsoft.com/office/officeart/2005/8/layout/cycle8"/>
    <dgm:cxn modelId="{E3BC1A5C-505B-4B4D-929E-332D39DEC3E7}" srcId="{4C9F4F49-91A1-418D-9560-589B9E295520}" destId="{EC3405DD-EC96-4345-B943-7E11CE5813E3}" srcOrd="0" destOrd="0" parTransId="{75658067-C230-4E00-ADAF-24C3534C971C}" sibTransId="{063BB53D-B051-48B4-82E4-E9F0FE45F48D}"/>
    <dgm:cxn modelId="{844486C9-1BDF-4181-9694-CF21BCF5DAF8}" srcId="{4C9F4F49-91A1-418D-9560-589B9E295520}" destId="{0E8BF923-C6A6-46FD-A020-BB1A61FBB8E2}" srcOrd="2" destOrd="0" parTransId="{CEEFCF20-4824-4541-9738-EB3D9CC83D63}" sibTransId="{3DFC2DBD-DBC6-40BE-B9E5-EADC75DE6A64}"/>
    <dgm:cxn modelId="{5E5B04F9-BEA4-4769-9148-B68C5FF0BEE4}" type="presOf" srcId="{EC3405DD-EC96-4345-B943-7E11CE5813E3}" destId="{37852188-A958-424F-BBEB-F789C0FCC22E}" srcOrd="0" destOrd="0" presId="urn:microsoft.com/office/officeart/2005/8/layout/cycle8"/>
    <dgm:cxn modelId="{0D1319BF-9D87-4565-A647-7645C97F7922}" type="presOf" srcId="{0E8BF923-C6A6-46FD-A020-BB1A61FBB8E2}" destId="{4CD1BCAC-881B-4D60-A013-160D5FC2FEEC}" srcOrd="1" destOrd="0" presId="urn:microsoft.com/office/officeart/2005/8/layout/cycle8"/>
    <dgm:cxn modelId="{45BE1C5C-515C-4EF1-80F4-46AADB4A118B}" type="presOf" srcId="{0D15E788-1B5B-45ED-832B-66DCF51696CD}" destId="{399F6425-69B2-4D43-9F90-FC9E61397504}" srcOrd="0" destOrd="0" presId="urn:microsoft.com/office/officeart/2005/8/layout/cycle8"/>
    <dgm:cxn modelId="{3D314B01-94EE-49DB-BD37-A316318BDFFD}" type="presOf" srcId="{4C9F4F49-91A1-418D-9560-589B9E295520}" destId="{2F4F71D4-DB45-448D-A2F1-863A4E778FD1}" srcOrd="0" destOrd="0" presId="urn:microsoft.com/office/officeart/2005/8/layout/cycle8"/>
    <dgm:cxn modelId="{7E7FA12A-AA7C-42F2-B5B2-DF5804EE87D2}" type="presOf" srcId="{0D15E788-1B5B-45ED-832B-66DCF51696CD}" destId="{966D4147-7B89-45B6-8925-37523264A1C1}" srcOrd="1" destOrd="0" presId="urn:microsoft.com/office/officeart/2005/8/layout/cycle8"/>
    <dgm:cxn modelId="{539E2CF4-8D5B-436D-910E-F97AE16A3A74}" srcId="{4C9F4F49-91A1-418D-9560-589B9E295520}" destId="{0D15E788-1B5B-45ED-832B-66DCF51696CD}" srcOrd="1" destOrd="0" parTransId="{2AD3B5F4-222B-4EF1-A6B5-E591109799F6}" sibTransId="{0F9BE41C-B764-4E4C-AC86-2B1BE75BC726}"/>
    <dgm:cxn modelId="{A2AB55DD-7F94-4337-B475-3F3816B188FE}" type="presOf" srcId="{EC3405DD-EC96-4345-B943-7E11CE5813E3}" destId="{864ACDC1-A728-4E95-8216-B6F2D0C4C9D3}" srcOrd="1" destOrd="0" presId="urn:microsoft.com/office/officeart/2005/8/layout/cycle8"/>
    <dgm:cxn modelId="{D92823D8-157D-4C91-B1A3-2016ED6147AA}" type="presParOf" srcId="{2F4F71D4-DB45-448D-A2F1-863A4E778FD1}" destId="{37852188-A958-424F-BBEB-F789C0FCC22E}" srcOrd="0" destOrd="0" presId="urn:microsoft.com/office/officeart/2005/8/layout/cycle8"/>
    <dgm:cxn modelId="{F6AD7382-2B03-464A-8579-F0E0FF9A2509}" type="presParOf" srcId="{2F4F71D4-DB45-448D-A2F1-863A4E778FD1}" destId="{113BF60A-48C0-4E17-A839-AF8699C7CF08}" srcOrd="1" destOrd="0" presId="urn:microsoft.com/office/officeart/2005/8/layout/cycle8"/>
    <dgm:cxn modelId="{C0D46771-97CE-46D8-B71A-1535CF8B543B}" type="presParOf" srcId="{2F4F71D4-DB45-448D-A2F1-863A4E778FD1}" destId="{8E65E1ED-C220-4A6F-87E9-A98725661983}" srcOrd="2" destOrd="0" presId="urn:microsoft.com/office/officeart/2005/8/layout/cycle8"/>
    <dgm:cxn modelId="{CED90AE7-BE78-4273-9A55-8C7C89E15EFA}" type="presParOf" srcId="{2F4F71D4-DB45-448D-A2F1-863A4E778FD1}" destId="{864ACDC1-A728-4E95-8216-B6F2D0C4C9D3}" srcOrd="3" destOrd="0" presId="urn:microsoft.com/office/officeart/2005/8/layout/cycle8"/>
    <dgm:cxn modelId="{E2F82306-A58F-47F9-9355-33C1E6046E15}" type="presParOf" srcId="{2F4F71D4-DB45-448D-A2F1-863A4E778FD1}" destId="{399F6425-69B2-4D43-9F90-FC9E61397504}" srcOrd="4" destOrd="0" presId="urn:microsoft.com/office/officeart/2005/8/layout/cycle8"/>
    <dgm:cxn modelId="{DC5DF597-0A6C-491C-A902-E3A8C63BA206}" type="presParOf" srcId="{2F4F71D4-DB45-448D-A2F1-863A4E778FD1}" destId="{B334F95C-783B-43BF-A89F-92BF84740B57}" srcOrd="5" destOrd="0" presId="urn:microsoft.com/office/officeart/2005/8/layout/cycle8"/>
    <dgm:cxn modelId="{39A923AA-77A9-4F15-A578-A9F76E615672}" type="presParOf" srcId="{2F4F71D4-DB45-448D-A2F1-863A4E778FD1}" destId="{5869900E-21FE-496A-880C-90166977733A}" srcOrd="6" destOrd="0" presId="urn:microsoft.com/office/officeart/2005/8/layout/cycle8"/>
    <dgm:cxn modelId="{8E753D9E-DCC3-4C8E-AF8C-E8ACA55FD52A}" type="presParOf" srcId="{2F4F71D4-DB45-448D-A2F1-863A4E778FD1}" destId="{966D4147-7B89-45B6-8925-37523264A1C1}" srcOrd="7" destOrd="0" presId="urn:microsoft.com/office/officeart/2005/8/layout/cycle8"/>
    <dgm:cxn modelId="{91A27F5E-FE4A-4BDC-9170-EFE0BEE84215}" type="presParOf" srcId="{2F4F71D4-DB45-448D-A2F1-863A4E778FD1}" destId="{A7BACF93-CD77-4A08-B5C9-0AF210FC62AA}" srcOrd="8" destOrd="0" presId="urn:microsoft.com/office/officeart/2005/8/layout/cycle8"/>
    <dgm:cxn modelId="{1C91E841-70DC-4532-B8E6-DD87780599D0}" type="presParOf" srcId="{2F4F71D4-DB45-448D-A2F1-863A4E778FD1}" destId="{91064F9B-CE3C-4C0C-B8D5-892C39F6FAAA}" srcOrd="9" destOrd="0" presId="urn:microsoft.com/office/officeart/2005/8/layout/cycle8"/>
    <dgm:cxn modelId="{8D5D41FE-B2F6-4CE9-94B6-267780DFF1D0}" type="presParOf" srcId="{2F4F71D4-DB45-448D-A2F1-863A4E778FD1}" destId="{99E5C66F-3B9D-40C5-90DA-9EEEDAD22EF3}" srcOrd="10" destOrd="0" presId="urn:microsoft.com/office/officeart/2005/8/layout/cycle8"/>
    <dgm:cxn modelId="{D65821C6-8AF9-43A3-8087-98CA3CE5462C}" type="presParOf" srcId="{2F4F71D4-DB45-448D-A2F1-863A4E778FD1}" destId="{4CD1BCAC-881B-4D60-A013-160D5FC2FEEC}" srcOrd="11" destOrd="0" presId="urn:microsoft.com/office/officeart/2005/8/layout/cycle8"/>
    <dgm:cxn modelId="{36C803D6-782D-4247-8EFC-F95AF4E78AFA}" type="presParOf" srcId="{2F4F71D4-DB45-448D-A2F1-863A4E778FD1}" destId="{BFBC8AA9-87F9-417E-9DB9-1193348AFF7C}" srcOrd="12" destOrd="0" presId="urn:microsoft.com/office/officeart/2005/8/layout/cycle8"/>
    <dgm:cxn modelId="{09C6C225-A90D-440A-8070-7B272A054724}" type="presParOf" srcId="{2F4F71D4-DB45-448D-A2F1-863A4E778FD1}" destId="{7365495E-7610-4241-87C1-B2CA68CBAC1F}" srcOrd="13" destOrd="0" presId="urn:microsoft.com/office/officeart/2005/8/layout/cycle8"/>
    <dgm:cxn modelId="{32E8B7E8-3E2D-4F72-ABF5-AD949C998B85}" type="presParOf" srcId="{2F4F71D4-DB45-448D-A2F1-863A4E778FD1}" destId="{46910B25-024E-40E5-AE39-3A9DC2C0C94B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52188-A958-424F-BBEB-F789C0FCC22E}">
      <dsp:nvSpPr>
        <dsp:cNvPr id="0" name=""/>
        <dsp:cNvSpPr/>
      </dsp:nvSpPr>
      <dsp:spPr>
        <a:xfrm>
          <a:off x="1464083" y="341757"/>
          <a:ext cx="4416552" cy="4416552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Bootstrap</a:t>
          </a:r>
          <a:endParaRPr lang="en-US" sz="2900" kern="1200" dirty="0"/>
        </a:p>
      </dsp:txBody>
      <dsp:txXfrm>
        <a:off x="3791712" y="1277645"/>
        <a:ext cx="1577340" cy="1314450"/>
      </dsp:txXfrm>
    </dsp:sp>
    <dsp:sp modelId="{399F6425-69B2-4D43-9F90-FC9E61397504}">
      <dsp:nvSpPr>
        <dsp:cNvPr id="0" name=""/>
        <dsp:cNvSpPr/>
      </dsp:nvSpPr>
      <dsp:spPr>
        <a:xfrm>
          <a:off x="1373123" y="499491"/>
          <a:ext cx="4416552" cy="4416552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JQuery</a:t>
          </a:r>
          <a:endParaRPr lang="en-US" sz="2900" kern="1200" dirty="0"/>
        </a:p>
      </dsp:txBody>
      <dsp:txXfrm>
        <a:off x="2424683" y="3364992"/>
        <a:ext cx="2366010" cy="1156716"/>
      </dsp:txXfrm>
    </dsp:sp>
    <dsp:sp modelId="{A7BACF93-CD77-4A08-B5C9-0AF210FC62AA}">
      <dsp:nvSpPr>
        <dsp:cNvPr id="0" name=""/>
        <dsp:cNvSpPr/>
      </dsp:nvSpPr>
      <dsp:spPr>
        <a:xfrm>
          <a:off x="1282164" y="341757"/>
          <a:ext cx="4416552" cy="4416552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HTML &amp; CSS</a:t>
          </a:r>
          <a:endParaRPr lang="en-US" sz="2900" kern="1200" dirty="0"/>
        </a:p>
      </dsp:txBody>
      <dsp:txXfrm>
        <a:off x="1793747" y="1277645"/>
        <a:ext cx="1577340" cy="1314450"/>
      </dsp:txXfrm>
    </dsp:sp>
    <dsp:sp modelId="{BFBC8AA9-87F9-417E-9DB9-1193348AFF7C}">
      <dsp:nvSpPr>
        <dsp:cNvPr id="0" name=""/>
        <dsp:cNvSpPr/>
      </dsp:nvSpPr>
      <dsp:spPr>
        <a:xfrm>
          <a:off x="1191042" y="68351"/>
          <a:ext cx="4963363" cy="496336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65495E-7610-4241-87C1-B2CA68CBAC1F}">
      <dsp:nvSpPr>
        <dsp:cNvPr id="0" name=""/>
        <dsp:cNvSpPr/>
      </dsp:nvSpPr>
      <dsp:spPr>
        <a:xfrm>
          <a:off x="1099718" y="225806"/>
          <a:ext cx="4963363" cy="496336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910B25-024E-40E5-AE39-3A9DC2C0C94B}">
      <dsp:nvSpPr>
        <dsp:cNvPr id="0" name=""/>
        <dsp:cNvSpPr/>
      </dsp:nvSpPr>
      <dsp:spPr>
        <a:xfrm>
          <a:off x="1008393" y="68351"/>
          <a:ext cx="4963363" cy="496336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BFA9-BF07-4427-8F80-966FCE9402C5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98A9-E7A3-4620-8360-1549EA40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798A9-E7A3-4620-8360-1549EA4049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96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798A9-E7A3-4620-8360-1549EA4049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39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798A9-E7A3-4620-8360-1549EA4049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5505271"/>
            <a:ext cx="9144001" cy="1352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5486400"/>
            <a:ext cx="501585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Document 6"/>
          <p:cNvSpPr/>
          <p:nvPr userDrawn="1"/>
        </p:nvSpPr>
        <p:spPr>
          <a:xfrm rot="16200000">
            <a:off x="-1301750" y="1289050"/>
            <a:ext cx="6870700" cy="4267200"/>
          </a:xfrm>
          <a:prstGeom prst="flowChartDocumen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1"/>
            <a:ext cx="4876800" cy="3657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3505200"/>
            <a:ext cx="4648200" cy="1905000"/>
          </a:xfrm>
          <a:noFill/>
        </p:spPr>
        <p:txBody>
          <a:bodyPr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r">
              <a:defRPr sz="4800" b="1" cap="small" spc="50" baseline="0">
                <a:ln w="11430">
                  <a:solidFill>
                    <a:srgbClr val="92D050"/>
                  </a:solidFill>
                </a:ln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45928"/>
            <a:ext cx="2743200" cy="27432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800600" y="5505271"/>
            <a:ext cx="407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ThS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Nguyễn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Nghiệm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0913.745.789 -</a:t>
            </a:r>
            <a:r>
              <a:rPr lang="en-US" sz="2000" b="0" cap="none" spc="0" baseline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NghiemN@fpt.edu.vn</a:t>
            </a:r>
          </a:p>
        </p:txBody>
      </p:sp>
      <p:sp>
        <p:nvSpPr>
          <p:cNvPr id="17" name="Rectangle 16"/>
          <p:cNvSpPr/>
          <p:nvPr userDrawn="1"/>
        </p:nvSpPr>
        <p:spPr>
          <a:xfrm rot="16200000">
            <a:off x="-3254497" y="3065365"/>
            <a:ext cx="69294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baseline="0" dirty="0" smtClean="0">
                <a:ln w="180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Web-based programming with Java</a:t>
            </a:r>
            <a:endParaRPr lang="en-US" sz="3600" b="1" cap="none" spc="0" baseline="0" dirty="0">
              <a:ln w="1800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8" y="2209800"/>
            <a:ext cx="3262702" cy="8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48" y="274638"/>
            <a:ext cx="7359651" cy="792162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 marL="342900" indent="-342900">
              <a:buClr>
                <a:srgbClr val="92D050"/>
              </a:buClr>
              <a:buSzPct val="100000"/>
              <a:buFont typeface="Wingdings" pitchFamily="2" charset="2"/>
              <a:buChar char="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42950" indent="-285750">
              <a:buClr>
                <a:srgbClr val="92D050"/>
              </a:buClr>
              <a:buFont typeface="Wingdings 2" pitchFamily="18" charset="2"/>
              <a:buChar char=""/>
              <a:defRPr/>
            </a:lvl2pPr>
            <a:lvl3pPr marL="1143000" indent="-228600">
              <a:buClr>
                <a:srgbClr val="92D050"/>
              </a:buClr>
              <a:buFont typeface="Wingdings 2" pitchFamily="18" charset="2"/>
              <a:buChar char="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1000" y="1066800"/>
            <a:ext cx="8305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0038"/>
            <a:ext cx="1022349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67B2-18D7-428E-A8A3-2711ED78F32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baseline="0">
          <a:solidFill>
            <a:srgbClr val="00B05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JQuery%20Selectors.docx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19199"/>
            <a:ext cx="3048000" cy="442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219199"/>
            <a:ext cx="2328862" cy="47258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9800"/>
            <a:ext cx="3552825" cy="31592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743200" y="3429261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419600" y="4953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8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2905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854" y="1295400"/>
            <a:ext cx="2286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90775"/>
            <a:ext cx="2476500" cy="96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76625"/>
            <a:ext cx="2914650" cy="117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781550"/>
            <a:ext cx="2733675" cy="1695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6147" idx="1"/>
          </p:cNvCxnSpPr>
          <p:nvPr/>
        </p:nvCxnSpPr>
        <p:spPr>
          <a:xfrm flipH="1">
            <a:off x="762000" y="1790700"/>
            <a:ext cx="21848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148" idx="1"/>
          </p:cNvCxnSpPr>
          <p:nvPr/>
        </p:nvCxnSpPr>
        <p:spPr>
          <a:xfrm flipH="1">
            <a:off x="762000" y="2871788"/>
            <a:ext cx="4191000" cy="481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149" idx="1"/>
          </p:cNvCxnSpPr>
          <p:nvPr/>
        </p:nvCxnSpPr>
        <p:spPr>
          <a:xfrm flipH="1">
            <a:off x="2946854" y="4062413"/>
            <a:ext cx="710746" cy="35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150" idx="1"/>
          </p:cNvCxnSpPr>
          <p:nvPr/>
        </p:nvCxnSpPr>
        <p:spPr>
          <a:xfrm flipH="1">
            <a:off x="762000" y="5629275"/>
            <a:ext cx="487680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8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pic>
        <p:nvPicPr>
          <p:cNvPr id="12292" name="Picture 4" descr="http://technotab.com/wp-content/uploads/2012/09/CSS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362200"/>
            <a:ext cx="47244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smtClean="0"/>
              <a:t>Selector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endParaRPr lang="en-US" dirty="0" smtClean="0"/>
          </a:p>
          <a:p>
            <a:r>
              <a:rPr lang="en-US" dirty="0" smtClean="0"/>
              <a:t>Selector </a:t>
            </a:r>
            <a:r>
              <a:rPr lang="en-US" dirty="0" err="1" smtClean="0"/>
              <a:t>theo</a:t>
            </a:r>
            <a:r>
              <a:rPr lang="en-US" dirty="0" smtClean="0"/>
              <a:t> attribute</a:t>
            </a:r>
          </a:p>
          <a:p>
            <a:r>
              <a:rPr lang="en-US" dirty="0" smtClean="0"/>
              <a:t>Box Model</a:t>
            </a:r>
          </a:p>
          <a:p>
            <a:r>
              <a:rPr lang="en-US" dirty="0" smtClean="0"/>
              <a:t>Positioning</a:t>
            </a:r>
          </a:p>
          <a:p>
            <a:r>
              <a:rPr lang="en-US" dirty="0" smtClean="0"/>
              <a:t>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Selector</a:t>
            </a:r>
          </a:p>
          <a:p>
            <a:r>
              <a:rPr lang="en-US" dirty="0" smtClean="0"/>
              <a:t>Class selector</a:t>
            </a:r>
          </a:p>
          <a:p>
            <a:r>
              <a:rPr lang="en-US" dirty="0" smtClean="0"/>
              <a:t>ID Selector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133600"/>
            <a:ext cx="300990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3024187"/>
            <a:ext cx="4086225" cy="356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17171"/>
            <a:ext cx="2400300" cy="2867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200400" y="16002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00400" y="21336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81287" y="2750683"/>
            <a:ext cx="1128713" cy="273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4965192" y="4563046"/>
            <a:ext cx="978408" cy="48463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Tổ_tiên</a:t>
            </a:r>
            <a:r>
              <a:rPr lang="en-US" dirty="0"/>
              <a:t> </a:t>
            </a:r>
            <a:r>
              <a:rPr lang="en-US" dirty="0" err="1"/>
              <a:t>con_cháu</a:t>
            </a:r>
            <a:endParaRPr lang="en-US" dirty="0"/>
          </a:p>
          <a:p>
            <a:r>
              <a:rPr lang="en-US" dirty="0" smtClean="0"/>
              <a:t>Cha&gt;con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3657600" cy="3693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256" y="1219200"/>
            <a:ext cx="3276600" cy="21960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6271985" y="2924629"/>
            <a:ext cx="2362200" cy="3505200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629" y="2984511"/>
            <a:ext cx="1875971" cy="25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886200" y="15240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62200" y="2133600"/>
            <a:ext cx="2209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5105400" y="4437588"/>
            <a:ext cx="978408" cy="48463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Selector[</a:t>
            </a:r>
            <a:r>
              <a:rPr lang="en-US" dirty="0" err="1" smtClean="0"/>
              <a:t>attr</a:t>
            </a:r>
            <a:r>
              <a:rPr lang="en-US" dirty="0" smtClean="0"/>
              <a:t>]</a:t>
            </a:r>
          </a:p>
          <a:p>
            <a:r>
              <a:rPr lang="en-US" dirty="0" smtClean="0"/>
              <a:t>Selector[</a:t>
            </a:r>
            <a:r>
              <a:rPr lang="en-US" dirty="0" err="1" smtClean="0"/>
              <a:t>attr</a:t>
            </a:r>
            <a:r>
              <a:rPr lang="en-US" dirty="0" smtClean="0"/>
              <a:t>=</a:t>
            </a:r>
            <a:r>
              <a:rPr lang="en-US" dirty="0" err="1" smtClean="0"/>
              <a:t>val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Selector[</a:t>
            </a:r>
            <a:r>
              <a:rPr lang="en-US" dirty="0" err="1" smtClean="0"/>
              <a:t>attr</a:t>
            </a:r>
            <a:r>
              <a:rPr lang="en-US" dirty="0" smtClean="0"/>
              <a:t>*=</a:t>
            </a:r>
            <a:r>
              <a:rPr lang="en-US" dirty="0" err="1" smtClean="0"/>
              <a:t>val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Selector[</a:t>
            </a:r>
            <a:r>
              <a:rPr lang="en-US" dirty="0" err="1" smtClean="0"/>
              <a:t>attr</a:t>
            </a:r>
            <a:r>
              <a:rPr lang="en-US" dirty="0" smtClean="0"/>
              <a:t>^=</a:t>
            </a:r>
            <a:r>
              <a:rPr lang="en-US" dirty="0" err="1" smtClean="0"/>
              <a:t>val</a:t>
            </a:r>
            <a:r>
              <a:rPr lang="en-US" dirty="0" smtClean="0"/>
              <a:t>]</a:t>
            </a:r>
          </a:p>
          <a:p>
            <a:r>
              <a:rPr lang="en-US" dirty="0" smtClean="0"/>
              <a:t>Selector[</a:t>
            </a:r>
            <a:r>
              <a:rPr lang="en-US" dirty="0" err="1" smtClean="0"/>
              <a:t>attr</a:t>
            </a:r>
            <a:r>
              <a:rPr lang="en-US" dirty="0" smtClean="0"/>
              <a:t>$=</a:t>
            </a:r>
            <a:r>
              <a:rPr lang="en-US" dirty="0" err="1" smtClean="0"/>
              <a:t>val</a:t>
            </a:r>
            <a:r>
              <a:rPr lang="en-US" dirty="0" smtClean="0"/>
              <a:t>]</a:t>
            </a:r>
            <a:endParaRPr lang="en-US" dirty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95400"/>
            <a:ext cx="4286250" cy="301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114800"/>
            <a:ext cx="3133725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6096000" y="3886200"/>
            <a:ext cx="2743200" cy="2743200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96" y="4024086"/>
            <a:ext cx="1848304" cy="2045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945090" y="5046883"/>
            <a:ext cx="978408" cy="48463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86000" y="2286000"/>
            <a:ext cx="3048000" cy="2028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286000" y="2667000"/>
            <a:ext cx="3048000" cy="1647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86000" y="3300412"/>
            <a:ext cx="2286000" cy="101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86000" y="3807618"/>
            <a:ext cx="2286000" cy="507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Width</a:t>
            </a:r>
          </a:p>
          <a:p>
            <a:r>
              <a:rPr lang="en-US" dirty="0" smtClean="0"/>
              <a:t>Height</a:t>
            </a:r>
          </a:p>
          <a:p>
            <a:r>
              <a:rPr lang="en-US" dirty="0" smtClean="0"/>
              <a:t>Border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Box-shadow</a:t>
            </a:r>
          </a:p>
          <a:p>
            <a:r>
              <a:rPr lang="en-US" dirty="0" smtClean="0"/>
              <a:t>Margin</a:t>
            </a:r>
          </a:p>
          <a:p>
            <a:r>
              <a:rPr lang="en-US" dirty="0" smtClean="0"/>
              <a:t>Padding</a:t>
            </a:r>
          </a:p>
          <a:p>
            <a:r>
              <a:rPr lang="en-US" dirty="0" smtClean="0"/>
              <a:t>Border-radius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68265"/>
            <a:ext cx="5486400" cy="452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8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19200"/>
            <a:ext cx="3333977" cy="409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457200" y="1219200"/>
            <a:ext cx="4267200" cy="5257800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68" y="4619625"/>
            <a:ext cx="20002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599"/>
            <a:ext cx="36671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420906" y="3363468"/>
            <a:ext cx="978408" cy="48463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5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305800" cy="518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24200" y="5486400"/>
            <a:ext cx="23119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position:fixed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0662" y="4419600"/>
            <a:ext cx="27355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position:relative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2438400"/>
            <a:ext cx="28924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position:absolute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2848441" y="4114800"/>
            <a:ext cx="580559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2848441" y="2286000"/>
            <a:ext cx="2104559" cy="414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419600" y="2700010"/>
            <a:ext cx="533400" cy="1109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</p:cNvCxnSpPr>
          <p:nvPr/>
        </p:nvCxnSpPr>
        <p:spPr>
          <a:xfrm flipV="1">
            <a:off x="5436115" y="5486400"/>
            <a:ext cx="659885" cy="26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2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71" y="1219200"/>
            <a:ext cx="47625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56" y="4038600"/>
            <a:ext cx="518123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115" y="1524000"/>
            <a:ext cx="4002885" cy="249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2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36453681"/>
              </p:ext>
            </p:extLst>
          </p:nvPr>
        </p:nvGraphicFramePr>
        <p:xfrm>
          <a:off x="990600" y="1295400"/>
          <a:ext cx="7162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70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5279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18744"/>
            <a:ext cx="3381375" cy="277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23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4419600"/>
            <a:ext cx="1600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943600"/>
            <a:ext cx="1625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1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</a:t>
            </a:r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r>
              <a:rPr lang="en-US" dirty="0" smtClean="0"/>
              <a:t>Form</a:t>
            </a:r>
          </a:p>
          <a:p>
            <a:r>
              <a:rPr lang="en-US" dirty="0" smtClean="0"/>
              <a:t>Table</a:t>
            </a:r>
          </a:p>
          <a:p>
            <a:r>
              <a:rPr lang="en-US" dirty="0" smtClean="0"/>
              <a:t>Tab</a:t>
            </a:r>
          </a:p>
          <a:p>
            <a:r>
              <a:rPr lang="en-US" dirty="0" err="1" smtClean="0"/>
              <a:t>GridSystem</a:t>
            </a:r>
            <a:endParaRPr lang="en-US" dirty="0" smtClean="0"/>
          </a:p>
          <a:p>
            <a:r>
              <a:rPr lang="en-US" dirty="0" smtClean="0"/>
              <a:t>Layout</a:t>
            </a:r>
          </a:p>
          <a:p>
            <a:pPr lvl="1"/>
            <a:r>
              <a:rPr lang="en-US" dirty="0"/>
              <a:t>Panel</a:t>
            </a:r>
          </a:p>
          <a:p>
            <a:pPr lvl="1"/>
            <a:r>
              <a:rPr lang="en-US" dirty="0"/>
              <a:t>List </a:t>
            </a:r>
            <a:r>
              <a:rPr lang="en-US" dirty="0" smtClean="0"/>
              <a:t>Group</a:t>
            </a:r>
            <a:endParaRPr lang="en-US" dirty="0"/>
          </a:p>
        </p:txBody>
      </p:sp>
      <p:pic>
        <p:nvPicPr>
          <p:cNvPr id="8194" name="Picture 2" descr="http://bmdm.com/wp-content/uploads/bootstr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2667000"/>
            <a:ext cx="3714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4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399"/>
            <a:ext cx="7848600" cy="5459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wn Arrow 4"/>
          <p:cNvSpPr/>
          <p:nvPr/>
        </p:nvSpPr>
        <p:spPr>
          <a:xfrm>
            <a:off x="5105400" y="4648200"/>
            <a:ext cx="484632" cy="978408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153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3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CSS/Form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19200"/>
            <a:ext cx="5514975" cy="3457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4010025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7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-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2" y="1219200"/>
            <a:ext cx="831532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09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295400"/>
            <a:ext cx="835955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825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CSS/TABLE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4572000"/>
            <a:ext cx="4572000" cy="1981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effectLst/>
              </a:rPr>
              <a:t>.table</a:t>
            </a:r>
          </a:p>
          <a:p>
            <a:r>
              <a:rPr lang="en-US" dirty="0" smtClean="0">
                <a:effectLst/>
              </a:rPr>
              <a:t>.table-striped</a:t>
            </a:r>
          </a:p>
          <a:p>
            <a:r>
              <a:rPr lang="en-US" dirty="0" smtClean="0">
                <a:effectLst/>
              </a:rPr>
              <a:t>.table-hover</a:t>
            </a:r>
          </a:p>
          <a:p>
            <a:r>
              <a:rPr lang="en-US" dirty="0">
                <a:effectLst/>
              </a:rPr>
              <a:t>.</a:t>
            </a:r>
            <a:r>
              <a:rPr lang="en-US" dirty="0" smtClean="0">
                <a:effectLst/>
              </a:rPr>
              <a:t>table-bordered</a:t>
            </a:r>
          </a:p>
          <a:p>
            <a:r>
              <a:rPr lang="en-US" dirty="0" smtClean="0">
                <a:effectLst/>
              </a:rPr>
              <a:t>.</a:t>
            </a:r>
            <a:r>
              <a:rPr lang="en-US" dirty="0">
                <a:effectLst/>
              </a:rPr>
              <a:t> table-condensed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19200"/>
            <a:ext cx="45624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86543"/>
            <a:ext cx="30861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307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49" y="1219200"/>
            <a:ext cx="8397666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0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Tham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http://www.w3schools.com/</a:t>
            </a:r>
          </a:p>
          <a:p>
            <a:r>
              <a:rPr lang="en-US" dirty="0" smtClean="0"/>
              <a:t>http</a:t>
            </a:r>
            <a:r>
              <a:rPr lang="en-US" dirty="0"/>
              <a:t>://freetuts.net</a:t>
            </a:r>
            <a:r>
              <a:rPr lang="en-US" dirty="0" smtClean="0"/>
              <a:t>/</a:t>
            </a:r>
          </a:p>
          <a:p>
            <a:r>
              <a:rPr lang="en-US" dirty="0"/>
              <a:t>http://vietjack.com</a:t>
            </a:r>
            <a:r>
              <a:rPr lang="en-US" dirty="0" smtClean="0"/>
              <a:t>/</a:t>
            </a:r>
          </a:p>
          <a:p>
            <a:r>
              <a:rPr lang="en-US" dirty="0"/>
              <a:t>http://getbootstrap.com/</a:t>
            </a:r>
          </a:p>
        </p:txBody>
      </p:sp>
    </p:spTree>
    <p:extLst>
      <p:ext uri="{BB962C8B-B14F-4D97-AF65-F5344CB8AC3E}">
        <p14:creationId xmlns:p14="http://schemas.microsoft.com/office/powerpoint/2010/main" val="4101688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/Tab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143000"/>
            <a:ext cx="8329612" cy="37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686331"/>
            <a:ext cx="3109686" cy="243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149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 &amp; List Group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261937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04" y="1828800"/>
            <a:ext cx="26289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725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219200"/>
            <a:ext cx="836316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2081" y="1905000"/>
            <a:ext cx="781992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2081" y="3124200"/>
            <a:ext cx="781992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2081" y="3737428"/>
            <a:ext cx="7819920" cy="2510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2621" y="3886200"/>
            <a:ext cx="5824379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000" y="3886200"/>
            <a:ext cx="1785779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1063" y="4343400"/>
            <a:ext cx="1785779" cy="1553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76842" y="4343400"/>
            <a:ext cx="1785779" cy="1553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62621" y="4343400"/>
            <a:ext cx="1785779" cy="1553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46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GridSystem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86" y="1295400"/>
            <a:ext cx="818118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6681" y="1313543"/>
            <a:ext cx="8163394" cy="1048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6681" y="2438400"/>
            <a:ext cx="8163394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6681" y="2895600"/>
            <a:ext cx="8163394" cy="3428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2621" y="3048000"/>
            <a:ext cx="5976779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29400" y="3048000"/>
            <a:ext cx="19050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29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GridSystem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423988"/>
            <a:ext cx="82391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04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CSS/</a:t>
            </a:r>
            <a:r>
              <a:rPr lang="en-US" dirty="0" err="1" smtClean="0"/>
              <a:t>GridSystem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219028"/>
            <a:ext cx="8334375" cy="533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393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251857"/>
            <a:ext cx="3295650" cy="199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33714"/>
            <a:ext cx="2505075" cy="3943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303411"/>
            <a:ext cx="4724400" cy="284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807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 smtClean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 smtClean="0"/>
          </a:p>
          <a:p>
            <a:r>
              <a:rPr lang="en-US" dirty="0" smtClean="0"/>
              <a:t>Selector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endParaRPr lang="en-US" dirty="0" smtClean="0"/>
          </a:p>
          <a:p>
            <a:r>
              <a:rPr lang="en-US" dirty="0" err="1" smtClean="0"/>
              <a:t>Hàm</a:t>
            </a:r>
            <a:endParaRPr lang="en-US" dirty="0"/>
          </a:p>
        </p:txBody>
      </p:sp>
      <p:pic>
        <p:nvPicPr>
          <p:cNvPr id="13314" name="Picture 2" descr="http://articlesteller.com/wp-content/uploads/2015/05/jquery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764971"/>
            <a:ext cx="426719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595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(Core)</a:t>
            </a:r>
          </a:p>
          <a:p>
            <a:pPr lvl="1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js</a:t>
            </a:r>
            <a:r>
              <a:rPr lang="en-US" dirty="0"/>
              <a:t>/jquery.min.js"&gt;&lt;/script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Tải</a:t>
            </a:r>
            <a:r>
              <a:rPr lang="en-US" dirty="0" smtClean="0"/>
              <a:t>: </a:t>
            </a:r>
            <a:r>
              <a:rPr lang="en-US" dirty="0"/>
              <a:t>http</a:t>
            </a:r>
            <a:r>
              <a:rPr lang="en-US" dirty="0" smtClean="0"/>
              <a:t>://jquery.com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(UI </a:t>
            </a:r>
            <a:r>
              <a:rPr lang="en-US" dirty="0" err="1" smtClean="0"/>
              <a:t>pluggin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 smtClean="0"/>
              <a:t>js</a:t>
            </a:r>
            <a:r>
              <a:rPr lang="en-US" dirty="0" smtClean="0"/>
              <a:t>/jquery-ui.min.js</a:t>
            </a:r>
            <a:r>
              <a:rPr lang="en-US" dirty="0"/>
              <a:t>"&gt;&lt;/script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Tải</a:t>
            </a:r>
            <a:r>
              <a:rPr lang="en-US" dirty="0" smtClean="0"/>
              <a:t>: </a:t>
            </a:r>
            <a:r>
              <a:rPr lang="en-US" dirty="0"/>
              <a:t>http:// </a:t>
            </a:r>
            <a:r>
              <a:rPr lang="en-US" dirty="0" smtClean="0"/>
              <a:t>jqueryui.com</a:t>
            </a:r>
            <a:endParaRPr lang="en-US" dirty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(Validation </a:t>
            </a:r>
            <a:r>
              <a:rPr lang="en-US" dirty="0" err="1" smtClean="0"/>
              <a:t>pluggin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 smtClean="0"/>
              <a:t>js</a:t>
            </a:r>
            <a:r>
              <a:rPr lang="en-US" dirty="0" smtClean="0"/>
              <a:t>/jquery.validate.min.js</a:t>
            </a:r>
            <a:r>
              <a:rPr lang="en-US" dirty="0"/>
              <a:t>"&gt;&lt;/script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Tải</a:t>
            </a:r>
            <a:r>
              <a:rPr lang="en-US" dirty="0"/>
              <a:t>: http://jqueryvalidation.org/</a:t>
            </a:r>
          </a:p>
        </p:txBody>
      </p:sp>
    </p:spTree>
    <p:extLst>
      <p:ext uri="{BB962C8B-B14F-4D97-AF65-F5344CB8AC3E}">
        <p14:creationId xmlns:p14="http://schemas.microsoft.com/office/powerpoint/2010/main" val="1881137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305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98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HTML5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form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29" y="3124200"/>
            <a:ext cx="376190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19200"/>
            <a:ext cx="573608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12" y="4012066"/>
            <a:ext cx="27717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181600"/>
            <a:ext cx="3505200" cy="1476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262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667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$(“h1”)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  <a:r>
              <a:rPr lang="en-US" sz="3600" b="1" dirty="0" smtClean="0">
                <a:solidFill>
                  <a:srgbClr val="FF0000"/>
                </a:solidFill>
              </a:rPr>
              <a:t>html</a:t>
            </a:r>
            <a:r>
              <a:rPr lang="en-US" sz="2400" dirty="0" smtClean="0"/>
              <a:t>([html])</a:t>
            </a:r>
          </a:p>
          <a:p>
            <a:r>
              <a:rPr lang="en-US" sz="2400" dirty="0"/>
              <a:t>$(“h1</a:t>
            </a:r>
            <a:r>
              <a:rPr lang="en-US" sz="2400" dirty="0" smtClean="0"/>
              <a:t>”)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  <a:r>
              <a:rPr lang="en-US" sz="3600" b="1" dirty="0" err="1" smtClean="0">
                <a:solidFill>
                  <a:srgbClr val="FF0000"/>
                </a:solidFill>
              </a:rPr>
              <a:t>attr</a:t>
            </a:r>
            <a:r>
              <a:rPr lang="en-US" sz="2400" dirty="0" smtClean="0"/>
              <a:t>(name[,value]) / $(“</a:t>
            </a:r>
            <a:r>
              <a:rPr lang="en-US" sz="2400" dirty="0"/>
              <a:t>h1</a:t>
            </a:r>
            <a:r>
              <a:rPr lang="en-US" sz="2400" dirty="0" smtClean="0"/>
              <a:t>”)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  <a:r>
              <a:rPr lang="en-US" sz="3600" b="1" dirty="0" smtClean="0">
                <a:solidFill>
                  <a:srgbClr val="FF0000"/>
                </a:solidFill>
              </a:rPr>
              <a:t>prop</a:t>
            </a:r>
            <a:r>
              <a:rPr lang="en-US" sz="2400" dirty="0" smtClean="0"/>
              <a:t>(name</a:t>
            </a:r>
            <a:r>
              <a:rPr lang="en-US" sz="2400" dirty="0"/>
              <a:t>[,value])</a:t>
            </a:r>
          </a:p>
          <a:p>
            <a:r>
              <a:rPr lang="en-US" sz="2400" dirty="0" smtClean="0"/>
              <a:t>$(“</a:t>
            </a:r>
            <a:r>
              <a:rPr lang="en-US" sz="2400" dirty="0"/>
              <a:t>h1</a:t>
            </a:r>
            <a:r>
              <a:rPr lang="en-US" sz="2400" dirty="0" smtClean="0"/>
              <a:t>”)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  <a:r>
              <a:rPr lang="en-US" sz="3600" b="1" dirty="0" err="1" smtClean="0">
                <a:solidFill>
                  <a:srgbClr val="FF0000"/>
                </a:solidFill>
              </a:rPr>
              <a:t>css</a:t>
            </a:r>
            <a:r>
              <a:rPr lang="en-US" sz="2400" dirty="0" smtClean="0"/>
              <a:t>(name[,value])</a:t>
            </a:r>
          </a:p>
          <a:p>
            <a:r>
              <a:rPr lang="en-US" sz="2400" dirty="0"/>
              <a:t>$(“h1”).</a:t>
            </a:r>
            <a:r>
              <a:rPr lang="en-US" sz="2400" dirty="0" err="1" smtClean="0"/>
              <a:t>css</a:t>
            </a:r>
            <a:r>
              <a:rPr lang="en-US" sz="2400" dirty="0" smtClean="0"/>
              <a:t>({name1:value1, name2:value2,…})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952625"/>
            <a:ext cx="82581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4114800" y="3379851"/>
            <a:ext cx="1560286" cy="612648"/>
          </a:xfrm>
          <a:prstGeom prst="wedgeRoundRectCallout">
            <a:avLst>
              <a:gd name="adj1" fmla="val -92261"/>
              <a:gd name="adj2" fmla="val -100968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HTML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781800" y="1219200"/>
            <a:ext cx="1560286" cy="612648"/>
          </a:xfrm>
          <a:prstGeom prst="wedgeRoundRectCallout">
            <a:avLst>
              <a:gd name="adj1" fmla="val -58773"/>
              <a:gd name="adj2" fmla="val 10277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316514" y="1219200"/>
            <a:ext cx="1560286" cy="612648"/>
          </a:xfrm>
          <a:prstGeom prst="wedgeRoundRectCallout">
            <a:avLst>
              <a:gd name="adj1" fmla="val -58773"/>
              <a:gd name="adj2" fmla="val 10277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ATTR</a:t>
            </a:r>
            <a:r>
              <a:rPr lang="en-US" dirty="0" smtClean="0"/>
              <a:t>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51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endParaRPr lang="en-US" dirty="0"/>
          </a:p>
        </p:txBody>
      </p:sp>
      <p:sp>
        <p:nvSpPr>
          <p:cNvPr id="3" name="Flowchart: Document 2"/>
          <p:cNvSpPr/>
          <p:nvPr/>
        </p:nvSpPr>
        <p:spPr>
          <a:xfrm>
            <a:off x="402770" y="1295400"/>
            <a:ext cx="8131629" cy="3657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ocument 5"/>
          <p:cNvSpPr/>
          <p:nvPr/>
        </p:nvSpPr>
        <p:spPr>
          <a:xfrm>
            <a:off x="4773385" y="3886200"/>
            <a:ext cx="4065815" cy="2286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095923"/>
            <a:ext cx="2766003" cy="1390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85" y="1343025"/>
            <a:ext cx="783451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149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50711"/>
            <a:ext cx="8305800" cy="5108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07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Selector</a:t>
            </a:r>
          </a:p>
          <a:p>
            <a:pPr lvl="1"/>
            <a:r>
              <a:rPr lang="en-US" dirty="0" smtClean="0"/>
              <a:t>HTML, Class, ID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Attribute Filter</a:t>
            </a:r>
          </a:p>
          <a:p>
            <a:r>
              <a:rPr lang="en-US" dirty="0" smtClean="0"/>
              <a:t>Form Selector</a:t>
            </a:r>
          </a:p>
          <a:p>
            <a:pPr lvl="1"/>
            <a:r>
              <a:rPr lang="en-US" dirty="0" smtClean="0"/>
              <a:t>$(“:&lt;type&gt;”)</a:t>
            </a:r>
          </a:p>
          <a:p>
            <a:pPr lvl="1"/>
            <a:r>
              <a:rPr lang="en-US" dirty="0" smtClean="0"/>
              <a:t>$(“:checked”)</a:t>
            </a:r>
          </a:p>
          <a:p>
            <a:pPr lvl="1"/>
            <a:r>
              <a:rPr lang="en-US" dirty="0" smtClean="0"/>
              <a:t>$(“:blank”)</a:t>
            </a:r>
          </a:p>
          <a:p>
            <a:r>
              <a:rPr lang="en-US" dirty="0" smtClean="0">
                <a:hlinkClick r:id="rId2" action="ppaction://hlinkfile"/>
              </a:rPr>
              <a:t>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7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$(selector).</a:t>
            </a:r>
            <a:r>
              <a:rPr lang="en-US" b="1" dirty="0" err="1" smtClean="0">
                <a:solidFill>
                  <a:srgbClr val="FF0000"/>
                </a:solidFill>
              </a:rPr>
              <a:t>val</a:t>
            </a:r>
            <a:r>
              <a:rPr lang="en-US" dirty="0" smtClean="0"/>
              <a:t>([value])</a:t>
            </a:r>
          </a:p>
          <a:p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endParaRPr lang="en-US" dirty="0" smtClean="0"/>
          </a:p>
          <a:p>
            <a:pPr lvl="1"/>
            <a:r>
              <a:rPr lang="en-US" dirty="0" smtClean="0"/>
              <a:t>$(selector).</a:t>
            </a:r>
            <a:r>
              <a:rPr lang="en-US" b="1" dirty="0" smtClean="0">
                <a:solidFill>
                  <a:srgbClr val="FF0000"/>
                </a:solidFill>
              </a:rPr>
              <a:t>width</a:t>
            </a:r>
            <a:r>
              <a:rPr lang="en-US" dirty="0" smtClean="0"/>
              <a:t>([value])</a:t>
            </a:r>
          </a:p>
          <a:p>
            <a:pPr lvl="1"/>
            <a:r>
              <a:rPr lang="en-US" dirty="0"/>
              <a:t>$(selector</a:t>
            </a:r>
            <a:r>
              <a:rPr lang="en-US" dirty="0" smtClean="0"/>
              <a:t>).</a:t>
            </a:r>
            <a:r>
              <a:rPr lang="en-US" b="1" dirty="0" smtClean="0">
                <a:solidFill>
                  <a:srgbClr val="FF0000"/>
                </a:solidFill>
              </a:rPr>
              <a:t>height</a:t>
            </a:r>
            <a:r>
              <a:rPr lang="en-US" dirty="0" smtClean="0"/>
              <a:t>([</a:t>
            </a:r>
            <a:r>
              <a:rPr lang="en-US" dirty="0"/>
              <a:t>value</a:t>
            </a:r>
            <a:r>
              <a:rPr lang="en-US" dirty="0" smtClean="0"/>
              <a:t>])</a:t>
            </a:r>
          </a:p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pPr lvl="1"/>
            <a:r>
              <a:rPr lang="en-US" dirty="0"/>
              <a:t>$(selector</a:t>
            </a:r>
            <a:r>
              <a:rPr lang="en-US" dirty="0" smtClean="0"/>
              <a:t>).</a:t>
            </a:r>
            <a:r>
              <a:rPr lang="en-US" b="1" dirty="0" smtClean="0">
                <a:solidFill>
                  <a:srgbClr val="FF0000"/>
                </a:solidFill>
              </a:rPr>
              <a:t>hide</a:t>
            </a:r>
            <a:r>
              <a:rPr lang="en-US" dirty="0" smtClean="0"/>
              <a:t>([name, duration, callback])</a:t>
            </a:r>
            <a:endParaRPr lang="en-US" dirty="0"/>
          </a:p>
          <a:p>
            <a:pPr lvl="1"/>
            <a:r>
              <a:rPr lang="en-US" dirty="0"/>
              <a:t>$(selector</a:t>
            </a:r>
            <a:r>
              <a:rPr lang="en-US" dirty="0" smtClean="0"/>
              <a:t>).</a:t>
            </a:r>
            <a:r>
              <a:rPr lang="en-US" b="1" dirty="0" smtClean="0">
                <a:solidFill>
                  <a:srgbClr val="FF0000"/>
                </a:solidFill>
              </a:rPr>
              <a:t>show</a:t>
            </a:r>
            <a:r>
              <a:rPr lang="en-US" dirty="0" smtClean="0"/>
              <a:t>([name, duration</a:t>
            </a:r>
            <a:r>
              <a:rPr lang="en-US" dirty="0"/>
              <a:t>, callback</a:t>
            </a:r>
            <a:r>
              <a:rPr lang="en-US" dirty="0" smtClean="0"/>
              <a:t>])</a:t>
            </a:r>
          </a:p>
          <a:p>
            <a:pPr lvl="1"/>
            <a:r>
              <a:rPr lang="en-US" dirty="0" smtClean="0"/>
              <a:t>$(selector).</a:t>
            </a:r>
            <a:r>
              <a:rPr lang="en-US" b="1" dirty="0" smtClean="0">
                <a:solidFill>
                  <a:srgbClr val="FF0000"/>
                </a:solidFill>
              </a:rPr>
              <a:t>animate</a:t>
            </a:r>
            <a:r>
              <a:rPr lang="en-US" dirty="0" smtClean="0"/>
              <a:t>([options, duration, callback])</a:t>
            </a:r>
          </a:p>
          <a:p>
            <a:pPr lvl="1"/>
            <a:r>
              <a:rPr lang="en-US" dirty="0"/>
              <a:t>$(selector</a:t>
            </a:r>
            <a:r>
              <a:rPr lang="en-US" dirty="0" smtClean="0"/>
              <a:t>).</a:t>
            </a:r>
            <a:r>
              <a:rPr lang="en-US" b="1" dirty="0" smtClean="0">
                <a:solidFill>
                  <a:srgbClr val="FF0000"/>
                </a:solidFill>
              </a:rPr>
              <a:t>effect</a:t>
            </a:r>
            <a:r>
              <a:rPr lang="en-US" dirty="0" smtClean="0"/>
              <a:t>([name, opts, </a:t>
            </a:r>
            <a:r>
              <a:rPr lang="en-US" dirty="0"/>
              <a:t>duration, callback</a:t>
            </a:r>
            <a:r>
              <a:rPr lang="en-US" dirty="0" smtClean="0"/>
              <a:t>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6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– Zoom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86000"/>
            <a:ext cx="27717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53000"/>
            <a:ext cx="5562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207407"/>
            <a:ext cx="490537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75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457200" y="1219200"/>
            <a:ext cx="5257800" cy="3505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257300"/>
            <a:ext cx="50577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lowchart: Document 6"/>
          <p:cNvSpPr/>
          <p:nvPr/>
        </p:nvSpPr>
        <p:spPr>
          <a:xfrm>
            <a:off x="2743200" y="3276600"/>
            <a:ext cx="5989411" cy="3581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323772"/>
            <a:ext cx="42767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937" y="2452687"/>
            <a:ext cx="30003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 rot="19440192">
            <a:off x="12977" y="5341756"/>
            <a:ext cx="29606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$(control).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val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([value])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57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2966218"/>
            <a:ext cx="2936421" cy="351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24400"/>
            <a:ext cx="33528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9" y="1247775"/>
            <a:ext cx="539115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00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1272267"/>
            <a:ext cx="37338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3396343"/>
            <a:ext cx="4070753" cy="2627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294492"/>
            <a:ext cx="2919412" cy="4729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8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html5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673163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4343400" y="2286000"/>
            <a:ext cx="4191000" cy="4343400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05063"/>
            <a:ext cx="351472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12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4492171" cy="1706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$(selector).</a:t>
            </a:r>
            <a:r>
              <a:rPr lang="en-US" b="1" dirty="0" smtClean="0">
                <a:solidFill>
                  <a:srgbClr val="FF0000"/>
                </a:solidFill>
              </a:rPr>
              <a:t>hover</a:t>
            </a:r>
            <a:r>
              <a:rPr lang="en-US" dirty="0" smtClean="0"/>
              <a:t>(f1,f2)</a:t>
            </a:r>
          </a:p>
          <a:p>
            <a:r>
              <a:rPr lang="en-US" dirty="0" smtClean="0"/>
              <a:t>$(this).</a:t>
            </a:r>
            <a:r>
              <a:rPr lang="en-US" b="1" dirty="0" smtClean="0">
                <a:solidFill>
                  <a:srgbClr val="FF0000"/>
                </a:solidFill>
              </a:rPr>
              <a:t>find</a:t>
            </a:r>
            <a:r>
              <a:rPr lang="en-US" dirty="0" smtClean="0"/>
              <a:t>(selector)</a:t>
            </a:r>
          </a:p>
          <a:p>
            <a:r>
              <a:rPr lang="en-US" dirty="0" smtClean="0"/>
              <a:t>$.</a:t>
            </a:r>
            <a:r>
              <a:rPr lang="en-US" b="1" dirty="0" smtClean="0">
                <a:solidFill>
                  <a:srgbClr val="FF0000"/>
                </a:solidFill>
              </a:rPr>
              <a:t>stop</a:t>
            </a:r>
            <a:r>
              <a:rPr lang="en-US" dirty="0" smtClean="0"/>
              <a:t>().</a:t>
            </a:r>
            <a:r>
              <a:rPr lang="en-US" b="1" dirty="0" smtClean="0">
                <a:solidFill>
                  <a:srgbClr val="FF0000"/>
                </a:solidFill>
              </a:rPr>
              <a:t>animate</a:t>
            </a:r>
            <a:r>
              <a:rPr lang="en-US" dirty="0" smtClean="0"/>
              <a:t>(</a:t>
            </a:r>
            <a:r>
              <a:rPr lang="en-US" dirty="0" err="1" smtClean="0"/>
              <a:t>css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04925"/>
            <a:ext cx="66389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371" y="3962400"/>
            <a:ext cx="37338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89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UI</a:t>
            </a:r>
          </a:p>
          <a:p>
            <a:pPr lvl="1"/>
            <a:r>
              <a:rPr lang="en-US" dirty="0"/>
              <a:t>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js</a:t>
            </a:r>
            <a:r>
              <a:rPr lang="en-US" dirty="0"/>
              <a:t>/jquery.min.js"&gt;&lt;/script&gt;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link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ui</a:t>
            </a:r>
            <a:r>
              <a:rPr lang="en-US" dirty="0"/>
              <a:t>-lightness/</a:t>
            </a:r>
            <a:r>
              <a:rPr lang="en-US" dirty="0">
                <a:solidFill>
                  <a:srgbClr val="FF0000"/>
                </a:solidFill>
              </a:rPr>
              <a:t>jquery-ui.min.css</a:t>
            </a:r>
            <a:r>
              <a:rPr lang="en-US" dirty="0"/>
              <a:t>"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/&gt;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jquery-ui.min.js</a:t>
            </a:r>
            <a:r>
              <a:rPr lang="en-US" dirty="0"/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53528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UI-</a:t>
            </a:r>
            <a:r>
              <a:rPr lang="en-US" dirty="0" err="1"/>
              <a:t>Datepicker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Datepicker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199"/>
            <a:ext cx="8320616" cy="5194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3673028"/>
            <a:ext cx="2438400" cy="274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02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UI-</a:t>
            </a:r>
            <a:r>
              <a:rPr lang="en-US" dirty="0" err="1" smtClean="0"/>
              <a:t>Datepicker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09800"/>
            <a:ext cx="345757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238250"/>
            <a:ext cx="42449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5565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Bootstrap</a:t>
            </a:r>
          </a:p>
          <a:p>
            <a:r>
              <a:rPr lang="en-US" smtClean="0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3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&lt;a&gt;</a:t>
            </a:r>
            <a:endParaRPr lang="en-US" dirty="0"/>
          </a:p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&lt;h&gt;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19200"/>
            <a:ext cx="331470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3134179"/>
            <a:ext cx="45243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27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Ảnh</a:t>
            </a:r>
            <a:r>
              <a:rPr lang="en-US" dirty="0" smtClean="0"/>
              <a:t> 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Phim</a:t>
            </a:r>
            <a:r>
              <a:rPr lang="en-US" dirty="0" smtClean="0"/>
              <a:t> &lt;video&gt;</a:t>
            </a:r>
          </a:p>
          <a:p>
            <a:r>
              <a:rPr lang="en-US" dirty="0" err="1" smtClean="0"/>
              <a:t>Nhạc</a:t>
            </a:r>
            <a:r>
              <a:rPr lang="en-US" dirty="0" smtClean="0"/>
              <a:t> &lt;audio&gt;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219200"/>
            <a:ext cx="331470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048000"/>
            <a:ext cx="52768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84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&lt;form&gt;</a:t>
            </a:r>
          </a:p>
          <a:p>
            <a:r>
              <a:rPr lang="en-US" dirty="0" smtClean="0"/>
              <a:t>&lt;input&gt;</a:t>
            </a:r>
          </a:p>
          <a:p>
            <a:r>
              <a:rPr lang="en-US" dirty="0"/>
              <a:t>&lt;select&gt;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&lt;button&gt;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75217"/>
            <a:ext cx="3395663" cy="528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209800" y="2133600"/>
            <a:ext cx="33528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9800" y="2133600"/>
            <a:ext cx="3352800" cy="17846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09800" y="2133600"/>
            <a:ext cx="3352800" cy="2590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67000" y="3352800"/>
            <a:ext cx="28956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86000" y="2725057"/>
            <a:ext cx="3276600" cy="1618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76500" y="3892833"/>
            <a:ext cx="3086100" cy="2126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34623"/>
            <a:ext cx="8305800" cy="535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3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526</Words>
  <Application>Microsoft Office PowerPoint</Application>
  <PresentationFormat>On-screen Show (4:3)</PresentationFormat>
  <Paragraphs>176</Paragraphs>
  <Slides>54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Ngôn ngữ web</vt:lpstr>
      <vt:lpstr>Nội dung</vt:lpstr>
      <vt:lpstr>Tham khảo</vt:lpstr>
      <vt:lpstr>HTML</vt:lpstr>
      <vt:lpstr>Cấu trúc html5</vt:lpstr>
      <vt:lpstr>Thẻ cơ bản</vt:lpstr>
      <vt:lpstr>Thẻ media</vt:lpstr>
      <vt:lpstr>Form</vt:lpstr>
      <vt:lpstr>Form</vt:lpstr>
      <vt:lpstr>Table</vt:lpstr>
      <vt:lpstr>Thẻ bố cục</vt:lpstr>
      <vt:lpstr>CSS</vt:lpstr>
      <vt:lpstr>Basic Selector</vt:lpstr>
      <vt:lpstr>Context Selector</vt:lpstr>
      <vt:lpstr>Attribute Selector</vt:lpstr>
      <vt:lpstr>Box Model</vt:lpstr>
      <vt:lpstr>Box Model</vt:lpstr>
      <vt:lpstr>Positioning</vt:lpstr>
      <vt:lpstr>Positioning</vt:lpstr>
      <vt:lpstr>Layout</vt:lpstr>
      <vt:lpstr>Layout</vt:lpstr>
      <vt:lpstr>Bootstrap</vt:lpstr>
      <vt:lpstr>Download</vt:lpstr>
      <vt:lpstr>Cấu trúc trang</vt:lpstr>
      <vt:lpstr>CSS/Form</vt:lpstr>
      <vt:lpstr>Form - HTML</vt:lpstr>
      <vt:lpstr>TABLE</vt:lpstr>
      <vt:lpstr>CSS/TABLE</vt:lpstr>
      <vt:lpstr>Tab</vt:lpstr>
      <vt:lpstr>Javascript/Tab</vt:lpstr>
      <vt:lpstr>Panel &amp; List Group</vt:lpstr>
      <vt:lpstr>GridSystem</vt:lpstr>
      <vt:lpstr>GridSystem</vt:lpstr>
      <vt:lpstr>GridSystem</vt:lpstr>
      <vt:lpstr>CSS/GridSystem</vt:lpstr>
      <vt:lpstr>Grid System</vt:lpstr>
      <vt:lpstr>JQuery</vt:lpstr>
      <vt:lpstr>Thư viện</vt:lpstr>
      <vt:lpstr>Cấu trúc mã</vt:lpstr>
      <vt:lpstr>Hello JQuery</vt:lpstr>
      <vt:lpstr>Thao tác thẻ</vt:lpstr>
      <vt:lpstr>Thao tác thẻ</vt:lpstr>
      <vt:lpstr>Thao tác thẻ</vt:lpstr>
      <vt:lpstr>JQuery Selector</vt:lpstr>
      <vt:lpstr>Các hàm thường dùng</vt:lpstr>
      <vt:lpstr>Đề mô – Zoom Ảnh</vt:lpstr>
      <vt:lpstr>Làm việc với form</vt:lpstr>
      <vt:lpstr>Hiệu ứng </vt:lpstr>
      <vt:lpstr>Animate</vt:lpstr>
      <vt:lpstr>Animate</vt:lpstr>
      <vt:lpstr>JQuery UI</vt:lpstr>
      <vt:lpstr>UI-Datepicker</vt:lpstr>
      <vt:lpstr>UI-Datepicker</vt:lpstr>
      <vt:lpstr>Tóm tắt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NghiemN</cp:lastModifiedBy>
  <cp:revision>177</cp:revision>
  <dcterms:created xsi:type="dcterms:W3CDTF">2015-06-04T04:26:46Z</dcterms:created>
  <dcterms:modified xsi:type="dcterms:W3CDTF">2016-12-07T11:10:37Z</dcterms:modified>
</cp:coreProperties>
</file>