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7" r:id="rId4"/>
    <p:sldId id="278" r:id="rId5"/>
    <p:sldId id="279" r:id="rId6"/>
    <p:sldId id="280" r:id="rId7"/>
    <p:sldId id="282" r:id="rId8"/>
    <p:sldId id="283" r:id="rId9"/>
    <p:sldId id="285" r:id="rId10"/>
    <p:sldId id="289" r:id="rId11"/>
    <p:sldId id="291" r:id="rId12"/>
    <p:sldId id="294" r:id="rId13"/>
    <p:sldId id="296" r:id="rId14"/>
    <p:sldId id="298" r:id="rId15"/>
    <p:sldId id="299" r:id="rId16"/>
    <p:sldId id="303" r:id="rId17"/>
    <p:sldId id="305" r:id="rId18"/>
    <p:sldId id="331" r:id="rId19"/>
    <p:sldId id="310" r:id="rId20"/>
    <p:sldId id="312" r:id="rId21"/>
    <p:sldId id="333" r:id="rId22"/>
    <p:sldId id="315" r:id="rId23"/>
    <p:sldId id="334" r:id="rId24"/>
    <p:sldId id="319" r:id="rId25"/>
    <p:sldId id="321" r:id="rId26"/>
    <p:sldId id="322" r:id="rId27"/>
    <p:sldId id="323" r:id="rId28"/>
    <p:sldId id="325" r:id="rId29"/>
    <p:sldId id="326" r:id="rId30"/>
    <p:sldId id="327" r:id="rId31"/>
    <p:sldId id="328" r:id="rId32"/>
    <p:sldId id="336" r:id="rId33"/>
    <p:sldId id="337" r:id="rId34"/>
    <p:sldId id="33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5505271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486400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6200000">
            <a:off x="-1301750" y="1289050"/>
            <a:ext cx="6870700" cy="4267200"/>
          </a:xfrm>
          <a:prstGeom prst="flowChart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1"/>
            <a:ext cx="4876800" cy="365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3505200"/>
            <a:ext cx="4648200" cy="1905000"/>
          </a:xfrm>
          <a:noFill/>
        </p:spPr>
        <p:txBody>
          <a:bodyPr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defRPr sz="4800" b="1" cap="small" spc="50" baseline="0">
                <a:ln w="11430">
                  <a:solidFill>
                    <a:srgbClr val="92D050"/>
                  </a:solidFill>
                </a:ln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5928"/>
            <a:ext cx="27432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800600" y="5505271"/>
            <a:ext cx="407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ThS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Nguyễn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Nghiệm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0913.745.789 -</a:t>
            </a:r>
            <a:r>
              <a:rPr lang="en-US" sz="2000" b="0" cap="none" spc="0" baseline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NghiemN@fpt.edu.vn</a:t>
            </a: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-3254497" y="3065365"/>
            <a:ext cx="6929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programming with Java</a:t>
            </a:r>
            <a:endParaRPr lang="en-US" sz="3600" b="1" cap="none" spc="0" baseline="0" dirty="0">
              <a:ln w="180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" y="2209800"/>
            <a:ext cx="3262702" cy="8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100000"/>
              <a:buFont typeface="Wingdings" pitchFamily="2" charset="2"/>
              <a:buChar char="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Clr>
                <a:srgbClr val="92D050"/>
              </a:buClr>
              <a:buFont typeface="Wingdings 2" pitchFamily="18" charset="2"/>
              <a:buChar char=""/>
              <a:defRPr/>
            </a:lvl2pPr>
            <a:lvl3pPr marL="1143000" indent="-228600">
              <a:buClr>
                <a:srgbClr val="92D050"/>
              </a:buClr>
              <a:buFont typeface="Wingdings 2" pitchFamily="18" charset="2"/>
              <a:buChar char="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038"/>
            <a:ext cx="1022349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Nhiều lệnh if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marL="238125" lvl="1" indent="0">
              <a:buNone/>
              <a:defRPr/>
            </a:pPr>
            <a:r>
              <a:rPr lang="en-US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(ĐK1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){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công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việc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 marL="238125" lvl="1" indent="0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238125" lvl="1" indent="0">
              <a:buNone/>
              <a:defRPr/>
            </a:pPr>
            <a:r>
              <a:rPr lang="en-US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(ĐK2){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238125" lvl="1" indent="0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công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việc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2;</a:t>
            </a:r>
          </a:p>
          <a:p>
            <a:pPr marL="238125" lvl="1" indent="0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238125" lvl="1" indent="0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238125" lvl="1" indent="0">
              <a:buNone/>
              <a:defRPr/>
            </a:pPr>
            <a:r>
              <a:rPr lang="en-US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238125" lvl="1" indent="0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công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việc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N+1</a:t>
            </a:r>
          </a:p>
          <a:p>
            <a:pPr marL="238125" lvl="1" indent="0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ĐK&lt;I&gt;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true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&lt;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i&gt;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&lt;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n+1&gt;</a:t>
            </a:r>
            <a:endParaRPr lang="en-US" dirty="0"/>
          </a:p>
        </p:txBody>
      </p:sp>
      <p:pic>
        <p:nvPicPr>
          <p:cNvPr id="5" name="Picture 2" descr="http://img.c4learn.com/2010/01/else-if-else-ladder-in-C-Programming-languag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"/>
          <a:stretch/>
        </p:blipFill>
        <p:spPr bwMode="auto">
          <a:xfrm>
            <a:off x="4090961" y="1752600"/>
            <a:ext cx="4595839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3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nhiều lệnh if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lvl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 smtClean="0"/>
              <a:t>(delta </a:t>
            </a:r>
            <a:r>
              <a:rPr lang="en-US" dirty="0"/>
              <a:t>&lt; 0) {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dirty="0" err="1"/>
              <a:t>System.out.println</a:t>
            </a:r>
            <a:r>
              <a:rPr lang="en-US" sz="2800" dirty="0"/>
              <a:t>(“</a:t>
            </a:r>
            <a:r>
              <a:rPr lang="en-US" sz="2800" dirty="0" err="1"/>
              <a:t>Vô</a:t>
            </a:r>
            <a:r>
              <a:rPr lang="en-US" sz="2800" dirty="0"/>
              <a:t> </a:t>
            </a:r>
            <a:r>
              <a:rPr lang="en-US" sz="2800" dirty="0" err="1"/>
              <a:t>nghiệm</a:t>
            </a:r>
            <a:r>
              <a:rPr lang="en-US" sz="2800" dirty="0"/>
              <a:t>”);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}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else if</a:t>
            </a:r>
            <a:r>
              <a:rPr lang="en-US" dirty="0"/>
              <a:t>(delta == 0) {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dirty="0" err="1"/>
              <a:t>System.out.println</a:t>
            </a:r>
            <a:r>
              <a:rPr lang="en-US" sz="2800" dirty="0"/>
              <a:t>(“</a:t>
            </a:r>
            <a:r>
              <a:rPr lang="en-US" sz="2800" dirty="0" err="1"/>
              <a:t>Nghiệm</a:t>
            </a:r>
            <a:r>
              <a:rPr lang="en-US" sz="2800" dirty="0"/>
              <a:t> </a:t>
            </a:r>
            <a:r>
              <a:rPr lang="en-US" sz="2800" dirty="0" err="1"/>
              <a:t>kép</a:t>
            </a:r>
            <a:r>
              <a:rPr lang="en-US" sz="2800" dirty="0"/>
              <a:t>”);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}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else</a:t>
            </a:r>
            <a:r>
              <a:rPr lang="en-US" dirty="0"/>
              <a:t> {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dirty="0" err="1"/>
              <a:t>System.out.println</a:t>
            </a:r>
            <a:r>
              <a:rPr lang="en-US" sz="2800" dirty="0"/>
              <a:t>(“2 </a:t>
            </a:r>
            <a:r>
              <a:rPr lang="en-US" sz="2800" dirty="0" err="1"/>
              <a:t>nghiệm</a:t>
            </a:r>
            <a:r>
              <a:rPr lang="en-US" sz="2800" dirty="0"/>
              <a:t>”);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}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…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 smtClean="0"/>
          </a:p>
          <a:p>
            <a:pPr lvl="1"/>
            <a:r>
              <a:rPr lang="en-US" dirty="0" err="1" smtClean="0"/>
              <a:t>Biện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thuế thu nhập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Thu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thưởng</a:t>
            </a:r>
            <a:r>
              <a:rPr lang="en-US" dirty="0" smtClean="0"/>
              <a:t>.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thuế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lũy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Thu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9 </a:t>
            </a:r>
            <a:r>
              <a:rPr lang="en-US" dirty="0" err="1" smtClean="0"/>
              <a:t>triệu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thuế</a:t>
            </a:r>
            <a:endParaRPr lang="en-US" dirty="0" smtClean="0"/>
          </a:p>
          <a:p>
            <a:pPr lvl="1"/>
            <a:r>
              <a:rPr lang="en-US" dirty="0" smtClean="0"/>
              <a:t>Thu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9 </a:t>
            </a:r>
            <a:r>
              <a:rPr lang="en-US" dirty="0" err="1" smtClean="0"/>
              <a:t>đến</a:t>
            </a:r>
            <a:r>
              <a:rPr lang="en-US" dirty="0" smtClean="0"/>
              <a:t> 15: </a:t>
            </a:r>
            <a:r>
              <a:rPr lang="en-US" dirty="0" err="1" smtClean="0"/>
              <a:t>thuế</a:t>
            </a:r>
            <a:r>
              <a:rPr lang="en-US" dirty="0" smtClean="0"/>
              <a:t> 10% </a:t>
            </a:r>
          </a:p>
          <a:p>
            <a:pPr lvl="1"/>
            <a:r>
              <a:rPr lang="en-US" dirty="0" smtClean="0"/>
              <a:t>Thu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15 </a:t>
            </a:r>
            <a:r>
              <a:rPr lang="en-US" dirty="0" err="1" smtClean="0"/>
              <a:t>triệu</a:t>
            </a:r>
            <a:r>
              <a:rPr lang="en-US" dirty="0" smtClean="0"/>
              <a:t>: </a:t>
            </a:r>
            <a:r>
              <a:rPr lang="en-US" dirty="0" err="1" smtClean="0"/>
              <a:t>thuế</a:t>
            </a:r>
            <a:r>
              <a:rPr lang="en-US" dirty="0" smtClean="0"/>
              <a:t> 15%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1206182"/>
            <a:ext cx="3505200" cy="252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switch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</a:rPr>
              <a:t>switch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(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00CC"/>
                </a:solidFill>
              </a:rPr>
              <a:t>case</a:t>
            </a:r>
            <a:r>
              <a:rPr lang="en-US" sz="2000" dirty="0"/>
              <a:t> &lt;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1&gt;:</a:t>
            </a:r>
          </a:p>
          <a:p>
            <a:pPr marL="914400" lvl="2" indent="0">
              <a:buNone/>
            </a:pPr>
            <a:r>
              <a:rPr lang="en-US" sz="2000" dirty="0"/>
              <a:t>//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1</a:t>
            </a:r>
          </a:p>
          <a:p>
            <a:pPr marL="914400" lvl="2" indent="0">
              <a:buNone/>
            </a:pPr>
            <a:r>
              <a:rPr lang="en-US" sz="2000" b="1" dirty="0">
                <a:solidFill>
                  <a:srgbClr val="0000CC"/>
                </a:solidFill>
              </a:rPr>
              <a:t>break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00CC"/>
                </a:solidFill>
              </a:rPr>
              <a:t>case</a:t>
            </a:r>
            <a:r>
              <a:rPr lang="en-US" sz="2000" dirty="0"/>
              <a:t> &lt;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2&gt;:</a:t>
            </a:r>
          </a:p>
          <a:p>
            <a:pPr marL="914400" lvl="2" indent="0">
              <a:buNone/>
            </a:pPr>
            <a:r>
              <a:rPr lang="en-US" sz="2000" dirty="0"/>
              <a:t>//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2</a:t>
            </a:r>
          </a:p>
          <a:p>
            <a:pPr marL="914400" lvl="2" indent="0">
              <a:buNone/>
            </a:pPr>
            <a:r>
              <a:rPr lang="en-US" sz="2000" b="1" dirty="0">
                <a:solidFill>
                  <a:srgbClr val="0000CC"/>
                </a:solidFill>
              </a:rPr>
              <a:t>break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…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00CC"/>
                </a:solidFill>
              </a:rPr>
              <a:t>default</a:t>
            </a:r>
            <a:r>
              <a:rPr lang="en-US" sz="2000" dirty="0"/>
              <a:t>:</a:t>
            </a:r>
          </a:p>
          <a:p>
            <a:pPr marL="914400" lvl="2" indent="0">
              <a:buNone/>
            </a:pPr>
            <a:r>
              <a:rPr lang="en-US" sz="2000" dirty="0"/>
              <a:t>//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N+1</a:t>
            </a:r>
          </a:p>
          <a:p>
            <a:pPr marL="914400" lvl="2" indent="0">
              <a:buNone/>
            </a:pPr>
            <a:r>
              <a:rPr lang="en-US" sz="2000" b="1" dirty="0">
                <a:solidFill>
                  <a:srgbClr val="0000CC"/>
                </a:solidFill>
              </a:rPr>
              <a:t>break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&lt;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&gt; </a:t>
            </a:r>
            <a:r>
              <a:rPr lang="en-US" dirty="0" err="1" smtClean="0"/>
              <a:t>bằng</a:t>
            </a:r>
            <a:r>
              <a:rPr lang="en-US" dirty="0" smtClean="0"/>
              <a:t> &lt;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i&gt; </a:t>
            </a:r>
            <a:r>
              <a:rPr lang="en-US" dirty="0" err="1" smtClean="0"/>
              <a:t>thì</a:t>
            </a:r>
            <a:r>
              <a:rPr lang="en-US" dirty="0" smtClean="0"/>
              <a:t> &lt;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i&gt;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&lt;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n+1&gt;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pic>
        <p:nvPicPr>
          <p:cNvPr id="6" name="Picture 2" descr="http://imgs.g4estatic.com/c-conditionals/flow-chart-switch-c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399" y="1271814"/>
            <a:ext cx="5552781" cy="44431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78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848600" cy="8191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switch</a:t>
            </a:r>
          </a:p>
        </p:txBody>
      </p:sp>
      <p:sp>
        <p:nvSpPr>
          <p:cNvPr id="2765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endParaRPr lang="en-US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35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lệnh switch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3124200" cy="5410200"/>
          </a:xfrm>
        </p:spPr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4725" y="1219200"/>
            <a:ext cx="51720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893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lặp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91000" cy="4906963"/>
          </a:xfrm>
        </p:spPr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>
              <a:buNone/>
            </a:pPr>
            <a:r>
              <a:rPr lang="en-US" b="1" dirty="0" smtClean="0">
                <a:solidFill>
                  <a:srgbClr val="2381EE"/>
                </a:solidFill>
              </a:rPr>
              <a:t>while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điều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kiện</a:t>
            </a:r>
            <a:r>
              <a:rPr lang="en-US" dirty="0" smtClean="0"/>
              <a:t>) {</a:t>
            </a:r>
          </a:p>
          <a:p>
            <a:pPr lvl="2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 err="1" smtClean="0">
                <a:solidFill>
                  <a:srgbClr val="00B050"/>
                </a:solidFill>
              </a:rPr>
              <a:t>công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việc</a:t>
            </a:r>
            <a:endParaRPr lang="en-US" dirty="0" smtClean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 smtClean="0"/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(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true).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19400" y="1306286"/>
            <a:ext cx="3515000" cy="4648200"/>
            <a:chOff x="2590800" y="1600200"/>
            <a:chExt cx="3515000" cy="4648200"/>
          </a:xfrm>
        </p:grpSpPr>
        <p:sp>
          <p:nvSpPr>
            <p:cNvPr id="5" name="Oval 4"/>
            <p:cNvSpPr/>
            <p:nvPr/>
          </p:nvSpPr>
          <p:spPr>
            <a:xfrm>
              <a:off x="3962400" y="1600200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962400" y="5791200"/>
              <a:ext cx="457200" cy="457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590800" y="2749296"/>
              <a:ext cx="3200400" cy="908304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Điều</a:t>
              </a:r>
              <a:r>
                <a:rPr lang="en-US" dirty="0" smtClean="0"/>
                <a:t> </a:t>
              </a:r>
              <a:r>
                <a:rPr lang="en-US" dirty="0" err="1" smtClean="0"/>
                <a:t>kiện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19400" y="4495800"/>
              <a:ext cx="2743200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Công</a:t>
              </a:r>
              <a:r>
                <a:rPr lang="en-US" dirty="0" smtClean="0"/>
                <a:t> </a:t>
              </a:r>
              <a:r>
                <a:rPr lang="en-US" dirty="0" err="1" smtClean="0"/>
                <a:t>việc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rot="5400000">
              <a:off x="3771900" y="4076700"/>
              <a:ext cx="838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8" idx="1"/>
              <a:endCxn id="7" idx="1"/>
            </p:cNvCxnSpPr>
            <p:nvPr/>
          </p:nvCxnSpPr>
          <p:spPr>
            <a:xfrm rot="10800000">
              <a:off x="2590800" y="3203448"/>
              <a:ext cx="228600" cy="1749552"/>
            </a:xfrm>
            <a:prstGeom prst="bentConnector3">
              <a:avLst>
                <a:gd name="adj1" fmla="val 2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7" idx="3"/>
              <a:endCxn id="6" idx="6"/>
            </p:cNvCxnSpPr>
            <p:nvPr/>
          </p:nvCxnSpPr>
          <p:spPr>
            <a:xfrm flipH="1">
              <a:off x="4419600" y="3203448"/>
              <a:ext cx="1371600" cy="2816352"/>
            </a:xfrm>
            <a:prstGeom prst="bentConnector3">
              <a:avLst>
                <a:gd name="adj1" fmla="val -1666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4"/>
              <a:endCxn id="7" idx="0"/>
            </p:cNvCxnSpPr>
            <p:nvPr/>
          </p:nvCxnSpPr>
          <p:spPr>
            <a:xfrm rot="5400000">
              <a:off x="3845052" y="2403348"/>
              <a:ext cx="69189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145395" y="381000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86400" y="2895600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02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lặp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181600" cy="4906963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200" dirty="0" err="1">
                <a:solidFill>
                  <a:srgbClr val="0000FF"/>
                </a:solidFill>
              </a:rPr>
              <a:t>int</a:t>
            </a:r>
            <a:r>
              <a:rPr lang="en-US" sz="2200" dirty="0"/>
              <a:t> i = 1;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200" dirty="0">
                <a:solidFill>
                  <a:srgbClr val="0000FF"/>
                </a:solidFill>
              </a:rPr>
              <a:t>while</a:t>
            </a:r>
            <a:r>
              <a:rPr lang="en-US" sz="2200" dirty="0"/>
              <a:t> (i &lt; 20) {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200" dirty="0" err="1"/>
              <a:t>System.out.println</a:t>
            </a:r>
            <a:r>
              <a:rPr lang="en-US" sz="2200" dirty="0"/>
              <a:t>(“Hello World !”);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sz="2200" dirty="0"/>
              <a:t>i++;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200" dirty="0"/>
              <a:t>}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 smtClean="0"/>
          </a:p>
          <a:p>
            <a:pPr lvl="1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19 </a:t>
            </a:r>
            <a:r>
              <a:rPr lang="en-US" dirty="0" err="1" smtClean="0"/>
              <a:t>dòng</a:t>
            </a:r>
            <a:r>
              <a:rPr lang="en-US" dirty="0" smtClean="0"/>
              <a:t> Hello World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6858001" y="137160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05801" y="3049524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/>
          <p:cNvSpPr/>
          <p:nvPr/>
        </p:nvSpPr>
        <p:spPr>
          <a:xfrm>
            <a:off x="6400801" y="2971800"/>
            <a:ext cx="1371600" cy="6126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&lt;20</a:t>
            </a:r>
            <a:endParaRPr lang="en-US" dirty="0"/>
          </a:p>
        </p:txBody>
      </p:sp>
      <p:sp>
        <p:nvSpPr>
          <p:cNvPr id="9" name="Flowchart: Data 8"/>
          <p:cNvSpPr/>
          <p:nvPr/>
        </p:nvSpPr>
        <p:spPr>
          <a:xfrm>
            <a:off x="6019801" y="4114800"/>
            <a:ext cx="2133600" cy="612648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019801" y="5029200"/>
            <a:ext cx="21336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4"/>
            <a:endCxn id="32" idx="0"/>
          </p:cNvCxnSpPr>
          <p:nvPr/>
        </p:nvCxnSpPr>
        <p:spPr>
          <a:xfrm rot="5400000">
            <a:off x="6896101" y="2019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9" idx="1"/>
          </p:cNvCxnSpPr>
          <p:nvPr/>
        </p:nvCxnSpPr>
        <p:spPr>
          <a:xfrm rot="5400000">
            <a:off x="6821425" y="3849624"/>
            <a:ext cx="5303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4"/>
            <a:endCxn id="10" idx="0"/>
          </p:cNvCxnSpPr>
          <p:nvPr/>
        </p:nvCxnSpPr>
        <p:spPr>
          <a:xfrm rot="5400000">
            <a:off x="6935725" y="4878324"/>
            <a:ext cx="301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1"/>
            <a:endCxn id="7" idx="1"/>
          </p:cNvCxnSpPr>
          <p:nvPr/>
        </p:nvCxnSpPr>
        <p:spPr>
          <a:xfrm rot="10800000" flipH="1">
            <a:off x="6019801" y="3278124"/>
            <a:ext cx="381000" cy="1979676"/>
          </a:xfrm>
          <a:prstGeom prst="bentConnector3">
            <a:avLst>
              <a:gd name="adj1" fmla="val -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3"/>
            <a:endCxn id="6" idx="2"/>
          </p:cNvCxnSpPr>
          <p:nvPr/>
        </p:nvCxnSpPr>
        <p:spPr>
          <a:xfrm>
            <a:off x="7772401" y="3278124"/>
            <a:ext cx="533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019801" y="2209800"/>
            <a:ext cx="21336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=1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2" idx="2"/>
            <a:endCxn id="7" idx="0"/>
          </p:cNvCxnSpPr>
          <p:nvPr/>
        </p:nvCxnSpPr>
        <p:spPr>
          <a:xfrm rot="5400000">
            <a:off x="6934201" y="2819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40996" y="35814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86401" y="298346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1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143000" y="4191000"/>
            <a:ext cx="7010400" cy="19812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600" smtClean="0"/>
              <a:t>Xuất bảng cửu chương</a:t>
            </a:r>
          </a:p>
          <a:p>
            <a:pPr>
              <a:buFont typeface="Wingdings" pitchFamily="2" charset="2"/>
              <a:buChar char="ü"/>
            </a:pPr>
            <a:r>
              <a:rPr lang="en-US" sz="3600" smtClean="0"/>
              <a:t>Tính trung bình cộng các số chia hết cho 3 từ 27 đến 232.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57200"/>
            <a:ext cx="5390676" cy="38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lặp do…while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572000" cy="5334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do</a:t>
            </a:r>
            <a:r>
              <a:rPr lang="en-US" dirty="0" smtClean="0"/>
              <a:t> {</a:t>
            </a:r>
          </a:p>
          <a:p>
            <a:pPr lvl="2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 err="1" smtClean="0">
                <a:solidFill>
                  <a:srgbClr val="00B050"/>
                </a:solidFill>
              </a:rPr>
              <a:t>công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việc</a:t>
            </a:r>
            <a:endParaRPr lang="en-US" dirty="0" smtClean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while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điều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kiện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 smtClean="0"/>
          </a:p>
          <a:p>
            <a:pPr lvl="1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ở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81600" y="1371600"/>
            <a:ext cx="3429000" cy="4648200"/>
            <a:chOff x="2286000" y="1600200"/>
            <a:chExt cx="3429000" cy="4648200"/>
          </a:xfrm>
        </p:grpSpPr>
        <p:sp>
          <p:nvSpPr>
            <p:cNvPr id="5" name="Oval 4"/>
            <p:cNvSpPr/>
            <p:nvPr/>
          </p:nvSpPr>
          <p:spPr>
            <a:xfrm>
              <a:off x="3886200" y="1600200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886200" y="5791200"/>
              <a:ext cx="457200" cy="457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514600" y="4245864"/>
              <a:ext cx="3200400" cy="908304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Điều</a:t>
              </a:r>
              <a:r>
                <a:rPr lang="en-US" dirty="0" smtClean="0"/>
                <a:t> </a:t>
              </a:r>
              <a:r>
                <a:rPr lang="en-US" dirty="0" err="1" smtClean="0"/>
                <a:t>kiện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743200" y="2694432"/>
              <a:ext cx="2743200" cy="914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Công</a:t>
              </a:r>
              <a:r>
                <a:rPr lang="en-US" dirty="0" smtClean="0"/>
                <a:t> </a:t>
              </a:r>
              <a:r>
                <a:rPr lang="en-US" dirty="0" err="1" smtClean="0"/>
                <a:t>việc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2"/>
              <a:endCxn id="7" idx="0"/>
            </p:cNvCxnSpPr>
            <p:nvPr/>
          </p:nvCxnSpPr>
          <p:spPr>
            <a:xfrm rot="5400000">
              <a:off x="3796284" y="3927348"/>
              <a:ext cx="637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7" idx="1"/>
              <a:endCxn id="8" idx="1"/>
            </p:cNvCxnSpPr>
            <p:nvPr/>
          </p:nvCxnSpPr>
          <p:spPr>
            <a:xfrm rot="10800000" flipH="1">
              <a:off x="2514600" y="3151632"/>
              <a:ext cx="228600" cy="1548384"/>
            </a:xfrm>
            <a:prstGeom prst="bentConnector3">
              <a:avLst>
                <a:gd name="adj1" fmla="val -1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4"/>
              <a:endCxn id="8" idx="0"/>
            </p:cNvCxnSpPr>
            <p:nvPr/>
          </p:nvCxnSpPr>
          <p:spPr>
            <a:xfrm rot="5400000">
              <a:off x="3796284" y="2375916"/>
              <a:ext cx="637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86000" y="426720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4800" y="5105400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7" idx="2"/>
              <a:endCxn id="6" idx="0"/>
            </p:cNvCxnSpPr>
            <p:nvPr/>
          </p:nvCxnSpPr>
          <p:spPr>
            <a:xfrm rot="5400000">
              <a:off x="3796284" y="5472684"/>
              <a:ext cx="637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5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43400" y="2057400"/>
            <a:ext cx="4800600" cy="4800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 smtClean="0"/>
          </a:p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(if)</a:t>
            </a:r>
          </a:p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(switch)</a:t>
            </a:r>
          </a:p>
          <a:p>
            <a:r>
              <a:rPr lang="en-US" dirty="0" err="1" smtClean="0"/>
              <a:t>Lặp</a:t>
            </a:r>
            <a:endParaRPr lang="en-US" dirty="0" smtClean="0"/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Do…while</a:t>
            </a:r>
          </a:p>
          <a:p>
            <a:pPr lvl="1"/>
            <a:r>
              <a:rPr lang="en-US" dirty="0" smtClean="0"/>
              <a:t>For</a:t>
            </a:r>
          </a:p>
          <a:p>
            <a:r>
              <a:rPr lang="en-US" dirty="0" err="1" smtClean="0"/>
              <a:t>Ngắt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do…while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334000"/>
          </a:xfrm>
        </p:spPr>
        <p:txBody>
          <a:bodyPr>
            <a:normAutofit/>
          </a:bodyPr>
          <a:lstStyle/>
          <a:p>
            <a:pPr marL="514350" indent="-442913">
              <a:lnSpc>
                <a:spcPct val="90000"/>
              </a:lnSpc>
            </a:pPr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endParaRPr lang="en-US" sz="3600" dirty="0" smtClean="0"/>
          </a:p>
          <a:p>
            <a:pPr marL="914400" lvl="1" indent="-442913">
              <a:lnSpc>
                <a:spcPct val="90000"/>
              </a:lnSpc>
              <a:buNone/>
            </a:pP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so = -1;</a:t>
            </a:r>
          </a:p>
          <a:p>
            <a:pPr marL="914400" lvl="1" indent="-442913">
              <a:lnSpc>
                <a:spcPct val="9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do</a:t>
            </a:r>
            <a:r>
              <a:rPr lang="en-US" dirty="0"/>
              <a:t> {</a:t>
            </a:r>
          </a:p>
          <a:p>
            <a:pPr lvl="2">
              <a:lnSpc>
                <a:spcPct val="90000"/>
              </a:lnSpc>
              <a:buNone/>
            </a:pPr>
            <a:r>
              <a:rPr lang="en-US" dirty="0"/>
              <a:t>so = </a:t>
            </a:r>
            <a:r>
              <a:rPr lang="en-US" dirty="0" err="1"/>
              <a:t>Keyboard.readInt</a:t>
            </a:r>
            <a:r>
              <a:rPr lang="en-US" dirty="0"/>
              <a:t>(“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dương</a:t>
            </a:r>
            <a:r>
              <a:rPr lang="en-US" dirty="0"/>
              <a:t>: ”);</a:t>
            </a:r>
          </a:p>
          <a:p>
            <a:pPr marL="914400" lvl="1" indent="-442913">
              <a:lnSpc>
                <a:spcPct val="90000"/>
              </a:lnSpc>
              <a:buNone/>
            </a:pPr>
            <a:r>
              <a:rPr lang="en-US" dirty="0"/>
              <a:t>}</a:t>
            </a:r>
          </a:p>
          <a:p>
            <a:pPr marL="914400" lvl="1" indent="-442913">
              <a:lnSpc>
                <a:spcPct val="9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while</a:t>
            </a:r>
            <a:r>
              <a:rPr lang="en-US" dirty="0"/>
              <a:t> (so &lt; 0);</a:t>
            </a:r>
          </a:p>
          <a:p>
            <a:pPr marL="514350" indent="-442913">
              <a:lnSpc>
                <a:spcPct val="90000"/>
              </a:lnSpc>
            </a:pPr>
            <a:r>
              <a:rPr lang="en-US" sz="3600" dirty="0" err="1" smtClean="0"/>
              <a:t>Diễn</a:t>
            </a:r>
            <a:r>
              <a:rPr lang="en-US" sz="3600" dirty="0" smtClean="0"/>
              <a:t> </a:t>
            </a:r>
            <a:r>
              <a:rPr lang="en-US" sz="3600" dirty="0" err="1" smtClean="0"/>
              <a:t>giải</a:t>
            </a:r>
            <a:endParaRPr lang="en-US" sz="3600" dirty="0" smtClean="0"/>
          </a:p>
          <a:p>
            <a:pPr marL="914400" lvl="1" indent="-442913">
              <a:lnSpc>
                <a:spcPct val="90000"/>
              </a:lnSpc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75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828800" y="5215277"/>
            <a:ext cx="5334000" cy="8382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600" b="1" dirty="0" err="1"/>
              <a:t>Nhập</a:t>
            </a:r>
            <a:r>
              <a:rPr lang="en-US" sz="3600" b="1" dirty="0"/>
              <a:t> </a:t>
            </a:r>
            <a:r>
              <a:rPr lang="en-US" sz="3600" b="1" dirty="0" err="1"/>
              <a:t>điểm</a:t>
            </a:r>
            <a:r>
              <a:rPr lang="en-US" sz="3600" b="1" dirty="0"/>
              <a:t> </a:t>
            </a:r>
            <a:r>
              <a:rPr lang="en-US" sz="3600" b="1" dirty="0" err="1"/>
              <a:t>từ</a:t>
            </a:r>
            <a:r>
              <a:rPr lang="en-US" sz="3600" b="1" dirty="0"/>
              <a:t> 0 </a:t>
            </a:r>
            <a:r>
              <a:rPr lang="en-US" sz="3600" b="1" dirty="0" err="1"/>
              <a:t>đến</a:t>
            </a:r>
            <a:r>
              <a:rPr lang="en-US" sz="3600" b="1" dirty="0"/>
              <a:t> </a:t>
            </a:r>
            <a:r>
              <a:rPr lang="en-US" sz="3600" b="1" dirty="0" smtClean="0"/>
              <a:t>10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360687"/>
            <a:ext cx="5390676" cy="38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7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Lệnh lặp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6096000" cy="5334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>
              <a:buNone/>
            </a:pP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 (</a:t>
            </a:r>
            <a:r>
              <a:rPr lang="en-US" i="1" dirty="0" err="1">
                <a:solidFill>
                  <a:srgbClr val="FF0000"/>
                </a:solidFill>
              </a:rPr>
              <a:t>khởi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đầu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; </a:t>
            </a:r>
            <a:r>
              <a:rPr lang="en-US" i="1" dirty="0" err="1">
                <a:solidFill>
                  <a:srgbClr val="FF0000"/>
                </a:solidFill>
              </a:rPr>
              <a:t>điều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kiện</a:t>
            </a:r>
            <a:r>
              <a:rPr lang="en-US" dirty="0"/>
              <a:t>; </a:t>
            </a:r>
            <a:r>
              <a:rPr lang="en-US" i="1" dirty="0" err="1">
                <a:solidFill>
                  <a:srgbClr val="FF0000"/>
                </a:solidFill>
              </a:rPr>
              <a:t>bước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nhảy</a:t>
            </a:r>
            <a:r>
              <a:rPr lang="en-US" dirty="0"/>
              <a:t>){</a:t>
            </a:r>
          </a:p>
          <a:p>
            <a:pPr lvl="2">
              <a:buNone/>
            </a:pP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công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việc</a:t>
            </a:r>
            <a:endParaRPr lang="en-US" dirty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dirty="0"/>
              <a:t>}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 smtClean="0"/>
          </a:p>
          <a:p>
            <a:pPr lvl="1"/>
            <a:r>
              <a:rPr lang="en-US" dirty="0" smtClean="0"/>
              <a:t>B1: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&lt;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B2: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&lt;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&gt;</a:t>
            </a:r>
          </a:p>
          <a:p>
            <a:pPr lvl="2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false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pPr lvl="1"/>
            <a:r>
              <a:rPr lang="en-US" dirty="0" smtClean="0"/>
              <a:t>B3: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&lt;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B4: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&lt;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B5: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2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24514" y="1371600"/>
            <a:ext cx="2672086" cy="5181600"/>
            <a:chOff x="2971800" y="1371600"/>
            <a:chExt cx="2672086" cy="5181600"/>
          </a:xfrm>
        </p:grpSpPr>
        <p:sp>
          <p:nvSpPr>
            <p:cNvPr id="5" name="Oval 4"/>
            <p:cNvSpPr/>
            <p:nvPr/>
          </p:nvSpPr>
          <p:spPr>
            <a:xfrm>
              <a:off x="3886200" y="1371600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886200" y="6096000"/>
              <a:ext cx="457200" cy="457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2971800" y="3155900"/>
              <a:ext cx="2286000" cy="65836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Điều</a:t>
              </a:r>
              <a:r>
                <a:rPr lang="en-US" dirty="0" smtClean="0"/>
                <a:t> </a:t>
              </a:r>
              <a:r>
                <a:rPr lang="en-US" dirty="0" err="1" smtClean="0"/>
                <a:t>kiện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29000" y="2201266"/>
              <a:ext cx="1371600" cy="5821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Khởi</a:t>
              </a:r>
              <a:r>
                <a:rPr lang="en-US" dirty="0" smtClean="0"/>
                <a:t> </a:t>
              </a:r>
              <a:r>
                <a:rPr lang="en-US" dirty="0" err="1" smtClean="0"/>
                <a:t>đầu</a:t>
              </a:r>
              <a:endParaRPr lang="en-US" dirty="0"/>
            </a:p>
          </p:txBody>
        </p:sp>
        <p:cxnSp>
          <p:nvCxnSpPr>
            <p:cNvPr id="9" name="Elbow Connector 8"/>
            <p:cNvCxnSpPr>
              <a:stCxn id="7" idx="3"/>
              <a:endCxn id="6" idx="6"/>
            </p:cNvCxnSpPr>
            <p:nvPr/>
          </p:nvCxnSpPr>
          <p:spPr>
            <a:xfrm flipH="1">
              <a:off x="4343400" y="3485084"/>
              <a:ext cx="914400" cy="2839516"/>
            </a:xfrm>
            <a:prstGeom prst="bentConnector3">
              <a:avLst>
                <a:gd name="adj1" fmla="val -25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4"/>
              <a:endCxn id="8" idx="0"/>
            </p:cNvCxnSpPr>
            <p:nvPr/>
          </p:nvCxnSpPr>
          <p:spPr>
            <a:xfrm rot="5400000">
              <a:off x="3928567" y="2015033"/>
              <a:ext cx="3724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14800" y="381000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4486" y="3124200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7" idx="2"/>
              <a:endCxn id="14" idx="0"/>
            </p:cNvCxnSpPr>
            <p:nvPr/>
          </p:nvCxnSpPr>
          <p:spPr>
            <a:xfrm rot="5400000">
              <a:off x="3928567" y="4000501"/>
              <a:ext cx="3724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124200" y="4186734"/>
              <a:ext cx="1981200" cy="5821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Công</a:t>
              </a:r>
              <a:r>
                <a:rPr lang="en-US" dirty="0" smtClean="0"/>
                <a:t> </a:t>
              </a:r>
              <a:r>
                <a:rPr lang="en-US" dirty="0" err="1" smtClean="0"/>
                <a:t>việc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8" idx="2"/>
              <a:endCxn id="7" idx="0"/>
            </p:cNvCxnSpPr>
            <p:nvPr/>
          </p:nvCxnSpPr>
          <p:spPr>
            <a:xfrm rot="5400000">
              <a:off x="3928567" y="2969667"/>
              <a:ext cx="3724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3124200" y="5141368"/>
              <a:ext cx="1981200" cy="5821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Bước</a:t>
              </a:r>
              <a:r>
                <a:rPr lang="en-US" dirty="0" smtClean="0"/>
                <a:t> </a:t>
              </a:r>
              <a:r>
                <a:rPr lang="en-US" dirty="0" err="1" smtClean="0"/>
                <a:t>nhảy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4" idx="2"/>
              <a:endCxn id="16" idx="0"/>
            </p:cNvCxnSpPr>
            <p:nvPr/>
          </p:nvCxnSpPr>
          <p:spPr>
            <a:xfrm rot="5400000">
              <a:off x="3928567" y="4955135"/>
              <a:ext cx="3724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8"/>
            <p:cNvCxnSpPr>
              <a:stCxn id="16" idx="1"/>
              <a:endCxn id="7" idx="1"/>
            </p:cNvCxnSpPr>
            <p:nvPr/>
          </p:nvCxnSpPr>
          <p:spPr>
            <a:xfrm rot="10800000">
              <a:off x="2971800" y="3485084"/>
              <a:ext cx="152400" cy="1947368"/>
            </a:xfrm>
            <a:prstGeom prst="bentConnector3">
              <a:avLst>
                <a:gd name="adj1" fmla="val 2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42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752600" y="5105400"/>
            <a:ext cx="5334000" cy="8382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600" b="1" dirty="0" err="1"/>
              <a:t>Bảng</a:t>
            </a:r>
            <a:r>
              <a:rPr lang="en-US" sz="3600" b="1" dirty="0"/>
              <a:t> </a:t>
            </a:r>
            <a:r>
              <a:rPr lang="en-US" sz="3600" b="1" dirty="0" err="1"/>
              <a:t>cửu</a:t>
            </a:r>
            <a:r>
              <a:rPr lang="en-US" sz="3600" b="1" dirty="0"/>
              <a:t> </a:t>
            </a:r>
            <a:r>
              <a:rPr lang="en-US" sz="3600" b="1" dirty="0" err="1" smtClean="0"/>
              <a:t>chương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với</a:t>
            </a:r>
            <a:r>
              <a:rPr lang="en-US" sz="3600" b="1" dirty="0" smtClean="0"/>
              <a:t> for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360687"/>
            <a:ext cx="5390676" cy="38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39624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/>
              <a:t> (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){</a:t>
            </a:r>
          </a:p>
          <a:p>
            <a:pPr lvl="2"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 err="1" smtClean="0">
                <a:solidFill>
                  <a:srgbClr val="00B050"/>
                </a:solidFill>
              </a:rPr>
              <a:t>Xử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lý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phần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tử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 smtClean="0"/>
          </a:p>
          <a:p>
            <a:pPr lvl="1"/>
            <a:r>
              <a:rPr lang="en-US" dirty="0" smtClean="0"/>
              <a:t>For-each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1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105400" y="1932432"/>
            <a:ext cx="3505200" cy="3858768"/>
            <a:chOff x="2895600" y="1371600"/>
            <a:chExt cx="3505200" cy="3858768"/>
          </a:xfrm>
        </p:grpSpPr>
        <p:sp>
          <p:nvSpPr>
            <p:cNvPr id="7" name="Oval 6"/>
            <p:cNvSpPr/>
            <p:nvPr/>
          </p:nvSpPr>
          <p:spPr>
            <a:xfrm>
              <a:off x="3810000" y="1371600"/>
              <a:ext cx="4572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943600" y="2487168"/>
              <a:ext cx="457200" cy="4572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2895600" y="2209800"/>
              <a:ext cx="2286000" cy="1011936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Hết</a:t>
              </a:r>
              <a:r>
                <a:rPr lang="en-US" dirty="0" smtClean="0"/>
                <a:t> </a:t>
              </a:r>
              <a:r>
                <a:rPr lang="en-US" dirty="0" err="1" smtClean="0"/>
                <a:t>phần</a:t>
              </a:r>
              <a:r>
                <a:rPr lang="en-US" dirty="0" smtClean="0"/>
                <a:t> </a:t>
              </a:r>
              <a:r>
                <a:rPr lang="en-US" dirty="0" err="1" smtClean="0"/>
                <a:t>tử</a:t>
              </a:r>
              <a:r>
                <a:rPr lang="en-US" dirty="0" smtClean="0"/>
                <a:t> ?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7" idx="4"/>
              <a:endCxn id="9" idx="0"/>
            </p:cNvCxnSpPr>
            <p:nvPr/>
          </p:nvCxnSpPr>
          <p:spPr>
            <a:xfrm rot="5400000">
              <a:off x="3848100" y="20193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92995" y="3172968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5400" y="236220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048000" y="3706368"/>
              <a:ext cx="1981200" cy="5821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Lấy</a:t>
              </a:r>
              <a:r>
                <a:rPr lang="en-US" dirty="0" smtClean="0"/>
                <a:t> </a:t>
              </a:r>
              <a:r>
                <a:rPr lang="en-US" dirty="0" err="1" smtClean="0"/>
                <a:t>phần</a:t>
              </a:r>
              <a:r>
                <a:rPr lang="en-US" dirty="0" smtClean="0"/>
                <a:t> </a:t>
              </a:r>
              <a:r>
                <a:rPr lang="en-US" dirty="0" err="1" smtClean="0"/>
                <a:t>tử</a:t>
              </a:r>
              <a:r>
                <a:rPr lang="en-US" dirty="0" smtClean="0"/>
                <a:t> x </a:t>
              </a:r>
              <a:r>
                <a:rPr lang="en-US" dirty="0" err="1" smtClean="0"/>
                <a:t>từ</a:t>
              </a:r>
              <a:r>
                <a:rPr lang="en-US" dirty="0" smtClean="0"/>
                <a:t> </a:t>
              </a:r>
              <a:r>
                <a:rPr lang="en-US" dirty="0" err="1" smtClean="0"/>
                <a:t>tập</a:t>
              </a:r>
              <a:r>
                <a:rPr lang="en-US" dirty="0" smtClean="0"/>
                <a:t> </a:t>
              </a:r>
              <a:r>
                <a:rPr lang="en-US" dirty="0" err="1" smtClean="0"/>
                <a:t>hợp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048000" y="4648200"/>
              <a:ext cx="1981200" cy="58216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Xử</a:t>
              </a:r>
              <a:r>
                <a:rPr lang="en-US" dirty="0" smtClean="0"/>
                <a:t> </a:t>
              </a:r>
              <a:r>
                <a:rPr lang="en-US" dirty="0" err="1" smtClean="0"/>
                <a:t>lý</a:t>
              </a:r>
              <a:r>
                <a:rPr lang="en-US" dirty="0" smtClean="0"/>
                <a:t> </a:t>
              </a:r>
              <a:r>
                <a:rPr lang="en-US" dirty="0" err="1" smtClean="0"/>
                <a:t>phần</a:t>
              </a:r>
              <a:r>
                <a:rPr lang="en-US" dirty="0" smtClean="0"/>
                <a:t> </a:t>
              </a:r>
              <a:r>
                <a:rPr lang="en-US" dirty="0" err="1" smtClean="0"/>
                <a:t>tử</a:t>
              </a:r>
              <a:r>
                <a:rPr lang="en-US" dirty="0" smtClean="0"/>
                <a:t> x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 rot="5400000">
              <a:off x="3858768" y="4468368"/>
              <a:ext cx="35966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8"/>
            <p:cNvCxnSpPr>
              <a:stCxn id="14" idx="2"/>
              <a:endCxn id="9" idx="1"/>
            </p:cNvCxnSpPr>
            <p:nvPr/>
          </p:nvCxnSpPr>
          <p:spPr>
            <a:xfrm rot="5400000" flipH="1">
              <a:off x="2209800" y="3401568"/>
              <a:ext cx="2514600" cy="1143000"/>
            </a:xfrm>
            <a:prstGeom prst="bentConnector4">
              <a:avLst>
                <a:gd name="adj1" fmla="val -9091"/>
                <a:gd name="adj2" fmla="val 1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8"/>
            <p:cNvCxnSpPr>
              <a:stCxn id="9" idx="2"/>
              <a:endCxn id="13" idx="0"/>
            </p:cNvCxnSpPr>
            <p:nvPr/>
          </p:nvCxnSpPr>
          <p:spPr>
            <a:xfrm rot="5400000">
              <a:off x="3796284" y="3464052"/>
              <a:ext cx="48463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8" idx="2"/>
            </p:cNvCxnSpPr>
            <p:nvPr/>
          </p:nvCxnSpPr>
          <p:spPr>
            <a:xfrm>
              <a:off x="5181600" y="2715768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44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for </a:t>
            </a:r>
            <a:r>
              <a:rPr lang="en-US" dirty="0" err="1" smtClean="0"/>
              <a:t>và</a:t>
            </a:r>
            <a:r>
              <a:rPr lang="en-US" dirty="0" smtClean="0"/>
              <a:t> for-each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260" y="1676400"/>
            <a:ext cx="7970832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>
          <a:xfrm>
            <a:off x="5715000" y="3429000"/>
            <a:ext cx="1752600" cy="612648"/>
          </a:xfrm>
          <a:prstGeom prst="wedgeRoundRectCallout">
            <a:avLst>
              <a:gd name="adj1" fmla="val -94486"/>
              <a:gd name="adj2" fmla="val -6225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for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715000" y="4572000"/>
            <a:ext cx="2286000" cy="612648"/>
          </a:xfrm>
          <a:prstGeom prst="wedgeRoundRectCallout">
            <a:avLst>
              <a:gd name="adj1" fmla="val -93216"/>
              <a:gd name="adj2" fmla="val -4092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for-each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6248400" y="2286000"/>
            <a:ext cx="2133600" cy="612648"/>
          </a:xfrm>
          <a:prstGeom prst="wedgeRoundRectCallout">
            <a:avLst>
              <a:gd name="adj1" fmla="val -65701"/>
              <a:gd name="adj2" fmla="val -6002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break &amp;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600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Break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r>
              <a:rPr lang="en-US" dirty="0">
                <a:solidFill>
                  <a:srgbClr val="0000CC"/>
                </a:solidFill>
              </a:rPr>
              <a:t>Continue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85800" y="2819400"/>
            <a:ext cx="3002280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876799" y="2905125"/>
            <a:ext cx="3276149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lowchart: Document 3"/>
          <p:cNvSpPr/>
          <p:nvPr/>
        </p:nvSpPr>
        <p:spPr>
          <a:xfrm>
            <a:off x="609600" y="2743200"/>
            <a:ext cx="3581400" cy="3810000"/>
          </a:xfrm>
          <a:prstGeom prst="flowChartDocumen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ocument 8"/>
          <p:cNvSpPr/>
          <p:nvPr/>
        </p:nvSpPr>
        <p:spPr>
          <a:xfrm>
            <a:off x="4724173" y="2743200"/>
            <a:ext cx="3581400" cy="3810000"/>
          </a:xfrm>
          <a:prstGeom prst="flowChartDocumen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8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(</a:t>
            </a:r>
            <a:r>
              <a:rPr lang="en-US" dirty="0" err="1" smtClean="0"/>
              <a:t>từ</a:t>
            </a:r>
            <a:r>
              <a:rPr lang="en-US" dirty="0" smtClean="0"/>
              <a:t> 0 </a:t>
            </a:r>
            <a:r>
              <a:rPr lang="en-US" dirty="0" err="1" smtClean="0"/>
              <a:t>đến</a:t>
            </a:r>
            <a:r>
              <a:rPr lang="en-US" dirty="0" smtClean="0"/>
              <a:t> 10)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914400" y="1981200"/>
            <a:ext cx="7772400" cy="4191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328863"/>
            <a:ext cx="7425128" cy="239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69520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295400"/>
          </a:xfrm>
        </p:spPr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3 </a:t>
            </a:r>
            <a:r>
              <a:rPr lang="en-US" dirty="0" err="1" smtClean="0"/>
              <a:t>từ</a:t>
            </a:r>
            <a:r>
              <a:rPr lang="en-US" dirty="0" smtClean="0"/>
              <a:t> 27 </a:t>
            </a:r>
            <a:r>
              <a:rPr lang="en-US" dirty="0" err="1" smtClean="0"/>
              <a:t>đến</a:t>
            </a:r>
            <a:r>
              <a:rPr lang="en-US" dirty="0" smtClean="0"/>
              <a:t> 232</a:t>
            </a:r>
          </a:p>
          <a:p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685800" y="2286000"/>
            <a:ext cx="7772400" cy="4191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496457"/>
            <a:ext cx="4343400" cy="322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39595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Lệnh</a:t>
            </a:r>
            <a:r>
              <a:rPr lang="en-US" dirty="0" smtClean="0"/>
              <a:t> return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void </a:t>
            </a:r>
            <a:r>
              <a:rPr lang="en-US" dirty="0" err="1" smtClean="0"/>
              <a:t>thì</a:t>
            </a:r>
            <a:r>
              <a:rPr lang="en-US" dirty="0" smtClean="0"/>
              <a:t> return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return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40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(comment)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dạng</a:t>
            </a:r>
            <a:r>
              <a:rPr lang="en-US" dirty="0" smtClean="0"/>
              <a:t> comment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//</a:t>
            </a:r>
          </a:p>
          <a:p>
            <a:pPr lvl="2"/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/*…*/</a:t>
            </a:r>
          </a:p>
          <a:p>
            <a:pPr lvl="2"/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/**…*/</a:t>
            </a:r>
          </a:p>
          <a:p>
            <a:pPr lvl="2"/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, </a:t>
            </a:r>
            <a:r>
              <a:rPr lang="en-US" dirty="0" err="1" smtClean="0"/>
              <a:t>trường</a:t>
            </a:r>
            <a:r>
              <a:rPr lang="en-US" dirty="0" smtClean="0"/>
              <a:t> hay </a:t>
            </a:r>
            <a:r>
              <a:rPr lang="en-US" dirty="0" err="1" smtClean="0"/>
              <a:t>lớp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3352800" y="4114800"/>
            <a:ext cx="2362200" cy="841248"/>
          </a:xfrm>
          <a:prstGeom prst="wedgeRoundRectCallout">
            <a:avLst>
              <a:gd name="adj1" fmla="val -68807"/>
              <a:gd name="adj2" fmla="val 5925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3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381000" y="1676400"/>
            <a:ext cx="8229600" cy="4572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62200"/>
            <a:ext cx="7446233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3352800" y="3962400"/>
            <a:ext cx="2667000" cy="917448"/>
          </a:xfrm>
          <a:prstGeom prst="wedgeRoundRectCallout">
            <a:avLst>
              <a:gd name="adj1" fmla="val -50206"/>
              <a:gd name="adj2" fmla="val -817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try…catch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t</a:t>
            </a:r>
            <a:r>
              <a:rPr lang="en-US" dirty="0" smtClean="0"/>
              <a:t>ry{</a:t>
            </a:r>
          </a:p>
          <a:p>
            <a:pPr marL="857250" lvl="2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pPr marL="400050" lvl="1" indent="0">
              <a:buNone/>
            </a:pPr>
            <a:r>
              <a:rPr lang="en-US" dirty="0"/>
              <a:t>c</a:t>
            </a:r>
            <a:r>
              <a:rPr lang="en-US" dirty="0" smtClean="0"/>
              <a:t>atch(Exception ex){</a:t>
            </a:r>
          </a:p>
          <a:p>
            <a:pPr marL="857250" lvl="2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44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try…catch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sang </a:t>
            </a:r>
            <a:r>
              <a:rPr lang="en-US" dirty="0" err="1" smtClean="0"/>
              <a:t>số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try{</a:t>
            </a:r>
          </a:p>
          <a:p>
            <a:pPr marL="914400" lvl="2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 = </a:t>
            </a:r>
            <a:r>
              <a:rPr lang="en-US" dirty="0" err="1" smtClean="0"/>
              <a:t>Integer.parseInt</a:t>
            </a:r>
            <a:r>
              <a:rPr lang="en-US" dirty="0" smtClean="0"/>
              <a:t>(s);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atch(Exception ex){</a:t>
            </a:r>
          </a:p>
          <a:p>
            <a:pPr marL="914400" lvl="2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”);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94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Comments</a:t>
            </a:r>
          </a:p>
          <a:p>
            <a:r>
              <a:rPr lang="en-US" dirty="0" smtClean="0"/>
              <a:t>If, if…else, if…else if…else</a:t>
            </a:r>
          </a:p>
          <a:p>
            <a:r>
              <a:rPr lang="en-US" dirty="0" smtClean="0"/>
              <a:t>Switch…case</a:t>
            </a:r>
          </a:p>
          <a:p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Do…while</a:t>
            </a:r>
          </a:p>
          <a:p>
            <a:pPr lvl="1"/>
            <a:r>
              <a:rPr lang="en-US" dirty="0" smtClean="0"/>
              <a:t>For(;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;)</a:t>
            </a:r>
          </a:p>
          <a:p>
            <a:pPr lvl="1"/>
            <a:r>
              <a:rPr lang="en-US" dirty="0" smtClean="0"/>
              <a:t>For(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Ngắt</a:t>
            </a:r>
            <a:endParaRPr lang="en-US" dirty="0" smtClean="0"/>
          </a:p>
          <a:p>
            <a:pPr lvl="1"/>
            <a:r>
              <a:rPr lang="en-US" dirty="0" smtClean="0"/>
              <a:t>Break</a:t>
            </a:r>
          </a:p>
          <a:p>
            <a:pPr lvl="1"/>
            <a:r>
              <a:rPr lang="en-US" dirty="0" smtClean="0"/>
              <a:t>Continue</a:t>
            </a:r>
          </a:p>
          <a:p>
            <a:pPr lvl="1"/>
            <a:r>
              <a:rPr lang="en-US" dirty="0" smtClean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982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3338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3505200"/>
            <a:ext cx="20574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1790700"/>
            <a:ext cx="1600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Rẽ</a:t>
            </a:r>
            <a:r>
              <a:rPr lang="en-US" dirty="0"/>
              <a:t> </a:t>
            </a:r>
            <a:r>
              <a:rPr lang="en-US" dirty="0" err="1"/>
              <a:t>nhánh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2997200"/>
            <a:ext cx="1600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1800" y="4203700"/>
            <a:ext cx="16002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Lặp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1371600"/>
            <a:ext cx="3505200" cy="1447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If(</a:t>
            </a:r>
            <a:r>
              <a:rPr lang="en-US" sz="2000" dirty="0" err="1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đk</a:t>
            </a:r>
            <a:r>
              <a:rPr lang="en-US" sz="2000" dirty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If(</a:t>
            </a:r>
            <a:r>
              <a:rPr lang="en-US" sz="2000" dirty="0" err="1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đk</a:t>
            </a:r>
            <a:r>
              <a:rPr lang="en-US" sz="2000" dirty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)…else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If(đk1)…else if(đk2)...else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800" y="2959100"/>
            <a:ext cx="3505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Switch(</a:t>
            </a:r>
            <a:r>
              <a:rPr lang="en-US" sz="2000" dirty="0" err="1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biểu</a:t>
            </a:r>
            <a:r>
              <a:rPr lang="en-US" sz="2000" dirty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thức</a:t>
            </a:r>
            <a:r>
              <a:rPr lang="en-US" sz="2000" dirty="0">
                <a:solidFill>
                  <a:schemeClr val="tx1"/>
                </a:solidFill>
                <a:latin typeface="Candara" pitchFamily="34" charset="0"/>
                <a:cs typeface="Courier New" pitchFamily="49" charset="0"/>
              </a:rPr>
              <a:t>)…case…default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7800" y="3784600"/>
            <a:ext cx="3505200" cy="1447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While(</a:t>
            </a:r>
            <a:r>
              <a:rPr lang="en-US" sz="2000" dirty="0" err="1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đk</a:t>
            </a:r>
            <a:r>
              <a:rPr lang="en-US" sz="2000" dirty="0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do…while(</a:t>
            </a:r>
            <a:r>
              <a:rPr lang="en-US" sz="2000" dirty="0" err="1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đk</a:t>
            </a:r>
            <a:r>
              <a:rPr lang="en-US" sz="2000" dirty="0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for(</a:t>
            </a:r>
            <a:r>
              <a:rPr lang="en-US" sz="2000" dirty="0" err="1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khởi</a:t>
            </a:r>
            <a:r>
              <a:rPr lang="en-US" sz="2000" dirty="0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đầu</a:t>
            </a:r>
            <a:r>
              <a:rPr lang="en-US" sz="2000" dirty="0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 ; </a:t>
            </a:r>
            <a:r>
              <a:rPr lang="en-US" sz="2000" dirty="0" err="1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đk</a:t>
            </a:r>
            <a:r>
              <a:rPr lang="en-US" sz="2000" dirty="0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 ; </a:t>
            </a:r>
            <a:r>
              <a:rPr lang="en-US" sz="2000" dirty="0" err="1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bước</a:t>
            </a:r>
            <a:r>
              <a:rPr lang="en-US" sz="2000" dirty="0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nhảy</a:t>
            </a:r>
            <a:r>
              <a:rPr lang="en-US" sz="2000" dirty="0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for(</a:t>
            </a:r>
            <a:r>
              <a:rPr lang="en-US" sz="2000" dirty="0" err="1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phần</a:t>
            </a:r>
            <a:r>
              <a:rPr lang="en-US" sz="2000" dirty="0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tử</a:t>
            </a:r>
            <a:r>
              <a:rPr lang="en-US" sz="2000" dirty="0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 : </a:t>
            </a:r>
            <a:r>
              <a:rPr lang="en-US" sz="2000" dirty="0" err="1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tập</a:t>
            </a:r>
            <a:r>
              <a:rPr lang="en-US" sz="2000" dirty="0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hợp</a:t>
            </a:r>
            <a:r>
              <a:rPr lang="en-US" sz="2000" dirty="0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71800" y="5600700"/>
            <a:ext cx="1600200" cy="609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Ngắt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800" y="5372100"/>
            <a:ext cx="3505200" cy="1066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break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continue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Candara" pitchFamily="34" charset="0"/>
                <a:cs typeface="Courier New" pitchFamily="49" charset="0"/>
              </a:rPr>
              <a:t>return</a:t>
            </a:r>
          </a:p>
        </p:txBody>
      </p:sp>
      <p:cxnSp>
        <p:nvCxnSpPr>
          <p:cNvPr id="14" name="Elbow Connector 13"/>
          <p:cNvCxnSpPr>
            <a:endCxn id="5" idx="1"/>
          </p:cNvCxnSpPr>
          <p:nvPr/>
        </p:nvCxnSpPr>
        <p:spPr>
          <a:xfrm flipV="1">
            <a:off x="2438400" y="2095500"/>
            <a:ext cx="533400" cy="1866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11" idx="1"/>
          </p:cNvCxnSpPr>
          <p:nvPr/>
        </p:nvCxnSpPr>
        <p:spPr>
          <a:xfrm>
            <a:off x="2438400" y="3962400"/>
            <a:ext cx="533400" cy="1943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6" idx="1"/>
          </p:cNvCxnSpPr>
          <p:nvPr/>
        </p:nvCxnSpPr>
        <p:spPr>
          <a:xfrm flipV="1">
            <a:off x="2438400" y="3302000"/>
            <a:ext cx="533400" cy="660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2438400" y="3962400"/>
            <a:ext cx="533400" cy="546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" idx="3"/>
            <a:endCxn id="8" idx="1"/>
          </p:cNvCxnSpPr>
          <p:nvPr/>
        </p:nvCxnSpPr>
        <p:spPr>
          <a:xfrm>
            <a:off x="4572000" y="20955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3"/>
            <a:endCxn id="9" idx="1"/>
          </p:cNvCxnSpPr>
          <p:nvPr/>
        </p:nvCxnSpPr>
        <p:spPr>
          <a:xfrm>
            <a:off x="4572000" y="3302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0" idx="1"/>
          </p:cNvCxnSpPr>
          <p:nvPr/>
        </p:nvCxnSpPr>
        <p:spPr>
          <a:xfrm>
            <a:off x="4572000" y="45085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1" idx="3"/>
            <a:endCxn id="12" idx="1"/>
          </p:cNvCxnSpPr>
          <p:nvPr/>
        </p:nvCxnSpPr>
        <p:spPr>
          <a:xfrm>
            <a:off x="4572000" y="59055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9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5720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 smtClean="0"/>
              <a:t>(&lt;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&gt;) {</a:t>
            </a:r>
          </a:p>
          <a:p>
            <a:pPr lvl="1">
              <a:buNone/>
            </a:pPr>
            <a:r>
              <a:rPr lang="en-US" dirty="0" smtClean="0"/>
              <a:t>	//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}	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Công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việc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được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thực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hiện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khi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và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chỉ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khi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biểu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thức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điều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kiện</a:t>
            </a:r>
            <a:r>
              <a:rPr lang="en-US" b="1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>
                <a:solidFill>
                  <a:srgbClr val="00B050"/>
                </a:solidFill>
              </a:rPr>
              <a:t>có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giá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trị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true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</p:txBody>
      </p:sp>
      <p:pic>
        <p:nvPicPr>
          <p:cNvPr id="6" name="Picture 2" descr="http://img.c4learn.com/2012/03/if-statement-in-java-programming-languag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000" y="1828800"/>
            <a:ext cx="3836179" cy="369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9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double diem = 4;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00FF"/>
                </a:solidFill>
              </a:rPr>
              <a:t>if</a:t>
            </a:r>
            <a:r>
              <a:rPr lang="en-US" dirty="0" smtClean="0"/>
              <a:t> (diem &gt;= 5) {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Đậu</a:t>
            </a:r>
            <a:r>
              <a:rPr lang="en-US" dirty="0" smtClean="0"/>
              <a:t>”);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diem &gt;= 5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if…else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267200" cy="5486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3100" dirty="0" err="1" smtClean="0"/>
              <a:t>Cú</a:t>
            </a:r>
            <a:r>
              <a:rPr lang="en-US" sz="3100" dirty="0" smtClean="0"/>
              <a:t> </a:t>
            </a:r>
            <a:r>
              <a:rPr lang="en-US" sz="3100" dirty="0" err="1" smtClean="0"/>
              <a:t>pháp</a:t>
            </a:r>
            <a:endParaRPr lang="en-US" sz="3100" dirty="0" smtClean="0"/>
          </a:p>
          <a:p>
            <a:pPr lvl="1"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 smtClean="0"/>
              <a:t> (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) {</a:t>
            </a:r>
          </a:p>
          <a:p>
            <a:pPr lvl="2">
              <a:buNone/>
              <a:defRPr/>
            </a:pPr>
            <a:r>
              <a:rPr lang="en-US" dirty="0" smtClean="0"/>
              <a:t>//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1</a:t>
            </a:r>
          </a:p>
          <a:p>
            <a:pPr lvl="1">
              <a:buNone/>
              <a:defRPr/>
            </a:pPr>
            <a:r>
              <a:rPr lang="en-US" dirty="0" smtClean="0"/>
              <a:t>}</a:t>
            </a:r>
          </a:p>
          <a:p>
            <a:pPr lvl="1"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else</a:t>
            </a:r>
            <a:r>
              <a:rPr lang="en-US" dirty="0" smtClean="0"/>
              <a:t> {</a:t>
            </a:r>
          </a:p>
          <a:p>
            <a:pPr lvl="2">
              <a:buNone/>
              <a:defRPr/>
            </a:pPr>
            <a:r>
              <a:rPr lang="en-US" dirty="0" smtClean="0"/>
              <a:t>//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2</a:t>
            </a:r>
          </a:p>
          <a:p>
            <a:pPr lvl="1">
              <a:buNone/>
              <a:defRPr/>
            </a:pPr>
            <a:r>
              <a:rPr lang="en-US" dirty="0" smtClean="0"/>
              <a:t>}</a:t>
            </a:r>
          </a:p>
          <a:p>
            <a:pPr>
              <a:defRPr/>
            </a:pP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Nếu</a:t>
            </a:r>
            <a:r>
              <a:rPr lang="en-US" dirty="0" smtClean="0"/>
              <a:t> &lt;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&gt;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true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&lt;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1&gt;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&lt;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2&gt;</a:t>
            </a:r>
          </a:p>
        </p:txBody>
      </p:sp>
      <p:pic>
        <p:nvPicPr>
          <p:cNvPr id="5" name="Picture 2" descr="http://www.ustudy.in/sites/default/files/if_els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656850"/>
            <a:ext cx="5257800" cy="321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36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if…else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100" dirty="0" err="1" smtClean="0"/>
              <a:t>Ví</a:t>
            </a:r>
            <a:r>
              <a:rPr lang="en-US" sz="3100" dirty="0" smtClean="0"/>
              <a:t> </a:t>
            </a:r>
            <a:r>
              <a:rPr lang="en-US" sz="3100" dirty="0" err="1" smtClean="0"/>
              <a:t>dụ</a:t>
            </a: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double diem = 6;</a:t>
            </a:r>
          </a:p>
          <a:p>
            <a:pPr lvl="1"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if</a:t>
            </a:r>
            <a:r>
              <a:rPr lang="en-US" dirty="0" smtClean="0"/>
              <a:t> (diem &lt; 5) {</a:t>
            </a:r>
          </a:p>
          <a:p>
            <a:pPr lvl="2">
              <a:buNone/>
              <a:defRPr/>
            </a:pP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Rớt</a:t>
            </a:r>
            <a:r>
              <a:rPr lang="en-US" dirty="0" smtClean="0"/>
              <a:t>”);</a:t>
            </a:r>
          </a:p>
          <a:p>
            <a:pPr lvl="1">
              <a:buNone/>
              <a:defRPr/>
            </a:pPr>
            <a:r>
              <a:rPr lang="en-US" dirty="0" smtClean="0"/>
              <a:t>}</a:t>
            </a:r>
          </a:p>
          <a:p>
            <a:pPr lvl="1"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else</a:t>
            </a:r>
            <a:r>
              <a:rPr lang="en-US" dirty="0" smtClean="0"/>
              <a:t> {</a:t>
            </a:r>
          </a:p>
          <a:p>
            <a:pPr lvl="2">
              <a:buNone/>
              <a:defRPr/>
            </a:pP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en-US" dirty="0" err="1" smtClean="0"/>
              <a:t>Đậu</a:t>
            </a:r>
            <a:r>
              <a:rPr lang="en-US" dirty="0" smtClean="0"/>
              <a:t>”);</a:t>
            </a:r>
          </a:p>
          <a:p>
            <a:pPr lvl="1">
              <a:buNone/>
              <a:defRPr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 smtClean="0"/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</a:t>
            </a:r>
            <a:r>
              <a:rPr lang="en-US" dirty="0" err="1"/>
              <a:t>Đậu</a:t>
            </a:r>
            <a:r>
              <a:rPr lang="en-US" dirty="0"/>
              <a:t>”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&lt;diem &lt; 5&gt;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1062</Words>
  <Application>Microsoft Office PowerPoint</Application>
  <PresentationFormat>On-screen Show (4:3)</PresentationFormat>
  <Paragraphs>259</Paragraphs>
  <Slides>34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Lệnh điều khiển</vt:lpstr>
      <vt:lpstr>Nội dung</vt:lpstr>
      <vt:lpstr>Lệnh ghi chú</vt:lpstr>
      <vt:lpstr>Lệnh ghi chú</vt:lpstr>
      <vt:lpstr>lệnh điều khiển</vt:lpstr>
      <vt:lpstr>Lệnh if</vt:lpstr>
      <vt:lpstr>Ví dụ lệnh if</vt:lpstr>
      <vt:lpstr>Lệnh if…else</vt:lpstr>
      <vt:lpstr>Ví dụ lệnh if…else</vt:lpstr>
      <vt:lpstr>Nhiều lệnh if</vt:lpstr>
      <vt:lpstr>Ví dụ nhiều lệnh if</vt:lpstr>
      <vt:lpstr>Tính thuế thu nhập</vt:lpstr>
      <vt:lpstr>Lệnh switch</vt:lpstr>
      <vt:lpstr>Ví dụ lệnh switch</vt:lpstr>
      <vt:lpstr>Ví dụ lệnh switch</vt:lpstr>
      <vt:lpstr>Lệnh lặp while</vt:lpstr>
      <vt:lpstr>Lệnh lặp while</vt:lpstr>
      <vt:lpstr>PowerPoint Presentation</vt:lpstr>
      <vt:lpstr>Lệnh lặp do…while</vt:lpstr>
      <vt:lpstr>Lệnh lặp do…while</vt:lpstr>
      <vt:lpstr>PowerPoint Presentation</vt:lpstr>
      <vt:lpstr>Lệnh lặp for</vt:lpstr>
      <vt:lpstr>PowerPoint Presentation</vt:lpstr>
      <vt:lpstr>For each</vt:lpstr>
      <vt:lpstr>Ví dụ for và for-each</vt:lpstr>
      <vt:lpstr>Lệnh break &amp; continue</vt:lpstr>
      <vt:lpstr>Ví dụ break</vt:lpstr>
      <vt:lpstr>Ví dụ: Trung bình cộng</vt:lpstr>
      <vt:lpstr>Lệnh return</vt:lpstr>
      <vt:lpstr>Kết thúc hàm</vt:lpstr>
      <vt:lpstr>Trả kết quả</vt:lpstr>
      <vt:lpstr>Lệnh try…catch</vt:lpstr>
      <vt:lpstr>Lệnh try…catch</vt:lpstr>
      <vt:lpstr>Tóm tắt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NghiemN</cp:lastModifiedBy>
  <cp:revision>106</cp:revision>
  <dcterms:created xsi:type="dcterms:W3CDTF">2015-06-04T04:26:46Z</dcterms:created>
  <dcterms:modified xsi:type="dcterms:W3CDTF">2017-04-19T06:48:23Z</dcterms:modified>
</cp:coreProperties>
</file>