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53" r:id="rId3"/>
    <p:sldId id="327" r:id="rId4"/>
    <p:sldId id="305" r:id="rId5"/>
    <p:sldId id="306" r:id="rId6"/>
    <p:sldId id="307" r:id="rId7"/>
    <p:sldId id="328" r:id="rId8"/>
    <p:sldId id="308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8" r:id="rId17"/>
    <p:sldId id="329" r:id="rId18"/>
    <p:sldId id="330" r:id="rId19"/>
    <p:sldId id="319" r:id="rId20"/>
    <p:sldId id="320" r:id="rId21"/>
    <p:sldId id="321" r:id="rId22"/>
    <p:sldId id="322" r:id="rId23"/>
    <p:sldId id="323" r:id="rId24"/>
    <p:sldId id="325" r:id="rId25"/>
    <p:sldId id="331" r:id="rId26"/>
    <p:sldId id="326" r:id="rId27"/>
    <p:sldId id="350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51" r:id="rId40"/>
    <p:sldId id="344" r:id="rId41"/>
    <p:sldId id="345" r:id="rId42"/>
    <p:sldId id="346" r:id="rId43"/>
    <p:sldId id="347" r:id="rId44"/>
    <p:sldId id="348" r:id="rId45"/>
    <p:sldId id="349" r:id="rId46"/>
    <p:sldId id="35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E5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4BFA9-BF07-4427-8F80-966FCE9402C5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798A9-E7A3-4620-8360-1549EA40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2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3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5505271"/>
            <a:ext cx="9144001" cy="13527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5486400"/>
            <a:ext cx="501585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owchart: Document 6"/>
          <p:cNvSpPr/>
          <p:nvPr userDrawn="1"/>
        </p:nvSpPr>
        <p:spPr>
          <a:xfrm rot="16200000">
            <a:off x="-1301750" y="1289050"/>
            <a:ext cx="6870700" cy="4267200"/>
          </a:xfrm>
          <a:prstGeom prst="flowChartDocumen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1001"/>
            <a:ext cx="4876800" cy="3657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3505200"/>
            <a:ext cx="4648200" cy="1905000"/>
          </a:xfrm>
          <a:noFill/>
        </p:spPr>
        <p:txBody>
          <a:bodyPr anchor="b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r">
              <a:defRPr sz="4800" b="1" cap="small" spc="50" baseline="0">
                <a:ln w="11430">
                  <a:solidFill>
                    <a:srgbClr val="92D050"/>
                  </a:solidFill>
                </a:ln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45928"/>
            <a:ext cx="2743200" cy="27432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4800600" y="5505271"/>
            <a:ext cx="407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ThS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Nguyễn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Nghiệm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0913.745.789 -</a:t>
            </a:r>
            <a:r>
              <a:rPr lang="en-US" sz="2000" b="0" cap="none" spc="0" baseline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NghiemN@fpt.edu.vn</a:t>
            </a:r>
          </a:p>
        </p:txBody>
      </p:sp>
      <p:sp>
        <p:nvSpPr>
          <p:cNvPr id="17" name="Rectangle 16"/>
          <p:cNvSpPr/>
          <p:nvPr userDrawn="1"/>
        </p:nvSpPr>
        <p:spPr>
          <a:xfrm rot="16200000">
            <a:off x="-3254497" y="3065365"/>
            <a:ext cx="69294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baseline="0" dirty="0" smtClean="0">
                <a:ln w="1800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Web-based programming with Java</a:t>
            </a:r>
            <a:endParaRPr lang="en-US" sz="3600" b="1" cap="none" spc="0" baseline="0" dirty="0">
              <a:ln w="1800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8" y="2209800"/>
            <a:ext cx="3262702" cy="8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148" y="274638"/>
            <a:ext cx="7359651" cy="792162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 marL="342900" indent="-342900">
              <a:buClr>
                <a:srgbClr val="92D050"/>
              </a:buClr>
              <a:buSzPct val="100000"/>
              <a:buFont typeface="Wingdings" pitchFamily="2" charset="2"/>
              <a:buChar char="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42950" indent="-285750">
              <a:buClr>
                <a:srgbClr val="92D050"/>
              </a:buClr>
              <a:buFont typeface="Wingdings 2" pitchFamily="18" charset="2"/>
              <a:buChar char=""/>
              <a:defRPr/>
            </a:lvl2pPr>
            <a:lvl3pPr marL="1143000" indent="-228600">
              <a:buClr>
                <a:srgbClr val="92D050"/>
              </a:buClr>
              <a:buFont typeface="Wingdings 2" pitchFamily="18" charset="2"/>
              <a:buChar char="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81000" y="1066800"/>
            <a:ext cx="8305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0038"/>
            <a:ext cx="1022349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0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1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1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baseline="0">
          <a:solidFill>
            <a:srgbClr val="00B05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3505200"/>
            <a:ext cx="4648200" cy="1905000"/>
          </a:xfrm>
        </p:spPr>
        <p:txBody>
          <a:bodyPr/>
          <a:lstStyle/>
          <a:p>
            <a:r>
              <a:rPr lang="en-US" sz="4000" dirty="0" smtClean="0"/>
              <a:t>String, Array &amp; Date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036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hành chuỗi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(IN HOA)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Nguyễn</a:t>
            </a:r>
            <a:endParaRPr lang="en-US" dirty="0" smtClean="0"/>
          </a:p>
          <a:p>
            <a:pPr lvl="1"/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lót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Mỹ</a:t>
            </a:r>
            <a:endParaRPr lang="en-US" dirty="0" smtClean="0"/>
          </a:p>
          <a:p>
            <a:r>
              <a:rPr lang="en-US" dirty="0" err="1" smtClean="0"/>
              <a:t>Thự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lvl="1"/>
            <a:r>
              <a:rPr lang="en-US" dirty="0" err="1" smtClean="0"/>
              <a:t>fullname.</a:t>
            </a:r>
            <a:r>
              <a:rPr lang="en-US" b="1" dirty="0" err="1" smtClean="0">
                <a:solidFill>
                  <a:srgbClr val="0000FF"/>
                </a:solidFill>
              </a:rPr>
              <a:t>toUpperCase</a:t>
            </a:r>
            <a:r>
              <a:rPr lang="en-US" dirty="0" smtClean="0"/>
              <a:t>(): </a:t>
            </a:r>
            <a:r>
              <a:rPr lang="en-US" dirty="0" err="1" smtClean="0"/>
              <a:t>đổi</a:t>
            </a:r>
            <a:r>
              <a:rPr lang="en-US" dirty="0" smtClean="0"/>
              <a:t> IN HOA</a:t>
            </a:r>
          </a:p>
          <a:p>
            <a:pPr lvl="1"/>
            <a:r>
              <a:rPr lang="en-US" dirty="0" err="1" smtClean="0"/>
              <a:t>fullname.</a:t>
            </a:r>
            <a:r>
              <a:rPr lang="en-US" b="1" dirty="0" err="1">
                <a:solidFill>
                  <a:srgbClr val="0000FF"/>
                </a:solidFill>
              </a:rPr>
              <a:t>startsWith</a:t>
            </a:r>
            <a:r>
              <a:rPr lang="en-US" dirty="0" smtClean="0"/>
              <a:t>(“</a:t>
            </a:r>
            <a:r>
              <a:rPr lang="en-US" dirty="0" err="1" smtClean="0"/>
              <a:t>Nguyễn</a:t>
            </a:r>
            <a:r>
              <a:rPr lang="en-US" dirty="0" smtClean="0"/>
              <a:t> ”):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Nguyễn</a:t>
            </a:r>
            <a:endParaRPr lang="en-US" dirty="0" smtClean="0"/>
          </a:p>
          <a:p>
            <a:pPr lvl="1"/>
            <a:r>
              <a:rPr lang="en-US" dirty="0" err="1" smtClean="0"/>
              <a:t>fullname.</a:t>
            </a:r>
            <a:r>
              <a:rPr lang="en-US" b="1" dirty="0" err="1">
                <a:solidFill>
                  <a:srgbClr val="0000FF"/>
                </a:solidFill>
              </a:rPr>
              <a:t>endsWith</a:t>
            </a:r>
            <a:r>
              <a:rPr lang="en-US" dirty="0" smtClean="0"/>
              <a:t>(“ </a:t>
            </a:r>
            <a:r>
              <a:rPr lang="en-US" dirty="0" err="1" smtClean="0"/>
              <a:t>Tuấn</a:t>
            </a:r>
            <a:r>
              <a:rPr lang="en-US" dirty="0" smtClean="0"/>
              <a:t>”):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endParaRPr lang="en-US" dirty="0" smtClean="0"/>
          </a:p>
          <a:p>
            <a:pPr lvl="1"/>
            <a:r>
              <a:rPr lang="en-US" dirty="0" err="1" smtClean="0"/>
              <a:t>fullname.</a:t>
            </a:r>
            <a:r>
              <a:rPr lang="en-US" b="1" dirty="0" err="1">
                <a:solidFill>
                  <a:srgbClr val="0000FF"/>
                </a:solidFill>
              </a:rPr>
              <a:t>contains</a:t>
            </a:r>
            <a:r>
              <a:rPr lang="en-US" dirty="0" smtClean="0"/>
              <a:t>(“ </a:t>
            </a:r>
            <a:r>
              <a:rPr lang="en-US" dirty="0" err="1" smtClean="0"/>
              <a:t>Mỹ</a:t>
            </a:r>
            <a:r>
              <a:rPr lang="en-US" dirty="0" smtClean="0"/>
              <a:t> ”): </a:t>
            </a:r>
            <a:r>
              <a:rPr lang="en-US" dirty="0" err="1" smtClean="0"/>
              <a:t>lót</a:t>
            </a:r>
            <a:r>
              <a:rPr lang="en-US" dirty="0" smtClean="0"/>
              <a:t> </a:t>
            </a:r>
            <a:r>
              <a:rPr lang="en-US" dirty="0" err="1" smtClean="0"/>
              <a:t>Mỹ</a:t>
            </a:r>
            <a:endParaRPr lang="en-US" dirty="0" smtClean="0"/>
          </a:p>
          <a:p>
            <a:pPr lvl="1"/>
            <a:r>
              <a:rPr lang="en-US" dirty="0" err="1" smtClean="0"/>
              <a:t>fullname.</a:t>
            </a:r>
            <a:r>
              <a:rPr lang="en-US" b="1" dirty="0" err="1">
                <a:solidFill>
                  <a:srgbClr val="0000FF"/>
                </a:solidFill>
              </a:rPr>
              <a:t>lastIndexOf</a:t>
            </a:r>
            <a:r>
              <a:rPr lang="en-US" dirty="0" smtClean="0"/>
              <a:t>(“  ”):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endParaRPr lang="en-US" dirty="0" smtClean="0"/>
          </a:p>
          <a:p>
            <a:pPr lvl="1"/>
            <a:r>
              <a:rPr lang="en-US" dirty="0" err="1" smtClean="0"/>
              <a:t>fullname.</a:t>
            </a:r>
            <a:r>
              <a:rPr lang="en-US" b="1" dirty="0" err="1">
                <a:solidFill>
                  <a:srgbClr val="0000FF"/>
                </a:solidFill>
              </a:rPr>
              <a:t>substring</a:t>
            </a:r>
            <a:r>
              <a:rPr lang="en-US" dirty="0" smtClean="0"/>
              <a:t>(</a:t>
            </a:r>
            <a:r>
              <a:rPr lang="en-US" dirty="0" err="1" smtClean="0"/>
              <a:t>lastIndex</a:t>
            </a:r>
            <a:r>
              <a:rPr lang="en-US" dirty="0" smtClean="0"/>
              <a:t> + 1):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24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String content = </a:t>
            </a:r>
            <a:r>
              <a:rPr lang="en-US" dirty="0" err="1" smtClean="0"/>
              <a:t>scanner.nextLine</a:t>
            </a:r>
            <a:r>
              <a:rPr lang="en-US" dirty="0" smtClean="0"/>
              <a:t>()</a:t>
            </a:r>
          </a:p>
          <a:p>
            <a:pPr lvl="2">
              <a:buNone/>
            </a:pPr>
            <a:r>
              <a:rPr lang="en-US" dirty="0" smtClean="0"/>
              <a:t>String find = </a:t>
            </a:r>
            <a:r>
              <a:rPr lang="en-US" dirty="0" err="1"/>
              <a:t>scanner.nextLine</a:t>
            </a:r>
            <a:r>
              <a:rPr lang="en-US" dirty="0" smtClean="0"/>
              <a:t>()</a:t>
            </a:r>
          </a:p>
          <a:p>
            <a:pPr lvl="2">
              <a:buNone/>
            </a:pPr>
            <a:r>
              <a:rPr lang="en-US" dirty="0" smtClean="0"/>
              <a:t>String replace = </a:t>
            </a:r>
            <a:r>
              <a:rPr lang="en-US" dirty="0" err="1"/>
              <a:t>scanner.nextLine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String result = </a:t>
            </a:r>
            <a:r>
              <a:rPr lang="en-US" dirty="0" err="1" smtClean="0"/>
              <a:t>content</a:t>
            </a:r>
            <a:r>
              <a:rPr lang="en-US" b="1" dirty="0" err="1" smtClean="0">
                <a:solidFill>
                  <a:srgbClr val="0000FF"/>
                </a:solidFill>
              </a:rPr>
              <a:t>.replaceAll</a:t>
            </a:r>
            <a:r>
              <a:rPr lang="en-US" dirty="0" smtClean="0"/>
              <a:t>(find, replace)</a:t>
            </a:r>
          </a:p>
        </p:txBody>
      </p:sp>
    </p:spTree>
    <p:extLst>
      <p:ext uri="{BB962C8B-B14F-4D97-AF65-F5344CB8AC3E}">
        <p14:creationId xmlns:p14="http://schemas.microsoft.com/office/powerpoint/2010/main" val="567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hành chuỗi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phẩy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chẵn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split</a:t>
            </a:r>
            <a:r>
              <a:rPr lang="en-US" dirty="0" smtClean="0"/>
              <a:t>()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phẩy</a:t>
            </a:r>
            <a:endParaRPr lang="en-US" dirty="0" smtClean="0"/>
          </a:p>
          <a:p>
            <a:pPr lvl="1"/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, </a:t>
            </a:r>
            <a:r>
              <a:rPr lang="en-US" dirty="0" err="1" smtClean="0"/>
              <a:t>đổi</a:t>
            </a:r>
            <a:r>
              <a:rPr lang="en-US" dirty="0" smtClean="0"/>
              <a:t> sang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chẵn</a:t>
            </a:r>
            <a:endParaRPr lang="en-US" dirty="0" smtClean="0"/>
          </a:p>
        </p:txBody>
      </p:sp>
      <p:sp>
        <p:nvSpPr>
          <p:cNvPr id="7" name="Flowchart: Document 6"/>
          <p:cNvSpPr/>
          <p:nvPr/>
        </p:nvSpPr>
        <p:spPr>
          <a:xfrm>
            <a:off x="4191000" y="4372429"/>
            <a:ext cx="4343400" cy="2514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91000" y="4372429"/>
            <a:ext cx="4343400" cy="236988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String[] </a:t>
            </a:r>
            <a:r>
              <a:rPr lang="en-US" sz="2000" dirty="0" err="1" smtClean="0"/>
              <a:t>daySo</a:t>
            </a:r>
            <a:r>
              <a:rPr lang="en-US" sz="2000" dirty="0" smtClean="0"/>
              <a:t> = </a:t>
            </a:r>
            <a:r>
              <a:rPr lang="en-US" sz="2000" dirty="0" err="1" smtClean="0"/>
              <a:t>chuoi</a:t>
            </a:r>
            <a:r>
              <a:rPr lang="en-US" sz="2800" b="1" dirty="0" err="1" smtClean="0">
                <a:solidFill>
                  <a:srgbClr val="0000FF"/>
                </a:solidFill>
              </a:rPr>
              <a:t>.split</a:t>
            </a:r>
            <a:r>
              <a:rPr lang="en-US" sz="2000" dirty="0" smtClean="0"/>
              <a:t>(“,”)</a:t>
            </a:r>
          </a:p>
          <a:p>
            <a:r>
              <a:rPr lang="en-US" sz="2000" dirty="0" smtClean="0"/>
              <a:t>for(String so : </a:t>
            </a:r>
            <a:r>
              <a:rPr lang="en-US" sz="2000" dirty="0" err="1" smtClean="0"/>
              <a:t>daySo</a:t>
            </a:r>
            <a:r>
              <a:rPr lang="en-US" sz="2000" dirty="0" smtClean="0"/>
              <a:t>){</a:t>
            </a:r>
          </a:p>
          <a:p>
            <a:pPr lvl="1"/>
            <a:r>
              <a:rPr lang="en-US" sz="2000" dirty="0" err="1" smtClean="0"/>
              <a:t>int</a:t>
            </a:r>
            <a:r>
              <a:rPr lang="en-US" sz="2000" dirty="0" smtClean="0"/>
              <a:t> x = </a:t>
            </a:r>
            <a:r>
              <a:rPr lang="en-US" sz="2000" dirty="0" err="1" smtClean="0"/>
              <a:t>Integer.parseInt</a:t>
            </a:r>
            <a:r>
              <a:rPr lang="en-US" sz="2000" dirty="0" smtClean="0"/>
              <a:t>(so);</a:t>
            </a:r>
          </a:p>
          <a:p>
            <a:pPr lvl="1"/>
            <a:r>
              <a:rPr lang="en-US" sz="2000" dirty="0" smtClean="0"/>
              <a:t>if(x % 2 == 0){</a:t>
            </a:r>
          </a:p>
          <a:p>
            <a:pPr lvl="1"/>
            <a:r>
              <a:rPr lang="en-US" sz="2000" dirty="0" smtClean="0"/>
              <a:t>	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chẵn</a:t>
            </a:r>
            <a:endParaRPr lang="en-US" sz="2000" dirty="0" smtClean="0"/>
          </a:p>
          <a:p>
            <a:pPr lvl="1"/>
            <a:r>
              <a:rPr lang="en-US" sz="2000" dirty="0" smtClean="0"/>
              <a:t>}</a:t>
            </a:r>
          </a:p>
          <a:p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94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dk1"/>
                </a:solidFill>
              </a:rPr>
              <a:t>String.format</a:t>
            </a:r>
            <a:r>
              <a:rPr lang="en-US" dirty="0" smtClean="0">
                <a:solidFill>
                  <a:schemeClr val="dk1"/>
                </a:solidFill>
              </a:rPr>
              <a:t>(format, </a:t>
            </a:r>
            <a:r>
              <a:rPr lang="en-US" dirty="0" err="1" smtClean="0">
                <a:solidFill>
                  <a:schemeClr val="dk1"/>
                </a:solidFill>
              </a:rPr>
              <a:t>args</a:t>
            </a:r>
            <a:r>
              <a:rPr lang="en-US" dirty="0" smtClean="0">
                <a:solidFill>
                  <a:schemeClr val="dk1"/>
                </a:solidFill>
              </a:rPr>
              <a:t>…)</a:t>
            </a:r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. 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%s</a:t>
            </a:r>
            <a:r>
              <a:rPr lang="en-US" dirty="0"/>
              <a:t>, %d, %f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r>
              <a:rPr lang="en-US" dirty="0" err="1" smtClean="0">
                <a:solidFill>
                  <a:schemeClr val="dk1"/>
                </a:solidFill>
              </a:rPr>
              <a:t>String.join</a:t>
            </a:r>
            <a:r>
              <a:rPr lang="en-US" dirty="0" smtClean="0">
                <a:solidFill>
                  <a:schemeClr val="dk1"/>
                </a:solidFill>
              </a:rPr>
              <a:t>(array, </a:t>
            </a:r>
            <a:r>
              <a:rPr lang="en-US" dirty="0" err="1" smtClean="0">
                <a:solidFill>
                  <a:schemeClr val="dk1"/>
                </a:solidFill>
              </a:rPr>
              <a:t>seperator</a:t>
            </a:r>
            <a:r>
              <a:rPr lang="en-US" dirty="0" smtClean="0">
                <a:solidFill>
                  <a:schemeClr val="dk1"/>
                </a:solidFill>
              </a:rPr>
              <a:t>)</a:t>
            </a:r>
          </a:p>
          <a:p>
            <a:pPr lvl="1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  <a:p>
            <a:r>
              <a:rPr lang="en-US" dirty="0" err="1" smtClean="0">
                <a:solidFill>
                  <a:schemeClr val="dk1"/>
                </a:solidFill>
              </a:rPr>
              <a:t>String.valueOf</a:t>
            </a:r>
            <a:r>
              <a:rPr lang="en-US" dirty="0" smtClean="0">
                <a:solidFill>
                  <a:schemeClr val="dk1"/>
                </a:solidFill>
              </a:rPr>
              <a:t>(object)</a:t>
            </a:r>
          </a:p>
          <a:p>
            <a:pPr lvl="1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sang </a:t>
            </a:r>
            <a:r>
              <a:rPr lang="en-US" dirty="0" err="1" smtClean="0"/>
              <a:t>chuỗi</a:t>
            </a:r>
            <a:endParaRPr lang="en-US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ocument 2"/>
          <p:cNvSpPr/>
          <p:nvPr/>
        </p:nvSpPr>
        <p:spPr>
          <a:xfrm>
            <a:off x="457200" y="1956375"/>
            <a:ext cx="8263575" cy="2920425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String.format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91380"/>
            <a:ext cx="81519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String name = “</a:t>
            </a:r>
            <a:r>
              <a:rPr lang="en-US" sz="2800" dirty="0" err="1" smtClean="0"/>
              <a:t>Mỹ</a:t>
            </a:r>
            <a:r>
              <a:rPr lang="en-US" sz="2800" dirty="0" smtClean="0"/>
              <a:t> </a:t>
            </a:r>
            <a:r>
              <a:rPr lang="en-US" sz="2800" dirty="0" err="1" smtClean="0"/>
              <a:t>Lệ</a:t>
            </a:r>
            <a:r>
              <a:rPr lang="en-US" sz="2800" dirty="0" smtClean="0"/>
              <a:t>”;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age = 40;</a:t>
            </a:r>
          </a:p>
          <a:p>
            <a:r>
              <a:rPr lang="en-US" sz="2800" dirty="0" smtClean="0"/>
              <a:t>double salary = 500.8;</a:t>
            </a:r>
          </a:p>
          <a:p>
            <a:r>
              <a:rPr lang="en-US" sz="2800" dirty="0" smtClean="0"/>
              <a:t>String format = “</a:t>
            </a:r>
            <a:r>
              <a:rPr lang="en-US" sz="2800" dirty="0" err="1" smtClean="0"/>
              <a:t>Lương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%s</a:t>
            </a:r>
            <a:r>
              <a:rPr lang="en-US" sz="2800" dirty="0" smtClean="0"/>
              <a:t> (</a:t>
            </a:r>
            <a:r>
              <a:rPr lang="en-US" sz="2800" b="1" dirty="0" smtClean="0">
                <a:solidFill>
                  <a:srgbClr val="FF0000"/>
                </a:solidFill>
              </a:rPr>
              <a:t>%d</a:t>
            </a:r>
            <a:r>
              <a:rPr lang="en-US" sz="2800" dirty="0" smtClean="0"/>
              <a:t> </a:t>
            </a:r>
            <a:r>
              <a:rPr lang="en-US" sz="2800" dirty="0" err="1" smtClean="0"/>
              <a:t>tuổi</a:t>
            </a:r>
            <a:r>
              <a:rPr lang="en-US" sz="2800" dirty="0" smtClean="0"/>
              <a:t>)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%.3f</a:t>
            </a:r>
            <a:r>
              <a:rPr lang="en-US" sz="2800" dirty="0" smtClean="0"/>
              <a:t> </a:t>
            </a:r>
            <a:r>
              <a:rPr lang="en-US" sz="2800" dirty="0" err="1" smtClean="0"/>
              <a:t>đô</a:t>
            </a:r>
            <a:r>
              <a:rPr lang="en-US" sz="2800" dirty="0" smtClean="0"/>
              <a:t> la”;</a:t>
            </a:r>
          </a:p>
          <a:p>
            <a:r>
              <a:rPr lang="en-US" sz="2800" dirty="0" smtClean="0"/>
              <a:t>String s = </a:t>
            </a:r>
            <a:r>
              <a:rPr lang="en-US" sz="2800" b="1" dirty="0" err="1" smtClean="0">
                <a:solidFill>
                  <a:srgbClr val="0000FF"/>
                </a:solidFill>
              </a:rPr>
              <a:t>String.format</a:t>
            </a:r>
            <a:r>
              <a:rPr lang="en-US" sz="2800" dirty="0" smtClean="0"/>
              <a:t>(format , </a:t>
            </a:r>
            <a:r>
              <a:rPr lang="en-US" sz="2800" b="1" dirty="0" smtClean="0">
                <a:solidFill>
                  <a:srgbClr val="FF0000"/>
                </a:solidFill>
              </a:rPr>
              <a:t>name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FF0000"/>
                </a:solidFill>
              </a:rPr>
              <a:t>age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FF0000"/>
                </a:solidFill>
              </a:rPr>
              <a:t>salary</a:t>
            </a:r>
            <a:r>
              <a:rPr lang="en-US" sz="2800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5648980"/>
            <a:ext cx="6434775" cy="523220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txBody>
          <a:bodyPr wrap="none" rtlCol="0">
            <a:spAutoFit/>
          </a:bodyPr>
          <a:lstStyle/>
          <a:p>
            <a:pPr marL="0" lvl="2"/>
            <a:r>
              <a:rPr lang="en-US" sz="2800" dirty="0" err="1" smtClean="0">
                <a:solidFill>
                  <a:schemeClr val="bg1"/>
                </a:solidFill>
              </a:rPr>
              <a:t>Lương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của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Mỹ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Lệ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b="1" dirty="0" smtClean="0">
                <a:solidFill>
                  <a:schemeClr val="bg1"/>
                </a:solidFill>
              </a:rPr>
              <a:t>40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tuổi</a:t>
            </a:r>
            <a:r>
              <a:rPr lang="en-US" sz="2800" dirty="0" smtClean="0">
                <a:solidFill>
                  <a:schemeClr val="bg1"/>
                </a:solidFill>
              </a:rPr>
              <a:t>) </a:t>
            </a:r>
            <a:r>
              <a:rPr lang="en-US" sz="2800" dirty="0" err="1" smtClean="0">
                <a:solidFill>
                  <a:schemeClr val="bg1"/>
                </a:solidFill>
              </a:rPr>
              <a:t>là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500.800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đô</a:t>
            </a:r>
            <a:r>
              <a:rPr lang="en-US" sz="2800" dirty="0" smtClean="0">
                <a:solidFill>
                  <a:schemeClr val="bg1"/>
                </a:solidFill>
              </a:rPr>
              <a:t> la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4953000" y="366778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5638800" y="366778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6934200" y="374398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7200" y="1371600"/>
            <a:ext cx="19639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Mã</a:t>
            </a:r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32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nguồn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9800" y="5105400"/>
            <a:ext cx="15273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Kết</a:t>
            </a:r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32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quả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Bent-Up Arrow 15"/>
          <p:cNvSpPr/>
          <p:nvPr/>
        </p:nvSpPr>
        <p:spPr>
          <a:xfrm rot="5400000">
            <a:off x="1312164" y="5088636"/>
            <a:ext cx="850392" cy="731520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8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/>
          <p:cNvSpPr/>
          <p:nvPr/>
        </p:nvSpPr>
        <p:spPr>
          <a:xfrm>
            <a:off x="381000" y="4451904"/>
            <a:ext cx="8305800" cy="12954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/>
          <p:cNvSpPr/>
          <p:nvPr/>
        </p:nvSpPr>
        <p:spPr>
          <a:xfrm>
            <a:off x="381000" y="1295400"/>
            <a:ext cx="8305800" cy="206758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String.join</a:t>
            </a:r>
            <a:r>
              <a:rPr lang="en-US" dirty="0" smtClean="0"/>
              <a:t>() &amp; </a:t>
            </a:r>
            <a:r>
              <a:rPr lang="en-US" dirty="0" err="1" smtClean="0"/>
              <a:t>String.valueOf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46320" y="3362980"/>
            <a:ext cx="3840480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Tuấn~Cường~Hồng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05596"/>
            <a:ext cx="739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/>
              <a:t>String[] </a:t>
            </a:r>
            <a:r>
              <a:rPr lang="en-US" sz="2800" dirty="0" err="1" smtClean="0"/>
              <a:t>mang</a:t>
            </a:r>
            <a:r>
              <a:rPr lang="en-US" sz="2800" dirty="0" smtClean="0"/>
              <a:t> </a:t>
            </a:r>
            <a:r>
              <a:rPr lang="vi-VN" sz="2800" dirty="0" smtClean="0"/>
              <a:t>= {</a:t>
            </a:r>
            <a:r>
              <a:rPr lang="en-US" sz="2800" dirty="0" smtClean="0"/>
              <a:t>"</a:t>
            </a:r>
            <a:r>
              <a:rPr lang="en-US" sz="2800" dirty="0" err="1" smtClean="0"/>
              <a:t>Tuấn</a:t>
            </a:r>
            <a:r>
              <a:rPr lang="vi-VN" sz="2800" dirty="0" smtClean="0"/>
              <a:t>", </a:t>
            </a:r>
            <a:r>
              <a:rPr lang="en-US" sz="2800" dirty="0" smtClean="0"/>
              <a:t>"</a:t>
            </a:r>
            <a:r>
              <a:rPr lang="en-US" sz="2800" dirty="0" err="1" smtClean="0"/>
              <a:t>Cường</a:t>
            </a:r>
            <a:r>
              <a:rPr lang="vi-VN" sz="2800" dirty="0" smtClean="0"/>
              <a:t>", </a:t>
            </a:r>
            <a:r>
              <a:rPr lang="en-US" sz="2800" dirty="0" smtClean="0"/>
              <a:t>"</a:t>
            </a:r>
            <a:r>
              <a:rPr lang="en-US" sz="2800" dirty="0" err="1" smtClean="0"/>
              <a:t>Hồng</a:t>
            </a:r>
            <a:r>
              <a:rPr lang="en-US" sz="2800" dirty="0" smtClean="0"/>
              <a:t>"</a:t>
            </a:r>
            <a:r>
              <a:rPr lang="vi-VN" sz="2800" dirty="0" smtClean="0"/>
              <a:t>};</a:t>
            </a:r>
          </a:p>
          <a:p>
            <a:r>
              <a:rPr lang="en-US" sz="2800" dirty="0" smtClean="0"/>
              <a:t>String </a:t>
            </a:r>
            <a:r>
              <a:rPr lang="en-US" sz="2800" dirty="0" err="1" smtClean="0"/>
              <a:t>chuoi</a:t>
            </a:r>
            <a:r>
              <a:rPr lang="en-US" sz="2800" dirty="0" smtClean="0"/>
              <a:t> = </a:t>
            </a:r>
            <a:r>
              <a:rPr lang="en-US" sz="4000" b="1" dirty="0" err="1" smtClean="0">
                <a:solidFill>
                  <a:srgbClr val="0000FF"/>
                </a:solidFill>
              </a:rPr>
              <a:t>String.join</a:t>
            </a:r>
            <a:r>
              <a:rPr lang="en-US" sz="2800" dirty="0" smtClean="0"/>
              <a:t>("~", </a:t>
            </a:r>
            <a:r>
              <a:rPr lang="en-US" sz="2800" dirty="0" err="1" smtClean="0"/>
              <a:t>mang</a:t>
            </a:r>
            <a:r>
              <a:rPr lang="en-US" sz="2800" dirty="0" smtClean="0"/>
              <a:t>);</a:t>
            </a:r>
          </a:p>
          <a:p>
            <a:r>
              <a:rPr lang="en-US" sz="2800" dirty="0" err="1" smtClean="0"/>
              <a:t>System.out.print</a:t>
            </a:r>
            <a:r>
              <a:rPr lang="en-US" sz="2800" dirty="0" smtClean="0"/>
              <a:t>(</a:t>
            </a:r>
            <a:r>
              <a:rPr lang="en-US" sz="2800" dirty="0" err="1" smtClean="0"/>
              <a:t>chuoi</a:t>
            </a:r>
            <a:r>
              <a:rPr lang="en-US" sz="2800" dirty="0" smtClean="0"/>
              <a:t>);</a:t>
            </a:r>
          </a:p>
        </p:txBody>
      </p:sp>
      <p:sp>
        <p:nvSpPr>
          <p:cNvPr id="8" name="Bent-Up Arrow 7"/>
          <p:cNvSpPr/>
          <p:nvPr/>
        </p:nvSpPr>
        <p:spPr>
          <a:xfrm rot="5400000">
            <a:off x="4318404" y="3247944"/>
            <a:ext cx="533400" cy="5029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4531587"/>
            <a:ext cx="739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String s = </a:t>
            </a:r>
            <a:r>
              <a:rPr lang="en-US" sz="2800" b="1" dirty="0" err="1" smtClean="0">
                <a:solidFill>
                  <a:srgbClr val="0000FF"/>
                </a:solidFill>
              </a:rPr>
              <a:t>String.valueOf</a:t>
            </a:r>
            <a:r>
              <a:rPr lang="en-US" sz="2800" dirty="0" smtClean="0"/>
              <a:t>(2) + </a:t>
            </a:r>
            <a:r>
              <a:rPr lang="en-US" sz="2800" dirty="0" err="1" smtClean="0"/>
              <a:t>String.valueOf</a:t>
            </a:r>
            <a:r>
              <a:rPr lang="en-US" sz="2800" dirty="0" smtClean="0"/>
              <a:t>(true);</a:t>
            </a:r>
          </a:p>
          <a:p>
            <a:r>
              <a:rPr lang="en-US" sz="2800" dirty="0" err="1" smtClean="0"/>
              <a:t>System.out.print</a:t>
            </a:r>
            <a:r>
              <a:rPr lang="en-US" sz="2800" dirty="0" smtClean="0"/>
              <a:t>(s);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46320" y="5801380"/>
            <a:ext cx="3840480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2true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Bent-Up Arrow 16"/>
          <p:cNvSpPr/>
          <p:nvPr/>
        </p:nvSpPr>
        <p:spPr>
          <a:xfrm rot="5400000">
            <a:off x="4318404" y="5686344"/>
            <a:ext cx="533400" cy="5029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</a:t>
            </a:r>
            <a:r>
              <a:rPr lang="en-US" dirty="0" err="1" smtClean="0"/>
              <a:t>StringBuffer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665273"/>
          </a:xfrm>
        </p:spPr>
        <p:txBody>
          <a:bodyPr>
            <a:norm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chuỗi</a:t>
            </a:r>
            <a:r>
              <a:rPr lang="en-US" dirty="0" smtClean="0"/>
              <a:t>.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String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(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).</a:t>
            </a:r>
          </a:p>
          <a:p>
            <a:r>
              <a:rPr lang="en-US" dirty="0" err="1"/>
              <a:t>StringBuffer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.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914400" y="3884474"/>
            <a:ext cx="4457874" cy="20574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5202" y="3942530"/>
            <a:ext cx="43054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String[] array = {“</a:t>
            </a:r>
            <a:r>
              <a:rPr lang="en-US" dirty="0" err="1" smtClean="0"/>
              <a:t>Tuấn</a:t>
            </a:r>
            <a:r>
              <a:rPr lang="en-US" dirty="0" smtClean="0"/>
              <a:t>”, “</a:t>
            </a:r>
            <a:r>
              <a:rPr lang="en-US" dirty="0" err="1" smtClean="0"/>
              <a:t>Hồng</a:t>
            </a:r>
            <a:r>
              <a:rPr lang="en-US" dirty="0" smtClean="0"/>
              <a:t>”, “</a:t>
            </a:r>
            <a:r>
              <a:rPr lang="en-US" dirty="0" err="1" smtClean="0"/>
              <a:t>Phương</a:t>
            </a:r>
            <a:r>
              <a:rPr lang="en-US" dirty="0" smtClean="0"/>
              <a:t>”};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00FF"/>
                </a:solidFill>
              </a:rPr>
              <a:t>String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names = “”;</a:t>
            </a:r>
          </a:p>
          <a:p>
            <a:r>
              <a:rPr lang="en-US" dirty="0"/>
              <a:t>f</a:t>
            </a:r>
            <a:r>
              <a:rPr lang="en-US" dirty="0" smtClean="0"/>
              <a:t>or(String name: array){</a:t>
            </a:r>
          </a:p>
          <a:p>
            <a:r>
              <a:rPr lang="en-US" dirty="0"/>
              <a:t>	</a:t>
            </a:r>
            <a:r>
              <a:rPr lang="en-US" dirty="0" smtClean="0"/>
              <a:t>names </a:t>
            </a:r>
            <a:r>
              <a:rPr lang="en-US" b="1" dirty="0" smtClean="0">
                <a:solidFill>
                  <a:srgbClr val="0000FF"/>
                </a:solidFill>
              </a:rPr>
              <a:t>+=</a:t>
            </a:r>
            <a:r>
              <a:rPr lang="en-US" b="1" dirty="0" smtClean="0"/>
              <a:t> </a:t>
            </a:r>
            <a:r>
              <a:rPr lang="en-US" dirty="0" smtClean="0"/>
              <a:t>name;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Flowchart: Document 9"/>
          <p:cNvSpPr/>
          <p:nvPr/>
        </p:nvSpPr>
        <p:spPr>
          <a:xfrm>
            <a:off x="4191000" y="4724400"/>
            <a:ext cx="4457874" cy="20574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41802" y="4782456"/>
            <a:ext cx="43054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String[] array = {“</a:t>
            </a:r>
            <a:r>
              <a:rPr lang="en-US" dirty="0" err="1" smtClean="0"/>
              <a:t>Tuấn</a:t>
            </a:r>
            <a:r>
              <a:rPr lang="en-US" dirty="0" smtClean="0"/>
              <a:t>”, “</a:t>
            </a:r>
            <a:r>
              <a:rPr lang="en-US" dirty="0" err="1" smtClean="0"/>
              <a:t>Hồng</a:t>
            </a:r>
            <a:r>
              <a:rPr lang="en-US" dirty="0" smtClean="0"/>
              <a:t>”, “</a:t>
            </a:r>
            <a:r>
              <a:rPr lang="en-US" dirty="0" err="1" smtClean="0"/>
              <a:t>Phương</a:t>
            </a:r>
            <a:r>
              <a:rPr lang="en-US" dirty="0" smtClean="0"/>
              <a:t>”};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00FF"/>
                </a:solidFill>
              </a:rPr>
              <a:t>StringBuffer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names = new </a:t>
            </a:r>
            <a:r>
              <a:rPr lang="en-US" dirty="0" err="1" smtClean="0"/>
              <a:t>StringBuffer</a:t>
            </a:r>
            <a:r>
              <a:rPr lang="en-US" dirty="0" smtClean="0"/>
              <a:t>();</a:t>
            </a:r>
          </a:p>
          <a:p>
            <a:r>
              <a:rPr lang="en-US" dirty="0"/>
              <a:t>f</a:t>
            </a:r>
            <a:r>
              <a:rPr lang="en-US" dirty="0" smtClean="0"/>
              <a:t>or(String name: array){</a:t>
            </a:r>
          </a:p>
          <a:p>
            <a:r>
              <a:rPr lang="en-US" dirty="0"/>
              <a:t>	</a:t>
            </a:r>
            <a:r>
              <a:rPr lang="en-US" dirty="0" err="1" smtClean="0"/>
              <a:t>names.</a:t>
            </a:r>
            <a:r>
              <a:rPr lang="en-US" b="1" dirty="0" err="1" smtClean="0">
                <a:solidFill>
                  <a:srgbClr val="0000FF"/>
                </a:solidFill>
              </a:rPr>
              <a:t>append</a:t>
            </a:r>
            <a:r>
              <a:rPr lang="en-US" dirty="0" smtClean="0"/>
              <a:t>(name</a:t>
            </a:r>
            <a:r>
              <a:rPr lang="en-US" b="1" dirty="0" smtClean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StringBuffer</a:t>
            </a:r>
            <a:r>
              <a:rPr lang="en-US" dirty="0" smtClean="0"/>
              <a:t> API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293310"/>
              </p:ext>
            </p:extLst>
          </p:nvPr>
        </p:nvGraphicFramePr>
        <p:xfrm>
          <a:off x="457200" y="1295400"/>
          <a:ext cx="8229600" cy="510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29343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Phương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thức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Mô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tả</a:t>
                      </a:r>
                      <a:endParaRPr lang="en-US" sz="2400" dirty="0"/>
                    </a:p>
                  </a:txBody>
                  <a:tcPr/>
                </a:tc>
              </a:tr>
              <a:tr h="72934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append(String 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Bổ</a:t>
                      </a:r>
                      <a:r>
                        <a:rPr lang="en-US" sz="2400" baseline="0" dirty="0" smtClean="0"/>
                        <a:t> sung</a:t>
                      </a:r>
                      <a:endParaRPr lang="en-US" sz="2400" dirty="0"/>
                    </a:p>
                  </a:txBody>
                  <a:tcPr/>
                </a:tc>
              </a:tr>
              <a:tr h="72934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insert(</a:t>
                      </a:r>
                      <a:r>
                        <a:rPr lang="en-US" sz="2400" b="1" dirty="0" err="1" smtClean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 index, String 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Chèn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thêm</a:t>
                      </a:r>
                      <a:endParaRPr lang="en-US" sz="2400" dirty="0"/>
                    </a:p>
                  </a:txBody>
                  <a:tcPr/>
                </a:tc>
              </a:tr>
              <a:tr h="72934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delete(</a:t>
                      </a:r>
                      <a:r>
                        <a:rPr lang="en-US" sz="2400" b="1" dirty="0" err="1" smtClean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 start, </a:t>
                      </a:r>
                      <a:r>
                        <a:rPr lang="en-US" sz="2400" b="1" dirty="0" err="1" smtClean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 end)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Xóa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bớt</a:t>
                      </a:r>
                      <a:endParaRPr lang="en-US" sz="2400" dirty="0"/>
                    </a:p>
                  </a:txBody>
                  <a:tcPr/>
                </a:tc>
              </a:tr>
              <a:tr h="729343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solidFill>
                            <a:srgbClr val="0000FF"/>
                          </a:solidFill>
                        </a:rPr>
                        <a:t>setCharAt</a:t>
                      </a:r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2400" b="1" dirty="0" err="1" smtClean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 index, char c)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Thay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đổi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ký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tự</a:t>
                      </a:r>
                      <a:endParaRPr lang="en-US" sz="2400" dirty="0"/>
                    </a:p>
                  </a:txBody>
                  <a:tcPr/>
                </a:tc>
              </a:tr>
              <a:tr h="729343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solidFill>
                            <a:srgbClr val="0000FF"/>
                          </a:solidFill>
                        </a:rPr>
                        <a:t>setLength</a:t>
                      </a:r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2400" b="1" dirty="0" err="1" smtClean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 length)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Thay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đổi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độ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dài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chuỗi</a:t>
                      </a:r>
                      <a:endParaRPr lang="en-US" sz="2400" dirty="0"/>
                    </a:p>
                  </a:txBody>
                  <a:tcPr/>
                </a:tc>
              </a:tr>
              <a:tr h="72934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reverse()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Đảo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các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ký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tự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trong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chuỗi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7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qui</a:t>
            </a:r>
            <a:endParaRPr lang="en-US" dirty="0"/>
          </a:p>
        </p:txBody>
      </p:sp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user@abc.com</a:t>
            </a:r>
          </a:p>
          <a:p>
            <a:pPr lvl="1"/>
            <a:r>
              <a:rPr lang="en-US" dirty="0" smtClean="0"/>
              <a:t>54-P6-6661</a:t>
            </a:r>
          </a:p>
          <a:p>
            <a:pPr lvl="1"/>
            <a:r>
              <a:rPr lang="en-US" dirty="0" smtClean="0"/>
              <a:t>54-P6-666.01</a:t>
            </a:r>
            <a:endParaRPr lang="en-US" dirty="0"/>
          </a:p>
          <a:p>
            <a:pPr lvl="1"/>
            <a:r>
              <a:rPr lang="en-US" dirty="0" smtClean="0"/>
              <a:t>0913745789 </a:t>
            </a:r>
          </a:p>
          <a:p>
            <a:pPr lvl="1"/>
            <a:r>
              <a:rPr lang="en-US" dirty="0" smtClean="0"/>
              <a:t>192.168.11.200 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4648200" y="3505200"/>
            <a:ext cx="3810000" cy="2438400"/>
          </a:xfrm>
          <a:prstGeom prst="wedgeEllipseCallout">
            <a:avLst>
              <a:gd name="adj1" fmla="val -64516"/>
              <a:gd name="adj2" fmla="val -5186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Bạn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biết</a:t>
            </a:r>
            <a:r>
              <a:rPr lang="en-US" sz="2800" dirty="0" smtClean="0"/>
              <a:t> </a:t>
            </a:r>
            <a:r>
              <a:rPr lang="en-US" sz="2800" dirty="0" err="1" smtClean="0"/>
              <a:t>tại</a:t>
            </a:r>
            <a:r>
              <a:rPr lang="en-US" sz="2800" dirty="0" smtClean="0"/>
              <a:t> </a:t>
            </a:r>
            <a:r>
              <a:rPr lang="en-US" sz="2800" dirty="0" err="1"/>
              <a:t>sao</a:t>
            </a:r>
            <a:r>
              <a:rPr lang="en-US" sz="2800" dirty="0"/>
              <a:t>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 smtClean="0"/>
              <a:t>nhận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chúng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064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Biểu thức chính qui</a:t>
            </a:r>
            <a:endParaRPr lang="en-US" dirty="0"/>
          </a:p>
        </p:txBody>
      </p:sp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qui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. BTCQ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qui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</a:t>
            </a:r>
          </a:p>
          <a:p>
            <a:r>
              <a:rPr lang="en-US" dirty="0" smtClean="0"/>
              <a:t>BTCQ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qui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smtClean="0"/>
              <a:t>so </a:t>
            </a:r>
            <a:r>
              <a:rPr lang="en-US" b="1" dirty="0" err="1" smtClean="0"/>
              <a:t>khớp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sánh</a:t>
            </a:r>
            <a:r>
              <a:rPr lang="en-US" dirty="0" smtClean="0"/>
              <a:t>). 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b="1" dirty="0" smtClean="0"/>
              <a:t>[0-9]{10, 11}</a:t>
            </a:r>
            <a:r>
              <a:rPr lang="en-US" dirty="0" smtClean="0"/>
              <a:t>: BTCQ </a:t>
            </a:r>
            <a:r>
              <a:rPr lang="en-US" dirty="0" err="1" smtClean="0"/>
              <a:t>này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10 </a:t>
            </a:r>
            <a:r>
              <a:rPr lang="en-US" dirty="0" err="1" smtClean="0"/>
              <a:t>hoặc</a:t>
            </a:r>
            <a:r>
              <a:rPr lang="en-US" dirty="0" smtClean="0"/>
              <a:t> 11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678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5800" y="2209800"/>
            <a:ext cx="4648200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String</a:t>
            </a:r>
          </a:p>
          <a:p>
            <a:r>
              <a:rPr lang="en-US" smtClean="0"/>
              <a:t>Array</a:t>
            </a:r>
          </a:p>
          <a:p>
            <a:r>
              <a:rPr lang="en-US" smtClean="0"/>
              <a:t>Date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457200" y="1219200"/>
            <a:ext cx="8229600" cy="5638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RegEx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38325"/>
            <a:ext cx="736282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5867400" y="1855851"/>
            <a:ext cx="1905000" cy="1069848"/>
          </a:xfrm>
          <a:prstGeom prst="wedgeEllipseCallout">
            <a:avLst>
              <a:gd name="adj1" fmla="val -114109"/>
              <a:gd name="adj2" fmla="val 7742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15" name="Oval Callout 14"/>
          <p:cNvSpPr/>
          <p:nvPr/>
        </p:nvSpPr>
        <p:spPr>
          <a:xfrm>
            <a:off x="4953000" y="3060763"/>
            <a:ext cx="3581400" cy="854012"/>
          </a:xfrm>
          <a:prstGeom prst="wedgeEllipseCallout">
            <a:avLst>
              <a:gd name="adj1" fmla="val -73733"/>
              <a:gd name="adj2" fmla="val 4254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mobile </a:t>
            </a:r>
            <a:r>
              <a:rPr lang="en-US" dirty="0" err="1" smtClean="0"/>
              <a:t>có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pattern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qui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76400" y="1219200"/>
            <a:ext cx="5867400" cy="762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Biểu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3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thức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3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chính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qui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9" name="Elbow Connector 8"/>
          <p:cNvCxnSpPr>
            <a:stCxn id="4" idx="4"/>
            <a:endCxn id="31" idx="0"/>
          </p:cNvCxnSpPr>
          <p:nvPr/>
        </p:nvCxnSpPr>
        <p:spPr>
          <a:xfrm rot="5400000">
            <a:off x="3143250" y="1047750"/>
            <a:ext cx="533400" cy="2400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4"/>
            <a:endCxn id="36" idx="0"/>
          </p:cNvCxnSpPr>
          <p:nvPr/>
        </p:nvCxnSpPr>
        <p:spPr>
          <a:xfrm rot="16200000" flipH="1">
            <a:off x="5505450" y="1085850"/>
            <a:ext cx="533400" cy="2324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971800"/>
            <a:ext cx="3956538" cy="37257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31" name="Rectangle 30"/>
          <p:cNvSpPr/>
          <p:nvPr/>
        </p:nvSpPr>
        <p:spPr>
          <a:xfrm>
            <a:off x="228600" y="2514600"/>
            <a:ext cx="39624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Ký</a:t>
            </a:r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tự</a:t>
            </a:r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đại</a:t>
            </a:r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diện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971800"/>
            <a:ext cx="3956538" cy="2286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36" name="Rectangle 35"/>
          <p:cNvSpPr/>
          <p:nvPr/>
        </p:nvSpPr>
        <p:spPr>
          <a:xfrm>
            <a:off x="4953000" y="2514600"/>
            <a:ext cx="39624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Số</a:t>
            </a:r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lần</a:t>
            </a:r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xuất</a:t>
            </a:r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hiện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3600" y="19812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0[0-9]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05720" y="19812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{9,10}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RegEx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</p:txBody>
      </p:sp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Số</a:t>
            </a:r>
            <a:r>
              <a:rPr lang="en-US" dirty="0" smtClean="0"/>
              <a:t> CMND</a:t>
            </a:r>
          </a:p>
          <a:p>
            <a:pPr lvl="1">
              <a:buNone/>
            </a:pPr>
            <a:r>
              <a:rPr lang="en-US" sz="3600" b="1" dirty="0" smtClean="0">
                <a:solidFill>
                  <a:srgbClr val="0000FF"/>
                </a:solidFill>
              </a:rPr>
              <a:t>[0-9]</a:t>
            </a:r>
            <a:r>
              <a:rPr lang="en-US" sz="3600" b="1" dirty="0" smtClean="0">
                <a:solidFill>
                  <a:srgbClr val="FF0000"/>
                </a:solidFill>
              </a:rPr>
              <a:t>{9}</a:t>
            </a:r>
            <a:endParaRPr lang="en-US" sz="3600" b="1" dirty="0" smtClean="0"/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endParaRPr lang="en-US" dirty="0" smtClean="0"/>
          </a:p>
          <a:p>
            <a:pPr lvl="1">
              <a:buNone/>
            </a:pPr>
            <a:r>
              <a:rPr lang="en-US" sz="3600" b="1" dirty="0" smtClean="0">
                <a:solidFill>
                  <a:srgbClr val="0000FF"/>
                </a:solidFill>
              </a:rPr>
              <a:t>0\d</a:t>
            </a:r>
            <a:r>
              <a:rPr lang="en-US" sz="3600" b="1" dirty="0" smtClean="0">
                <a:solidFill>
                  <a:srgbClr val="FF0000"/>
                </a:solidFill>
              </a:rPr>
              <a:t>{9,10}</a:t>
            </a:r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sài</a:t>
            </a:r>
            <a:r>
              <a:rPr lang="en-US" dirty="0" smtClean="0"/>
              <a:t> </a:t>
            </a:r>
            <a:r>
              <a:rPr lang="en-US" dirty="0" err="1" smtClean="0"/>
              <a:t>gòn</a:t>
            </a:r>
            <a:endParaRPr lang="en-US" dirty="0" smtClean="0"/>
          </a:p>
          <a:p>
            <a:pPr lvl="1">
              <a:buNone/>
            </a:pPr>
            <a:r>
              <a:rPr lang="en-US" sz="3600" b="1" dirty="0" smtClean="0">
                <a:solidFill>
                  <a:srgbClr val="0000FF"/>
                </a:solidFill>
              </a:rPr>
              <a:t>5\d-[A-Z]\d-((\d</a:t>
            </a:r>
            <a:r>
              <a:rPr lang="en-US" sz="3600" b="1" dirty="0" smtClean="0">
                <a:solidFill>
                  <a:srgbClr val="FF0000"/>
                </a:solidFill>
              </a:rPr>
              <a:t>{4}</a:t>
            </a:r>
            <a:r>
              <a:rPr lang="en-US" sz="3600" b="1" dirty="0" smtClean="0">
                <a:solidFill>
                  <a:srgbClr val="0000FF"/>
                </a:solidFill>
              </a:rPr>
              <a:t>)|(\d</a:t>
            </a:r>
            <a:r>
              <a:rPr lang="en-US" sz="3600" b="1" dirty="0" smtClean="0">
                <a:solidFill>
                  <a:srgbClr val="FF0000"/>
                </a:solidFill>
              </a:rPr>
              <a:t>{3}</a:t>
            </a:r>
            <a:r>
              <a:rPr lang="en-US" sz="3600" b="1" dirty="0" smtClean="0">
                <a:solidFill>
                  <a:srgbClr val="0000FF"/>
                </a:solidFill>
              </a:rPr>
              <a:t>\.\d</a:t>
            </a:r>
            <a:r>
              <a:rPr lang="en-US" sz="3600" b="1" dirty="0" smtClean="0">
                <a:solidFill>
                  <a:srgbClr val="FF0000"/>
                </a:solidFill>
              </a:rPr>
              <a:t>{2}</a:t>
            </a:r>
            <a:r>
              <a:rPr lang="en-US" sz="3600" b="1" dirty="0" smtClean="0">
                <a:solidFill>
                  <a:srgbClr val="0000FF"/>
                </a:solidFill>
              </a:rPr>
              <a:t>))</a:t>
            </a:r>
          </a:p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email</a:t>
            </a:r>
          </a:p>
          <a:p>
            <a:pPr lvl="1">
              <a:buNone/>
            </a:pPr>
            <a:r>
              <a:rPr lang="en-US" sz="3600" b="1" dirty="0" smtClean="0">
                <a:solidFill>
                  <a:srgbClr val="0000FF"/>
                </a:solidFill>
              </a:rPr>
              <a:t>\w</a:t>
            </a:r>
            <a:r>
              <a:rPr lang="en-US" sz="3600" b="1" dirty="0" smtClean="0">
                <a:solidFill>
                  <a:srgbClr val="FF0000"/>
                </a:solidFill>
              </a:rPr>
              <a:t>+</a:t>
            </a:r>
            <a:r>
              <a:rPr lang="en-US" sz="3600" b="1" dirty="0" smtClean="0">
                <a:solidFill>
                  <a:srgbClr val="0000FF"/>
                </a:solidFill>
              </a:rPr>
              <a:t>@\w</a:t>
            </a:r>
            <a:r>
              <a:rPr lang="en-US" sz="3600" b="1" dirty="0" smtClean="0">
                <a:solidFill>
                  <a:srgbClr val="FF0000"/>
                </a:solidFill>
              </a:rPr>
              <a:t>+(</a:t>
            </a:r>
            <a:r>
              <a:rPr lang="en-US" sz="3600" b="1" dirty="0" smtClean="0">
                <a:solidFill>
                  <a:srgbClr val="0000FF"/>
                </a:solidFill>
              </a:rPr>
              <a:t>\.\w</a:t>
            </a:r>
            <a:r>
              <a:rPr lang="en-US" sz="3600" b="1" dirty="0" smtClean="0">
                <a:solidFill>
                  <a:srgbClr val="FF0000"/>
                </a:solidFill>
              </a:rPr>
              <a:t>{2,4}){1,2}</a:t>
            </a:r>
          </a:p>
        </p:txBody>
      </p:sp>
    </p:spTree>
    <p:extLst>
      <p:ext uri="{BB962C8B-B14F-4D97-AF65-F5344CB8AC3E}">
        <p14:creationId xmlns:p14="http://schemas.microsoft.com/office/powerpoint/2010/main" val="3855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qui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609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Java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RegEx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169355"/>
              </p:ext>
            </p:extLst>
          </p:nvPr>
        </p:nvGraphicFramePr>
        <p:xfrm>
          <a:off x="457200" y="1752600"/>
          <a:ext cx="8229600" cy="4724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4724400"/>
              </a:tblGrid>
              <a:tr h="625427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Phương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thức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Mô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tả</a:t>
                      </a:r>
                      <a:endParaRPr lang="en-US" sz="2000" dirty="0"/>
                    </a:p>
                  </a:txBody>
                  <a:tcPr/>
                </a:tc>
              </a:tr>
              <a:tr h="1079504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boolean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b="1" dirty="0" smtClean="0">
                          <a:solidFill>
                            <a:srgbClr val="0000FF"/>
                          </a:solidFill>
                        </a:rPr>
                        <a:t>matches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dirty="0" smtClean="0"/>
                        <a:t>(String </a:t>
                      </a:r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regex</a:t>
                      </a:r>
                      <a:r>
                        <a:rPr lang="en-US" sz="20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Kiểm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tra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một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chuỗi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có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khớp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với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regex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không</a:t>
                      </a:r>
                      <a:endParaRPr lang="en-US" sz="2000" dirty="0" smtClean="0"/>
                    </a:p>
                  </a:txBody>
                  <a:tcPr/>
                </a:tc>
              </a:tr>
              <a:tr h="1079504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String </a:t>
                      </a:r>
                      <a:r>
                        <a:rPr lang="en-US" sz="2000" b="1" dirty="0" err="1" smtClean="0">
                          <a:solidFill>
                            <a:srgbClr val="0000FF"/>
                          </a:solidFill>
                        </a:rPr>
                        <a:t>replaceAll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dirty="0" smtClean="0"/>
                        <a:t>(String </a:t>
                      </a:r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regex</a:t>
                      </a:r>
                      <a:r>
                        <a:rPr lang="en-US" sz="2000" dirty="0" smtClean="0"/>
                        <a:t>, String </a:t>
                      </a:r>
                      <a:r>
                        <a:rPr lang="en-US" sz="2000" baseline="0" dirty="0" smtClean="0"/>
                        <a:t> replace</a:t>
                      </a:r>
                      <a:r>
                        <a:rPr lang="en-US" sz="20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Tìm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kiếm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và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thay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thế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các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chuỗi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khớp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với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regex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bằng</a:t>
                      </a:r>
                      <a:r>
                        <a:rPr lang="en-US" sz="2000" baseline="0" dirty="0" smtClean="0"/>
                        <a:t> replace</a:t>
                      </a:r>
                      <a:endParaRPr lang="en-US" sz="2000" dirty="0" smtClean="0"/>
                    </a:p>
                  </a:txBody>
                  <a:tcPr/>
                </a:tc>
              </a:tr>
              <a:tr h="1079504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String </a:t>
                      </a:r>
                      <a:r>
                        <a:rPr lang="en-US" sz="2000" b="1" dirty="0" err="1" smtClean="0">
                          <a:solidFill>
                            <a:srgbClr val="0000FF"/>
                          </a:solidFill>
                        </a:rPr>
                        <a:t>replaceFirst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dirty="0" smtClean="0"/>
                        <a:t>(String </a:t>
                      </a:r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regex</a:t>
                      </a:r>
                      <a:r>
                        <a:rPr lang="en-US" sz="2000" dirty="0" smtClean="0"/>
                        <a:t>, String replace)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Tìm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kiếm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và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thay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thế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các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chuỗi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đầu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tiên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khớp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với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regex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bằng</a:t>
                      </a:r>
                      <a:r>
                        <a:rPr lang="en-US" sz="2000" baseline="0" dirty="0" smtClean="0"/>
                        <a:t> replace</a:t>
                      </a:r>
                      <a:endParaRPr lang="en-US" sz="2000" dirty="0" smtClean="0"/>
                    </a:p>
                  </a:txBody>
                  <a:tcPr/>
                </a:tc>
              </a:tr>
              <a:tr h="86046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String[] </a:t>
                      </a:r>
                      <a:r>
                        <a:rPr lang="en-US" sz="2000" b="1" dirty="0" smtClean="0">
                          <a:solidFill>
                            <a:srgbClr val="0000FF"/>
                          </a:solidFill>
                        </a:rPr>
                        <a:t>split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dirty="0" smtClean="0"/>
                        <a:t>(String </a:t>
                      </a:r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regex</a:t>
                      </a:r>
                      <a:r>
                        <a:rPr lang="en-US" sz="20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Tách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chuỗi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thành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mảng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bởi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chuỗi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phân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cách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khớp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với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regex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71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RegEx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4572000" y="4724400"/>
            <a:ext cx="3429000" cy="384048"/>
          </a:xfrm>
          <a:prstGeom prst="wedgeRectCallout">
            <a:avLst>
              <a:gd name="adj1" fmla="val -48965"/>
              <a:gd name="adj2" fmla="val 808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ở </a:t>
            </a:r>
            <a:r>
              <a:rPr lang="en-US" dirty="0" err="1" smtClean="0"/>
              <a:t>Huế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4800600" y="3200400"/>
            <a:ext cx="3429000" cy="384048"/>
          </a:xfrm>
          <a:prstGeom prst="wedgeRectCallout">
            <a:avLst>
              <a:gd name="adj1" fmla="val -48965"/>
              <a:gd name="adj2" fmla="val 808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1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133600"/>
            <a:ext cx="3790950" cy="2732087"/>
          </a:xfrm>
        </p:spPr>
      </p:pic>
      <p:sp>
        <p:nvSpPr>
          <p:cNvPr id="5" name="TextBox 4"/>
          <p:cNvSpPr txBox="1"/>
          <p:nvPr/>
        </p:nvSpPr>
        <p:spPr>
          <a:xfrm>
            <a:off x="3124200" y="4877582"/>
            <a:ext cx="271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BTCQ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9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-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67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.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tuân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.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667000"/>
          <a:ext cx="8153401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37"/>
                <a:gridCol w="3629238"/>
                <a:gridCol w="2943926"/>
              </a:tblGrid>
              <a:tr h="3937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Thông</a:t>
                      </a:r>
                      <a:r>
                        <a:rPr lang="en-US" baseline="0" dirty="0" smtClean="0"/>
                        <a:t> 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Kiểm</a:t>
                      </a:r>
                      <a:r>
                        <a:rPr lang="en-US" baseline="0" smtClean="0"/>
                        <a:t> soát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RegEx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mtClean="0"/>
                        <a:t>Mã</a:t>
                      </a:r>
                      <a:r>
                        <a:rPr lang="en-US" baseline="0" smtClean="0"/>
                        <a:t> sinh viên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 ký</a:t>
                      </a:r>
                      <a:r>
                        <a:rPr lang="en-US" baseline="0" smtClean="0"/>
                        <a:t> tự hoa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[A-Z]{5}</a:t>
                      </a:r>
                      <a:endParaRPr lang="en-US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mtClean="0"/>
                        <a:t>Mật</a:t>
                      </a:r>
                      <a:r>
                        <a:rPr lang="en-US" baseline="0" smtClean="0"/>
                        <a:t> khẩu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Ít</a:t>
                      </a:r>
                      <a:r>
                        <a:rPr lang="en-US" baseline="0" smtClean="0"/>
                        <a:t> nhất 6 ký tự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.{6,}</a:t>
                      </a:r>
                      <a:endParaRPr lang="en-US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mtClean="0"/>
                        <a:t>Họ</a:t>
                      </a:r>
                      <a:r>
                        <a:rPr lang="en-US" baseline="0" smtClean="0"/>
                        <a:t> và tên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Chỉ</a:t>
                      </a:r>
                      <a:r>
                        <a:rPr lang="en-US" baseline="0" smtClean="0"/>
                        <a:t> dùng alphabet và ký tự trắng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[a-zA-Z ]+</a:t>
                      </a:r>
                      <a:endParaRPr lang="en-US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mtClean="0"/>
                        <a:t>Ngày</a:t>
                      </a:r>
                      <a:r>
                        <a:rPr lang="en-US" baseline="0" smtClean="0"/>
                        <a:t> sinh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Dạng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ngày</a:t>
                      </a:r>
                      <a:r>
                        <a:rPr lang="en-US" baseline="0" dirty="0" err="1" smtClean="0"/>
                        <a:t>-tháng-năm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\d{2}-\d{2}-\d{4}</a:t>
                      </a:r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mtClean="0"/>
                        <a:t>Email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Đúng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dạng</a:t>
                      </a:r>
                      <a:r>
                        <a:rPr lang="en-US" baseline="0" dirty="0" smtClean="0"/>
                        <a:t> 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\w+@\w+\. \w+</a:t>
                      </a:r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mtClean="0"/>
                        <a:t>Điện</a:t>
                      </a:r>
                      <a:r>
                        <a:rPr lang="en-US" baseline="0" smtClean="0"/>
                        <a:t> thoại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thoại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gòn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083\d{7}</a:t>
                      </a:r>
                      <a:endParaRPr lang="en-US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mtClean="0"/>
                        <a:t>Số</a:t>
                      </a:r>
                      <a:r>
                        <a:rPr lang="en-US" baseline="0" smtClean="0"/>
                        <a:t> xe máy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Số</a:t>
                      </a:r>
                      <a:r>
                        <a:rPr lang="en-US" baseline="0" smtClean="0"/>
                        <a:t> xe máy Sài gòn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5\d-[A-Z]-\d{3}\.{2}</a:t>
                      </a:r>
                      <a:endParaRPr lang="en-US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mtClean="0"/>
                        <a:t>Số</a:t>
                      </a:r>
                      <a:r>
                        <a:rPr lang="en-US" baseline="0" smtClean="0"/>
                        <a:t> CMND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r>
                        <a:rPr lang="en-US" dirty="0" err="1" smtClean="0"/>
                        <a:t>chữ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\d{10}</a:t>
                      </a:r>
                      <a:endParaRPr lang="en-US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mtClean="0"/>
                        <a:t>Website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Địa</a:t>
                      </a:r>
                      <a:r>
                        <a:rPr lang="en-US" baseline="0" smtClean="0"/>
                        <a:t> chỉ website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http://www\.\w+\.\w{2,4}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85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5800" y="2209800"/>
            <a:ext cx="4648200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  <a:p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for-each</a:t>
            </a:r>
          </a:p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Arrays</a:t>
            </a:r>
          </a:p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 smtClean="0"/>
              <a:t>giản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Mảng là gì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41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Arrays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lợi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828800"/>
            <a:ext cx="492034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7543800" y="188685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Indices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800" y="2251777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Elements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148287" y="2071522"/>
            <a:ext cx="4898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148287" y="2436443"/>
            <a:ext cx="4898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4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Khai báo mảng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[]</a:t>
            </a:r>
            <a:r>
              <a:rPr lang="en-US" dirty="0" smtClean="0"/>
              <a:t> a; </a:t>
            </a: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en-US" i="1" dirty="0" err="1" smtClean="0">
                <a:solidFill>
                  <a:srgbClr val="00B050"/>
                </a:solidFill>
              </a:rPr>
              <a:t>mảng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số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nguyên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chưa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biết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số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phần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tử</a:t>
            </a:r>
            <a:endParaRPr lang="en-US" i="1" dirty="0" smtClean="0">
              <a:solidFill>
                <a:srgbClr val="00B050"/>
              </a:solidFill>
            </a:endParaRP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b[]</a:t>
            </a:r>
            <a:r>
              <a:rPr lang="en-US" dirty="0" smtClean="0"/>
              <a:t>;</a:t>
            </a: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en-US" i="1" dirty="0" err="1" smtClean="0">
                <a:solidFill>
                  <a:srgbClr val="00B050"/>
                </a:solidFill>
              </a:rPr>
              <a:t>mảng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số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nguyên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chưa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biết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số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phần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tử</a:t>
            </a:r>
            <a:endParaRPr lang="en-US" i="1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String[] c = </a:t>
            </a:r>
            <a:r>
              <a:rPr lang="en-US" dirty="0" smtClean="0">
                <a:solidFill>
                  <a:srgbClr val="0000FF"/>
                </a:solidFill>
              </a:rPr>
              <a:t>new String[5]</a:t>
            </a:r>
            <a:r>
              <a:rPr lang="en-US" dirty="0" smtClean="0"/>
              <a:t>; </a:t>
            </a: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en-US" i="1" dirty="0" err="1" smtClean="0">
                <a:solidFill>
                  <a:srgbClr val="00B050"/>
                </a:solidFill>
              </a:rPr>
              <a:t>mảng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chứa</a:t>
            </a:r>
            <a:r>
              <a:rPr lang="en-US" i="1" dirty="0" smtClean="0">
                <a:solidFill>
                  <a:srgbClr val="00B050"/>
                </a:solidFill>
              </a:rPr>
              <a:t> 5 </a:t>
            </a:r>
            <a:r>
              <a:rPr lang="en-US" i="1" dirty="0" err="1" smtClean="0">
                <a:solidFill>
                  <a:srgbClr val="00B050"/>
                </a:solidFill>
              </a:rPr>
              <a:t>chuỗi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lvl="1"/>
            <a:r>
              <a:rPr lang="en-US" dirty="0" smtClean="0"/>
              <a:t>double[] d1 = </a:t>
            </a:r>
            <a:r>
              <a:rPr lang="en-US" dirty="0" smtClean="0">
                <a:solidFill>
                  <a:srgbClr val="0000FF"/>
                </a:solidFill>
              </a:rPr>
              <a:t>new double[]{2, 3, 4, 5, 6}</a:t>
            </a:r>
            <a:r>
              <a:rPr lang="en-US" dirty="0" smtClean="0"/>
              <a:t>; </a:t>
            </a: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en-US" i="1" dirty="0" err="1" smtClean="0">
                <a:solidFill>
                  <a:srgbClr val="00B050"/>
                </a:solidFill>
              </a:rPr>
              <a:t>mảng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số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thực</a:t>
            </a:r>
            <a:r>
              <a:rPr lang="en-US" i="1" dirty="0" smtClean="0">
                <a:solidFill>
                  <a:srgbClr val="00B050"/>
                </a:solidFill>
              </a:rPr>
              <a:t>, 5 </a:t>
            </a:r>
            <a:r>
              <a:rPr lang="en-US" i="1" dirty="0" err="1" smtClean="0">
                <a:solidFill>
                  <a:srgbClr val="00B050"/>
                </a:solidFill>
              </a:rPr>
              <a:t>phần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tử</a:t>
            </a:r>
            <a:r>
              <a:rPr lang="en-US" i="1" dirty="0" smtClean="0">
                <a:solidFill>
                  <a:srgbClr val="00B050"/>
                </a:solidFill>
              </a:rPr>
              <a:t>, </a:t>
            </a:r>
            <a:r>
              <a:rPr lang="en-US" i="1" dirty="0" err="1" smtClean="0">
                <a:solidFill>
                  <a:srgbClr val="00B050"/>
                </a:solidFill>
              </a:rPr>
              <a:t>đã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được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khởi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tạo</a:t>
            </a:r>
            <a:endParaRPr lang="en-US" i="1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double[] d2 = </a:t>
            </a:r>
            <a:r>
              <a:rPr lang="en-US" dirty="0" smtClean="0">
                <a:solidFill>
                  <a:srgbClr val="0000FF"/>
                </a:solidFill>
              </a:rPr>
              <a:t>{2, 3, 4, 5, 6}</a:t>
            </a:r>
            <a:r>
              <a:rPr lang="en-US" dirty="0" smtClean="0"/>
              <a:t>; </a:t>
            </a: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en-US" i="1" dirty="0" err="1" smtClean="0">
                <a:solidFill>
                  <a:srgbClr val="00B050"/>
                </a:solidFill>
              </a:rPr>
              <a:t>mảng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số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thực</a:t>
            </a:r>
            <a:r>
              <a:rPr lang="en-US" i="1" dirty="0" smtClean="0">
                <a:solidFill>
                  <a:srgbClr val="00B050"/>
                </a:solidFill>
              </a:rPr>
              <a:t>, 5 </a:t>
            </a:r>
            <a:r>
              <a:rPr lang="en-US" i="1" dirty="0" err="1" smtClean="0">
                <a:solidFill>
                  <a:srgbClr val="00B050"/>
                </a:solidFill>
              </a:rPr>
              <a:t>phần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tử</a:t>
            </a:r>
            <a:r>
              <a:rPr lang="en-US" i="1" dirty="0" smtClean="0">
                <a:solidFill>
                  <a:srgbClr val="00B050"/>
                </a:solidFill>
              </a:rPr>
              <a:t>, </a:t>
            </a:r>
            <a:r>
              <a:rPr lang="en-US" i="1" dirty="0" err="1" smtClean="0">
                <a:solidFill>
                  <a:srgbClr val="00B050"/>
                </a:solidFill>
              </a:rPr>
              <a:t>đã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được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khởi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tạo</a:t>
            </a:r>
            <a:endParaRPr lang="en-US" i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77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5800" y="2209800"/>
            <a:ext cx="4648200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</a:t>
            </a:r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r>
              <a:rPr lang="en-US" dirty="0" err="1" smtClean="0"/>
              <a:t>StringBuffer</a:t>
            </a:r>
            <a:endParaRPr lang="en-US" dirty="0" smtClean="0"/>
          </a:p>
          <a:p>
            <a:pPr lvl="1"/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r>
              <a:rPr lang="en-US" dirty="0" smtClean="0"/>
              <a:t>Regular </a:t>
            </a:r>
            <a:r>
              <a:rPr lang="en-US" dirty="0" smtClean="0"/>
              <a:t>Expression</a:t>
            </a:r>
          </a:p>
          <a:p>
            <a:pPr lvl="1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qui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674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chỉ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số</a:t>
            </a:r>
            <a:r>
              <a:rPr lang="en-US" b="1" dirty="0" smtClean="0">
                <a:solidFill>
                  <a:srgbClr val="FF0000"/>
                </a:solidFill>
              </a:rPr>
              <a:t> (index)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.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0.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a[] = {5,7,9,1,45,1,9,9,2};</a:t>
            </a:r>
          </a:p>
          <a:p>
            <a:pPr lvl="1"/>
            <a:r>
              <a:rPr lang="en-US" dirty="0" smtClean="0"/>
              <a:t>a[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] = a[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] * 4;  </a:t>
            </a:r>
            <a:r>
              <a:rPr lang="en-US" dirty="0" smtClean="0">
                <a:solidFill>
                  <a:srgbClr val="00B050"/>
                </a:solidFill>
              </a:rPr>
              <a:t>// 45*4=180</a:t>
            </a:r>
          </a:p>
          <a:p>
            <a:pPr lvl="1"/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{5,7,</a:t>
            </a:r>
            <a:r>
              <a:rPr lang="en-US" dirty="0" smtClean="0">
                <a:solidFill>
                  <a:srgbClr val="FF0000"/>
                </a:solidFill>
              </a:rPr>
              <a:t>180</a:t>
            </a:r>
            <a:r>
              <a:rPr lang="en-US" dirty="0" smtClean="0"/>
              <a:t>,1,45,1,9,9,2};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length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 smtClean="0"/>
          </a:p>
          <a:p>
            <a:pPr lvl="1"/>
            <a:r>
              <a:rPr lang="en-US" sz="3200" dirty="0" err="1" smtClean="0"/>
              <a:t>a</a:t>
            </a:r>
            <a:r>
              <a:rPr lang="en-US" sz="3200" dirty="0" err="1" smtClean="0">
                <a:solidFill>
                  <a:srgbClr val="FF0000"/>
                </a:solidFill>
              </a:rPr>
              <a:t>.length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giá</a:t>
            </a:r>
            <a:r>
              <a:rPr lang="en-US" sz="3200" dirty="0" smtClean="0"/>
              <a:t> </a:t>
            </a:r>
            <a:r>
              <a:rPr lang="en-US" sz="3200" dirty="0" err="1" smtClean="0"/>
              <a:t>trị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9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083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2" descr="http://www.dotnetperls.com/forea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86000"/>
            <a:ext cx="3200400" cy="136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2" name="Flowchart: Document 1"/>
          <p:cNvSpPr/>
          <p:nvPr/>
        </p:nvSpPr>
        <p:spPr>
          <a:xfrm>
            <a:off x="609600" y="3276600"/>
            <a:ext cx="4343400" cy="20574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for-each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for(Type element : array){</a:t>
            </a:r>
          </a:p>
          <a:p>
            <a:pPr lvl="2">
              <a:buNone/>
            </a:pP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element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521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chẵn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for-each</a:t>
            </a:r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chẵn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1143000" y="2895600"/>
            <a:ext cx="7391400" cy="3657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990850"/>
            <a:ext cx="70104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52362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81" y="609600"/>
            <a:ext cx="5857638" cy="4223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86181" y="4833576"/>
            <a:ext cx="411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trung</a:t>
            </a:r>
            <a:r>
              <a:rPr lang="en-US" sz="2800" dirty="0"/>
              <a:t> </a:t>
            </a:r>
            <a:r>
              <a:rPr lang="en-US" sz="2800" dirty="0" err="1"/>
              <a:t>bình</a:t>
            </a:r>
            <a:r>
              <a:rPr lang="en-US" sz="2800" dirty="0"/>
              <a:t> </a:t>
            </a:r>
            <a:r>
              <a:rPr lang="en-US" sz="2800" dirty="0" err="1"/>
              <a:t>cộng</a:t>
            </a:r>
            <a:r>
              <a:rPr lang="en-US" sz="2800" dirty="0" smtClean="0"/>
              <a:t>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02168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686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971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ocument 2"/>
          <p:cNvSpPr/>
          <p:nvPr/>
        </p:nvSpPr>
        <p:spPr>
          <a:xfrm>
            <a:off x="381000" y="1219200"/>
            <a:ext cx="8305800" cy="4419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69342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5486400"/>
            <a:ext cx="4267200" cy="111442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Bent-Up Arrow 7"/>
          <p:cNvSpPr/>
          <p:nvPr/>
        </p:nvSpPr>
        <p:spPr>
          <a:xfrm rot="5400000">
            <a:off x="3598164" y="5622036"/>
            <a:ext cx="850392" cy="731520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67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62" y="727632"/>
            <a:ext cx="5857638" cy="4223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57580" y="4709884"/>
            <a:ext cx="4691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Nhập</a:t>
            </a:r>
            <a:r>
              <a:rPr lang="en-US" sz="2800" dirty="0"/>
              <a:t> 5 </a:t>
            </a:r>
            <a:r>
              <a:rPr lang="en-US" sz="2800" dirty="0" smtClean="0"/>
              <a:t>SV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thứ</a:t>
            </a:r>
            <a:r>
              <a:rPr lang="en-US" sz="2800" dirty="0" smtClean="0"/>
              <a:t> </a:t>
            </a:r>
            <a:r>
              <a:rPr lang="en-US" sz="2800" dirty="0" err="1" smtClean="0"/>
              <a:t>tự</a:t>
            </a:r>
            <a:r>
              <a:rPr lang="en-US" sz="2800" dirty="0" smtClean="0"/>
              <a:t> alphabet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92469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2438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Arrays.sort</a:t>
            </a:r>
            <a:r>
              <a:rPr lang="en-US" dirty="0" smtClean="0"/>
              <a:t>(</a:t>
            </a:r>
            <a:r>
              <a:rPr lang="en-US" dirty="0" err="1" smtClean="0"/>
              <a:t>mảng</a:t>
            </a:r>
            <a:r>
              <a:rPr lang="en-US" dirty="0" smtClean="0"/>
              <a:t>)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lvl="1"/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581400"/>
            <a:ext cx="45720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ular Callout 8"/>
          <p:cNvSpPr/>
          <p:nvPr/>
        </p:nvSpPr>
        <p:spPr>
          <a:xfrm>
            <a:off x="4648200" y="5181600"/>
            <a:ext cx="3810000" cy="1371600"/>
          </a:xfrm>
          <a:prstGeom prst="wedgeRectCallout">
            <a:avLst>
              <a:gd name="adj1" fmla="val -79171"/>
              <a:gd name="adj2" fmla="val -8911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so </a:t>
            </a:r>
            <a:r>
              <a:rPr lang="en-US" sz="2400" dirty="0" err="1" smtClean="0"/>
              <a:t>sánh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&lt;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trở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sắp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</a:t>
            </a:r>
            <a:r>
              <a:rPr lang="en-US" sz="2400" dirty="0" err="1" smtClean="0"/>
              <a:t>giảm</a:t>
            </a:r>
            <a:r>
              <a:rPr lang="en-US" sz="2400" dirty="0" smtClean="0"/>
              <a:t> </a:t>
            </a:r>
            <a:r>
              <a:rPr lang="en-US" sz="2400" dirty="0" err="1" smtClean="0"/>
              <a:t>dần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9069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62000"/>
            <a:ext cx="5857638" cy="4223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4724400"/>
            <a:ext cx="5486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Nhập</a:t>
            </a:r>
            <a:r>
              <a:rPr lang="en-US" sz="2800" dirty="0" smtClean="0"/>
              <a:t> 2 </a:t>
            </a:r>
            <a:r>
              <a:rPr lang="en-US" sz="2800" dirty="0" err="1" smtClean="0"/>
              <a:t>mảng</a:t>
            </a:r>
            <a:r>
              <a:rPr lang="en-US" sz="2800" dirty="0" smtClean="0"/>
              <a:t> </a:t>
            </a:r>
            <a:r>
              <a:rPr lang="en-US" sz="2800" dirty="0" err="1" smtClean="0"/>
              <a:t>họ</a:t>
            </a:r>
            <a:r>
              <a:rPr lang="en-US" sz="2800" dirty="0" smtClean="0"/>
              <a:t> </a:t>
            </a:r>
            <a:r>
              <a:rPr lang="en-US" sz="2800" dirty="0" err="1" smtClean="0"/>
              <a:t>tên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điểm</a:t>
            </a:r>
            <a:r>
              <a:rPr lang="en-US" sz="2800" dirty="0" smtClean="0"/>
              <a:t>. </a:t>
            </a:r>
            <a:r>
              <a:rPr lang="en-US" sz="2800" dirty="0" err="1" smtClean="0"/>
              <a:t>Xuất</a:t>
            </a:r>
            <a:r>
              <a:rPr lang="en-US" sz="2800" dirty="0" smtClean="0"/>
              <a:t> 2 </a:t>
            </a:r>
            <a:r>
              <a:rPr lang="en-US" sz="2800" dirty="0" err="1" smtClean="0"/>
              <a:t>mảng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thứ</a:t>
            </a:r>
            <a:r>
              <a:rPr lang="en-US" sz="2800" dirty="0" smtClean="0"/>
              <a:t> </a:t>
            </a:r>
            <a:r>
              <a:rPr lang="en-US" sz="2800" dirty="0" err="1" smtClean="0"/>
              <a:t>tự</a:t>
            </a:r>
            <a:r>
              <a:rPr lang="en-US" sz="2800" dirty="0" smtClean="0"/>
              <a:t> </a:t>
            </a:r>
            <a:r>
              <a:rPr lang="en-US" sz="2800" dirty="0" err="1" smtClean="0"/>
              <a:t>giảm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/>
              <a:t> </a:t>
            </a:r>
            <a:r>
              <a:rPr lang="en-US" sz="2800" dirty="0" err="1" smtClean="0"/>
              <a:t>điểm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76762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5800" y="2209800"/>
            <a:ext cx="4648200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Xử lý thời gian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</a:t>
            </a:r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r>
              <a:rPr lang="en-US" dirty="0" err="1" smtClean="0"/>
              <a:t>SimpleDateFormat</a:t>
            </a:r>
            <a:endParaRPr lang="en-US" dirty="0" smtClean="0"/>
          </a:p>
          <a:p>
            <a:pPr lvl="1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Chuỗi</a:t>
            </a:r>
            <a:r>
              <a:rPr lang="en-US" dirty="0" smtClean="0"/>
              <a:t> (String)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String s = </a:t>
            </a:r>
            <a:r>
              <a:rPr lang="en-US" dirty="0" smtClean="0">
                <a:solidFill>
                  <a:srgbClr val="FF0000"/>
                </a:solidFill>
              </a:rPr>
              <a:t>“hello world”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String s = </a:t>
            </a:r>
            <a:r>
              <a:rPr lang="en-US" b="1" dirty="0" smtClean="0">
                <a:solidFill>
                  <a:srgbClr val="0000FF"/>
                </a:solidFill>
              </a:rPr>
              <a:t>new String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“hello world”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String s = </a:t>
            </a:r>
            <a:r>
              <a:rPr lang="en-US" b="1" dirty="0" smtClean="0">
                <a:solidFill>
                  <a:srgbClr val="0000FF"/>
                </a:solidFill>
              </a:rPr>
              <a:t>new String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byte[] data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String s = </a:t>
            </a:r>
            <a:r>
              <a:rPr lang="en-US" b="1" dirty="0" smtClean="0">
                <a:solidFill>
                  <a:srgbClr val="0000FF"/>
                </a:solidFill>
              </a:rPr>
              <a:t>new String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char[] data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String s = </a:t>
            </a:r>
            <a:r>
              <a:rPr lang="en-US" dirty="0" smtClean="0">
                <a:solidFill>
                  <a:srgbClr val="FF0000"/>
                </a:solidFill>
              </a:rPr>
              <a:t>“”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FF0000"/>
                </a:solidFill>
              </a:rPr>
              <a:t>123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String s = </a:t>
            </a:r>
            <a:r>
              <a:rPr lang="en-US" b="1" dirty="0" err="1" smtClean="0">
                <a:solidFill>
                  <a:srgbClr val="0000FF"/>
                </a:solidFill>
              </a:rPr>
              <a:t>String.valueOf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123</a:t>
            </a:r>
            <a:r>
              <a:rPr lang="en-US" dirty="0" smtClean="0"/>
              <a:t>);</a:t>
            </a:r>
          </a:p>
          <a:p>
            <a:r>
              <a:rPr lang="en-US" dirty="0"/>
              <a:t>String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80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tháng</a:t>
            </a:r>
            <a:r>
              <a:rPr lang="en-US" dirty="0"/>
              <a:t>, </a:t>
            </a:r>
            <a:r>
              <a:rPr lang="en-US" dirty="0" err="1"/>
              <a:t>năm</a:t>
            </a:r>
            <a:r>
              <a:rPr lang="en-US" dirty="0"/>
              <a:t>, </a:t>
            </a:r>
            <a:r>
              <a:rPr lang="en-US" dirty="0" err="1"/>
              <a:t>giờ</a:t>
            </a:r>
            <a:r>
              <a:rPr lang="en-US" dirty="0"/>
              <a:t>, </a:t>
            </a:r>
            <a:r>
              <a:rPr lang="en-US" dirty="0" err="1"/>
              <a:t>phút</a:t>
            </a:r>
            <a:r>
              <a:rPr lang="en-US" dirty="0"/>
              <a:t>, </a:t>
            </a:r>
            <a:r>
              <a:rPr lang="en-US" dirty="0" err="1"/>
              <a:t>giây</a:t>
            </a:r>
            <a:r>
              <a:rPr lang="en-US" dirty="0"/>
              <a:t>, </a:t>
            </a:r>
            <a:r>
              <a:rPr lang="en-US" dirty="0" err="1"/>
              <a:t>tuần</a:t>
            </a:r>
            <a:r>
              <a:rPr lang="en-US" dirty="0"/>
              <a:t>, </a:t>
            </a:r>
            <a:r>
              <a:rPr lang="en-US" dirty="0" err="1"/>
              <a:t>quí</a:t>
            </a:r>
            <a:r>
              <a:rPr lang="en-US" dirty="0"/>
              <a:t>,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 smtClean="0"/>
              <a:t>…</a:t>
            </a:r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Date </a:t>
            </a:r>
            <a:r>
              <a:rPr lang="en-US" dirty="0"/>
              <a:t>now = new Date(time)</a:t>
            </a:r>
          </a:p>
          <a:p>
            <a:pPr lvl="2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time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mili</a:t>
            </a:r>
            <a:r>
              <a:rPr lang="en-US" dirty="0"/>
              <a:t> </a:t>
            </a:r>
            <a:r>
              <a:rPr lang="en-US" dirty="0" err="1"/>
              <a:t>giây</a:t>
            </a:r>
            <a:r>
              <a:rPr lang="en-US" dirty="0"/>
              <a:t> </a:t>
            </a:r>
            <a:r>
              <a:rPr lang="en-US" dirty="0" err="1"/>
              <a:t>mốc</a:t>
            </a:r>
            <a:r>
              <a:rPr lang="en-US" dirty="0"/>
              <a:t> 1/1/1970</a:t>
            </a:r>
          </a:p>
          <a:p>
            <a:pPr lvl="1"/>
            <a:r>
              <a:rPr lang="en-US" dirty="0" smtClean="0"/>
              <a:t>Date </a:t>
            </a:r>
            <a:r>
              <a:rPr lang="en-US" dirty="0"/>
              <a:t>now = new Date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  <a:p>
            <a:r>
              <a:rPr lang="en-US" dirty="0" err="1" smtClean="0"/>
              <a:t>SimpleDateFormat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String </a:t>
            </a:r>
            <a:r>
              <a:rPr lang="en-US" dirty="0" err="1" smtClean="0"/>
              <a:t>và</a:t>
            </a:r>
            <a:r>
              <a:rPr lang="en-US" dirty="0" smtClean="0"/>
              <a:t> Date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0923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392906"/>
              </p:ext>
            </p:extLst>
          </p:nvPr>
        </p:nvGraphicFramePr>
        <p:xfrm>
          <a:off x="381000" y="1219202"/>
          <a:ext cx="8305800" cy="5181598"/>
        </p:xfrm>
        <a:graphic>
          <a:graphicData uri="http://schemas.openxmlformats.org/drawingml/2006/table">
            <a:tbl>
              <a:tblPr/>
              <a:tblGrid>
                <a:gridCol w="3505200"/>
                <a:gridCol w="4800600"/>
              </a:tblGrid>
              <a:tr h="678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Phương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thức</a:t>
                      </a:r>
                      <a:endParaRPr lang="en-US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Mô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tả</a:t>
                      </a:r>
                      <a:endParaRPr lang="en-US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861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boolean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0" kern="1200" dirty="0">
                          <a:solidFill>
                            <a:srgbClr val="0000FF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after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(Date date)</a:t>
                      </a:r>
                      <a:endParaRPr lang="en-US" sz="32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So sánh lớn hơn</a:t>
                      </a: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861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boolean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before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(Date date)</a:t>
                      </a:r>
                      <a:endParaRPr lang="en-US" sz="32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So sánh nhỏ hơn</a:t>
                      </a: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78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Object </a:t>
                      </a:r>
                      <a:r>
                        <a:rPr lang="en-US" sz="2000" b="0" kern="1200" dirty="0">
                          <a:solidFill>
                            <a:srgbClr val="0000FF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clone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( )</a:t>
                      </a:r>
                      <a:endParaRPr lang="en-US" sz="32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Nhân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bản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sao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chép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)</a:t>
                      </a:r>
                      <a:endParaRPr lang="en-US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2403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long </a:t>
                      </a:r>
                      <a:r>
                        <a:rPr lang="en-US" sz="2000" b="0" kern="1200" dirty="0" err="1">
                          <a:solidFill>
                            <a:srgbClr val="0000FF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getTime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( )</a:t>
                      </a:r>
                      <a:endParaRPr lang="en-US" sz="32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Lây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mili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giây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)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tính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từ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1/1/1970</a:t>
                      </a:r>
                      <a:endParaRPr lang="en-US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861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void </a:t>
                      </a:r>
                      <a:r>
                        <a:rPr lang="en-US" sz="2000" b="0" kern="1200" dirty="0" err="1">
                          <a:solidFill>
                            <a:srgbClr val="0000FF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setTime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(long time)</a:t>
                      </a:r>
                      <a:endParaRPr lang="en-US" sz="32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Thay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đổi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gian</a:t>
                      </a:r>
                      <a:endParaRPr lang="en-US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554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971800" y="1676400"/>
            <a:ext cx="2895600" cy="3505200"/>
          </a:xfrm>
          <a:prstGeom prst="roundRect">
            <a:avLst>
              <a:gd name="adj" fmla="val 5662"/>
            </a:avLst>
          </a:prstGeom>
          <a:noFill/>
          <a:ln w="31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Date &lt;=&gt; String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3581400"/>
            <a:ext cx="16002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19800" y="3581400"/>
            <a:ext cx="16002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200400" y="3581400"/>
            <a:ext cx="2438400" cy="762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format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flipH="1">
            <a:off x="3200400" y="4267200"/>
            <a:ext cx="2438400" cy="762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parse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Down Arrow Callout 7"/>
          <p:cNvSpPr/>
          <p:nvPr/>
        </p:nvSpPr>
        <p:spPr>
          <a:xfrm>
            <a:off x="3048000" y="1828800"/>
            <a:ext cx="2743200" cy="1828800"/>
          </a:xfrm>
          <a:prstGeom prst="down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yy</a:t>
            </a:r>
            <a:r>
              <a:rPr lang="en-US" dirty="0" smtClean="0"/>
              <a:t>, </a:t>
            </a:r>
            <a:r>
              <a:rPr lang="en-US" dirty="0" err="1" smtClean="0"/>
              <a:t>yyyy</a:t>
            </a:r>
            <a:r>
              <a:rPr lang="en-US" dirty="0" smtClean="0"/>
              <a:t>, M, MM, MMM, MMMM, m, mm, d, </a:t>
            </a:r>
            <a:r>
              <a:rPr lang="en-US" dirty="0" err="1" smtClean="0"/>
              <a:t>dd</a:t>
            </a:r>
            <a:r>
              <a:rPr lang="en-US" dirty="0" smtClean="0"/>
              <a:t>, E, EE, EEE, EEE, h, </a:t>
            </a:r>
            <a:r>
              <a:rPr lang="en-US" dirty="0" err="1" smtClean="0"/>
              <a:t>hh</a:t>
            </a:r>
            <a:r>
              <a:rPr lang="en-US" dirty="0" smtClean="0"/>
              <a:t>, H, HH, s, </a:t>
            </a:r>
            <a:r>
              <a:rPr lang="en-US" dirty="0" err="1" smtClean="0"/>
              <a:t>ss</a:t>
            </a:r>
            <a:r>
              <a:rPr lang="en-US" dirty="0" smtClean="0"/>
              <a:t>, SSS, 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5257800"/>
            <a:ext cx="2572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SimpleDateFormat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5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185950"/>
          <a:ext cx="8686800" cy="5654802"/>
        </p:xfrm>
        <a:graphic>
          <a:graphicData uri="http://schemas.openxmlformats.org/drawingml/2006/table">
            <a:tbl>
              <a:tblPr/>
              <a:tblGrid>
                <a:gridCol w="2514600"/>
                <a:gridCol w="4800600"/>
                <a:gridCol w="13716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Ký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tự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Mô tả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Ví dụ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yy, yyyy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Năm 2, 4 chữ số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2015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M, MM, MMM, MMMM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Tháng 1, 2 chữ số hoặc tên tháng viết tắc hoặc đầy đủ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July or 07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d, dd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Ngày trong tháng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10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h, hh, H, HH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Giờ 1, 2 chữ số dạng 12(h)  hoặc 24(H)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12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m, mm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Phút 1,2 chữ số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30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s, ss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Giây 1, 2 chữ số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55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S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Mili giây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234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E, EE, EEE, EEEE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Ngày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trong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tuần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Tuesday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D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Ngày trong năm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360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w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Tuần trong năm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40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W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Tuấn thứ mấy trong tháng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1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a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Buổi (sáng, chiều)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PM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4916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8610600" cy="528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137435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19200"/>
            <a:ext cx="5857638" cy="4223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9001" y="47244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Nhập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ngày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xuất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tuổi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629997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/>
            <a:r>
              <a:rPr lang="en-US" dirty="0" err="1" smtClean="0"/>
              <a:t>StringBuffer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 smtClean="0"/>
          </a:p>
          <a:p>
            <a:pPr lvl="1"/>
            <a:r>
              <a:rPr lang="en-US" dirty="0" smtClean="0"/>
              <a:t>Regular Expression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endParaRPr lang="en-US" dirty="0"/>
          </a:p>
          <a:p>
            <a:pPr lvl="1"/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for-each</a:t>
            </a:r>
          </a:p>
          <a:p>
            <a:pPr lvl="1"/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Arrays</a:t>
            </a:r>
          </a:p>
          <a:p>
            <a:pPr lvl="1"/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  <a:p>
            <a:r>
              <a:rPr lang="en-US" dirty="0" smtClean="0"/>
              <a:t>Date</a:t>
            </a:r>
          </a:p>
          <a:p>
            <a:pPr lvl="1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pPr lvl="1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 smtClean="0"/>
              <a:t>chuỗi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088169"/>
            <a:ext cx="3370943" cy="276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/>
          <p:cNvSpPr/>
          <p:nvPr/>
        </p:nvSpPr>
        <p:spPr>
          <a:xfrm>
            <a:off x="4132943" y="1295400"/>
            <a:ext cx="4538732" cy="2133600"/>
          </a:xfrm>
          <a:prstGeom prst="flowChartDocumen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ocument 5"/>
          <p:cNvSpPr/>
          <p:nvPr/>
        </p:nvSpPr>
        <p:spPr>
          <a:xfrm>
            <a:off x="363442" y="4114800"/>
            <a:ext cx="8290090" cy="2286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ký tự đặc biệt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939775"/>
              </p:ext>
            </p:extLst>
          </p:nvPr>
        </p:nvGraphicFramePr>
        <p:xfrm>
          <a:off x="457200" y="1219200"/>
          <a:ext cx="33528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Ký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tự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Hiển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thị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Ký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tự</a:t>
                      </a:r>
                      <a:r>
                        <a:rPr lang="en-US" sz="2400" baseline="0" dirty="0" smtClean="0"/>
                        <a:t> tab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Về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đầu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dòng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Xuống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dòng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\\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\”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“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132943" y="1828800"/>
            <a:ext cx="4538732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     + </a:t>
            </a:r>
            <a:r>
              <a:rPr lang="en-US" sz="2400" dirty="0" err="1" smtClean="0">
                <a:solidFill>
                  <a:schemeClr val="bg1"/>
                </a:solidFill>
              </a:rPr>
              <a:t>Họ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và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tên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</a:rPr>
              <a:t>Nguyễn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Nghiệm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+ </a:t>
            </a:r>
            <a:r>
              <a:rPr lang="en-US" sz="2400" dirty="0" err="1" smtClean="0">
                <a:solidFill>
                  <a:schemeClr val="bg1"/>
                </a:solidFill>
              </a:rPr>
              <a:t>Tuổi</a:t>
            </a:r>
            <a:r>
              <a:rPr lang="en-US" sz="2400" dirty="0" smtClean="0">
                <a:solidFill>
                  <a:schemeClr val="bg1"/>
                </a:solidFill>
              </a:rPr>
              <a:t>: 90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442" y="4362271"/>
            <a:ext cx="82900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String name = "</a:t>
            </a: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r>
              <a:rPr lang="en-US" sz="2400" dirty="0"/>
              <a:t>";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age = 90;</a:t>
            </a:r>
          </a:p>
          <a:p>
            <a:r>
              <a:rPr lang="en-US" sz="2400" dirty="0" err="1"/>
              <a:t>System.out.printf</a:t>
            </a:r>
            <a:r>
              <a:rPr lang="en-US" sz="2400" dirty="0"/>
              <a:t>("</a:t>
            </a:r>
            <a:r>
              <a:rPr lang="en-US" sz="2400" b="1" dirty="0">
                <a:solidFill>
                  <a:srgbClr val="0000FF"/>
                </a:solidFill>
              </a:rPr>
              <a:t>\t</a:t>
            </a:r>
            <a:r>
              <a:rPr lang="en-US" sz="2400" dirty="0"/>
              <a:t>+ </a:t>
            </a:r>
            <a:r>
              <a:rPr lang="en-US" sz="2400" dirty="0" err="1"/>
              <a:t>Họ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tên%s</a:t>
            </a:r>
            <a:r>
              <a:rPr lang="en-US" sz="2400" b="1" dirty="0">
                <a:solidFill>
                  <a:srgbClr val="0000FF"/>
                </a:solidFill>
              </a:rPr>
              <a:t>\r\n\t</a:t>
            </a:r>
            <a:r>
              <a:rPr lang="en-US" sz="2400" dirty="0"/>
              <a:t>+ </a:t>
            </a:r>
            <a:r>
              <a:rPr lang="en-US" sz="2400" dirty="0" err="1"/>
              <a:t>Tuổi</a:t>
            </a:r>
            <a:r>
              <a:rPr lang="en-US" sz="2400" dirty="0"/>
              <a:t>: %d", name, age);</a:t>
            </a:r>
          </a:p>
        </p:txBody>
      </p:sp>
      <p:sp>
        <p:nvSpPr>
          <p:cNvPr id="12" name="Up Arrow 11"/>
          <p:cNvSpPr/>
          <p:nvPr/>
        </p:nvSpPr>
        <p:spPr>
          <a:xfrm>
            <a:off x="6159993" y="3505200"/>
            <a:ext cx="484632" cy="48920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</a:t>
            </a:r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chon</a:t>
            </a:r>
          </a:p>
          <a:p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609600" y="4838700"/>
            <a:ext cx="8077200" cy="15621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 smtClean="0"/>
              <a:t>String </a:t>
            </a:r>
            <a:r>
              <a:rPr lang="en-US" sz="3600" dirty="0" err="1" smtClean="0"/>
              <a:t>fullname</a:t>
            </a:r>
            <a:r>
              <a:rPr lang="en-US" sz="3600" dirty="0" smtClean="0"/>
              <a:t> = “</a:t>
            </a:r>
            <a:r>
              <a:rPr lang="en-US" sz="3600" b="1" dirty="0" err="1" smtClean="0">
                <a:solidFill>
                  <a:srgbClr val="FF0000"/>
                </a:solidFill>
              </a:rPr>
              <a:t>Nguyễn</a:t>
            </a:r>
            <a:r>
              <a:rPr lang="en-US" sz="3600" dirty="0" smtClean="0"/>
              <a:t> </a:t>
            </a:r>
            <a:r>
              <a:rPr lang="en-US" sz="3600" dirty="0" err="1" smtClean="0"/>
              <a:t>Văn</a:t>
            </a:r>
            <a:r>
              <a:rPr lang="en-US" sz="3600" dirty="0" smtClean="0"/>
              <a:t> </a:t>
            </a:r>
            <a:r>
              <a:rPr lang="en-US" sz="3600" dirty="0" err="1" smtClean="0"/>
              <a:t>Tèo</a:t>
            </a:r>
            <a:r>
              <a:rPr lang="en-US" sz="3600" dirty="0" smtClean="0"/>
              <a:t>”;</a:t>
            </a:r>
          </a:p>
          <a:p>
            <a:r>
              <a:rPr lang="en-US" sz="3600" dirty="0" smtClean="0"/>
              <a:t>String first = </a:t>
            </a:r>
            <a:r>
              <a:rPr lang="en-US" sz="3600" dirty="0" err="1" smtClean="0"/>
              <a:t>fullname.</a:t>
            </a:r>
            <a:r>
              <a:rPr lang="en-US" sz="3600" b="1" dirty="0" err="1" smtClean="0">
                <a:solidFill>
                  <a:srgbClr val="FF0000"/>
                </a:solidFill>
              </a:rPr>
              <a:t>substring</a:t>
            </a:r>
            <a:r>
              <a:rPr lang="en-US" sz="3600" b="1" dirty="0" smtClean="0">
                <a:solidFill>
                  <a:srgbClr val="FF0000"/>
                </a:solidFill>
              </a:rPr>
              <a:t>(0, 6)</a:t>
            </a:r>
            <a:r>
              <a:rPr lang="en-US" sz="3600" dirty="0" smtClean="0"/>
              <a:t>;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488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102798"/>
              </p:ext>
            </p:extLst>
          </p:nvPr>
        </p:nvGraphicFramePr>
        <p:xfrm>
          <a:off x="228600" y="1143000"/>
          <a:ext cx="868680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6553200"/>
              </a:tblGrid>
              <a:tr h="5410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Phương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thức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Mô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tả</a:t>
                      </a:r>
                      <a:endParaRPr lang="en-US" sz="2400" dirty="0"/>
                    </a:p>
                  </a:txBody>
                  <a:tcPr/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toLowerCase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Đổi</a:t>
                      </a:r>
                      <a:r>
                        <a:rPr lang="en-US" sz="2400" baseline="0" dirty="0" smtClean="0"/>
                        <a:t> in </a:t>
                      </a:r>
                      <a:r>
                        <a:rPr lang="en-US" sz="2400" baseline="0" dirty="0" err="1" smtClean="0"/>
                        <a:t>thường</a:t>
                      </a:r>
                      <a:endParaRPr lang="en-US" sz="2400" dirty="0" smtClean="0"/>
                    </a:p>
                  </a:txBody>
                  <a:tcPr/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toUpperCase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Đổi</a:t>
                      </a:r>
                      <a:r>
                        <a:rPr lang="en-US" sz="2400" baseline="0" dirty="0" smtClean="0"/>
                        <a:t> in </a:t>
                      </a:r>
                      <a:r>
                        <a:rPr lang="en-US" sz="2400" baseline="0" dirty="0" err="1" smtClean="0"/>
                        <a:t>hoa</a:t>
                      </a:r>
                      <a:endParaRPr lang="en-US" sz="2400" dirty="0" smtClean="0"/>
                    </a:p>
                  </a:txBody>
                  <a:tcPr/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trim()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Cắt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các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ký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tự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trắng</a:t>
                      </a:r>
                      <a:r>
                        <a:rPr lang="en-US" sz="2400" baseline="0" dirty="0" smtClean="0"/>
                        <a:t> 2 </a:t>
                      </a:r>
                      <a:r>
                        <a:rPr lang="en-US" sz="2400" baseline="0" dirty="0" err="1" smtClean="0"/>
                        <a:t>đầu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chuỗi</a:t>
                      </a:r>
                      <a:endParaRPr lang="en-US" sz="2400" dirty="0"/>
                    </a:p>
                  </a:txBody>
                  <a:tcPr/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Lấy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độ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dài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chuỗi</a:t>
                      </a:r>
                      <a:endParaRPr lang="en-US" sz="2400" dirty="0" smtClean="0"/>
                    </a:p>
                  </a:txBody>
                  <a:tcPr/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substring()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Lấy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chuỗi</a:t>
                      </a:r>
                      <a:r>
                        <a:rPr lang="en-US" sz="2400" baseline="0" dirty="0" smtClean="0"/>
                        <a:t> con</a:t>
                      </a:r>
                      <a:endParaRPr lang="en-US" sz="2400" dirty="0" smtClean="0"/>
                    </a:p>
                  </a:txBody>
                  <a:tcPr/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charAt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Lấy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ký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tự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tại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vị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trí</a:t>
                      </a:r>
                      <a:endParaRPr lang="en-US" sz="2400" dirty="0" smtClean="0"/>
                    </a:p>
                  </a:txBody>
                  <a:tcPr/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replaceAll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Tìm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kiếm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và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thay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thế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tất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cả</a:t>
                      </a:r>
                      <a:endParaRPr lang="en-US" sz="2400" dirty="0"/>
                    </a:p>
                  </a:txBody>
                  <a:tcPr/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replaceFirst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Tìm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và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thay</a:t>
                      </a:r>
                      <a:r>
                        <a:rPr lang="en-US" sz="2400" baseline="0" dirty="0" smtClean="0"/>
                        <a:t> 1 </a:t>
                      </a:r>
                      <a:r>
                        <a:rPr lang="en-US" sz="2400" baseline="0" dirty="0" err="1" smtClean="0"/>
                        <a:t>lần</a:t>
                      </a:r>
                      <a:endParaRPr lang="en-US" sz="2400" dirty="0"/>
                    </a:p>
                  </a:txBody>
                  <a:tcPr/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Tách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chuỗi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thành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mảng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7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741278"/>
              </p:ext>
            </p:extLst>
          </p:nvPr>
        </p:nvGraphicFramePr>
        <p:xfrm>
          <a:off x="381000" y="1143000"/>
          <a:ext cx="830580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5715000"/>
              </a:tblGrid>
              <a:tr h="5410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Phương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thức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Mô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tả</a:t>
                      </a:r>
                      <a:endParaRPr lang="en-US" sz="2400" dirty="0"/>
                    </a:p>
                  </a:txBody>
                  <a:tcPr/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equals()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 </a:t>
                      </a:r>
                      <a:r>
                        <a:rPr lang="en-US" sz="2400" dirty="0" err="1" smtClean="0"/>
                        <a:t>sánh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bằng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phân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biệt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hoa</a:t>
                      </a:r>
                      <a:r>
                        <a:rPr lang="en-US" sz="2400" baseline="0" dirty="0" smtClean="0"/>
                        <a:t>/</a:t>
                      </a:r>
                      <a:r>
                        <a:rPr lang="en-US" sz="2400" baseline="0" dirty="0" err="1" smtClean="0"/>
                        <a:t>thường</a:t>
                      </a:r>
                      <a:endParaRPr lang="en-US" sz="2400" dirty="0"/>
                    </a:p>
                  </a:txBody>
                  <a:tcPr/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equalsIgnoreCase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So </a:t>
                      </a:r>
                      <a:r>
                        <a:rPr lang="en-US" sz="2400" dirty="0" err="1" smtClean="0"/>
                        <a:t>sánh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bằng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không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phân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biệt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hoa</a:t>
                      </a:r>
                      <a:r>
                        <a:rPr lang="en-US" sz="2400" baseline="0" dirty="0" smtClean="0"/>
                        <a:t>/</a:t>
                      </a:r>
                      <a:r>
                        <a:rPr lang="en-US" sz="2400" baseline="0" dirty="0" err="1" smtClean="0"/>
                        <a:t>thường</a:t>
                      </a:r>
                      <a:endParaRPr lang="en-US" sz="2400" dirty="0" smtClean="0"/>
                    </a:p>
                  </a:txBody>
                  <a:tcPr/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Kiểm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chứa</a:t>
                      </a:r>
                      <a:r>
                        <a:rPr lang="en-US" sz="2400" baseline="0" dirty="0" smtClean="0"/>
                        <a:t> hay </a:t>
                      </a:r>
                      <a:r>
                        <a:rPr lang="en-US" sz="2400" baseline="0" dirty="0" err="1" smtClean="0"/>
                        <a:t>không</a:t>
                      </a:r>
                      <a:endParaRPr lang="en-US" sz="2400" dirty="0"/>
                    </a:p>
                  </a:txBody>
                  <a:tcPr/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startsWith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Kiểm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bắt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đầu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bởi</a:t>
                      </a:r>
                      <a:r>
                        <a:rPr lang="en-US" sz="2400" baseline="0" dirty="0" smtClean="0"/>
                        <a:t> hay </a:t>
                      </a:r>
                      <a:r>
                        <a:rPr lang="en-US" sz="2400" baseline="0" dirty="0" err="1" smtClean="0"/>
                        <a:t>không</a:t>
                      </a:r>
                      <a:endParaRPr lang="en-US" sz="2400" dirty="0" smtClean="0"/>
                    </a:p>
                  </a:txBody>
                  <a:tcPr/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endsWith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Kiểm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kết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thúc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bởi</a:t>
                      </a:r>
                      <a:r>
                        <a:rPr lang="en-US" sz="2400" baseline="0" dirty="0" smtClean="0"/>
                        <a:t> hay </a:t>
                      </a:r>
                      <a:r>
                        <a:rPr lang="en-US" sz="2400" baseline="0" dirty="0" err="1" smtClean="0"/>
                        <a:t>không</a:t>
                      </a:r>
                      <a:endParaRPr lang="en-US" sz="2400" dirty="0" smtClean="0"/>
                    </a:p>
                  </a:txBody>
                  <a:tcPr/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matches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 </a:t>
                      </a:r>
                      <a:r>
                        <a:rPr lang="en-US" sz="2400" dirty="0" err="1" smtClean="0"/>
                        <a:t>khớp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với</a:t>
                      </a:r>
                      <a:r>
                        <a:rPr lang="en-US" sz="2400" baseline="0" dirty="0" smtClean="0"/>
                        <a:t> hay </a:t>
                      </a:r>
                      <a:r>
                        <a:rPr lang="en-US" sz="2400" baseline="0" dirty="0" err="1" smtClean="0"/>
                        <a:t>không</a:t>
                      </a:r>
                      <a:r>
                        <a:rPr lang="en-US" sz="2400" baseline="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indexOf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Tìm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err="1" smtClean="0"/>
                        <a:t>vị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trí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xuất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hiện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đầu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tiên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của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chuỗi</a:t>
                      </a:r>
                      <a:r>
                        <a:rPr lang="en-US" sz="2400" baseline="0" dirty="0" smtClean="0"/>
                        <a:t> con</a:t>
                      </a:r>
                      <a:endParaRPr lang="en-US" sz="2400" dirty="0"/>
                    </a:p>
                  </a:txBody>
                  <a:tcPr/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lastIndexOf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Tìm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err="1" smtClean="0"/>
                        <a:t>vị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trí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xuất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hiện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cuối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cùng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của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chuỗi</a:t>
                      </a:r>
                      <a:r>
                        <a:rPr lang="en-US" sz="2400" baseline="0" dirty="0" smtClean="0"/>
                        <a:t> con</a:t>
                      </a:r>
                      <a:endParaRPr lang="en-US" sz="2400" dirty="0" smtClean="0"/>
                    </a:p>
                  </a:txBody>
                  <a:tcPr/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getBytes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Đổi</a:t>
                      </a:r>
                      <a:r>
                        <a:rPr lang="en-US" sz="2400" baseline="0" dirty="0" smtClean="0"/>
                        <a:t> sang </a:t>
                      </a:r>
                      <a:r>
                        <a:rPr lang="en-US" sz="2400" baseline="0" dirty="0" err="1" smtClean="0"/>
                        <a:t>mảng</a:t>
                      </a:r>
                      <a:r>
                        <a:rPr lang="en-US" sz="2400" baseline="0" dirty="0" smtClean="0"/>
                        <a:t> byte[]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81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hành chuỗi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“hello”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6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 username </a:t>
            </a:r>
            <a:r>
              <a:rPr lang="en-US" dirty="0" err="1" smtClean="0"/>
              <a:t>và</a:t>
            </a:r>
            <a:r>
              <a:rPr lang="en-US" dirty="0" smtClean="0"/>
              <a:t> password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endParaRPr lang="en-US" dirty="0" smtClean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equalsIgnoreCase</a:t>
            </a:r>
            <a:r>
              <a:rPr lang="en-US" dirty="0" smtClean="0"/>
              <a:t>() </a:t>
            </a:r>
            <a:r>
              <a:rPr lang="en-US" dirty="0" err="1" smtClean="0"/>
              <a:t>để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username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length</a:t>
            </a:r>
            <a:r>
              <a:rPr lang="en-US" dirty="0" smtClean="0"/>
              <a:t>()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 smtClean="0"/>
          </a:p>
        </p:txBody>
      </p:sp>
      <p:sp>
        <p:nvSpPr>
          <p:cNvPr id="6" name="Flowchart: Document 5"/>
          <p:cNvSpPr/>
          <p:nvPr/>
        </p:nvSpPr>
        <p:spPr>
          <a:xfrm>
            <a:off x="914400" y="4419600"/>
            <a:ext cx="7543800" cy="2209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4463296"/>
            <a:ext cx="71746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if(</a:t>
            </a:r>
            <a:r>
              <a:rPr lang="en-US" sz="2000" dirty="0" err="1" smtClean="0"/>
              <a:t>username</a:t>
            </a:r>
            <a:r>
              <a:rPr lang="en-US" sz="2000" b="1" dirty="0" err="1" smtClean="0">
                <a:solidFill>
                  <a:srgbClr val="0000FF"/>
                </a:solidFill>
              </a:rPr>
              <a:t>.equalsIgnoreCase</a:t>
            </a:r>
            <a:r>
              <a:rPr lang="en-US" sz="2000" dirty="0" smtClean="0"/>
              <a:t>(“hello”) &amp;&amp; </a:t>
            </a:r>
            <a:r>
              <a:rPr lang="en-US" sz="2000" dirty="0" err="1" smtClean="0"/>
              <a:t>password</a:t>
            </a:r>
            <a:r>
              <a:rPr lang="en-US" sz="2000" b="1" dirty="0" err="1" smtClean="0">
                <a:solidFill>
                  <a:srgbClr val="0000FF"/>
                </a:solidFill>
              </a:rPr>
              <a:t>.length</a:t>
            </a:r>
            <a:r>
              <a:rPr lang="en-US" sz="2000" dirty="0" smtClean="0"/>
              <a:t>() &gt; 6){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…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else{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…</a:t>
            </a:r>
          </a:p>
          <a:p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071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2250</Words>
  <Application>Microsoft Office PowerPoint</Application>
  <PresentationFormat>On-screen Show (4:3)</PresentationFormat>
  <Paragraphs>410</Paragraphs>
  <Slides>46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String, Array &amp; Date</vt:lpstr>
      <vt:lpstr>Nội dung</vt:lpstr>
      <vt:lpstr>Chuỗi</vt:lpstr>
      <vt:lpstr>Chuỗi (String)</vt:lpstr>
      <vt:lpstr>ký tự đặc biệt</vt:lpstr>
      <vt:lpstr>Thao tác chuỗi</vt:lpstr>
      <vt:lpstr>String API</vt:lpstr>
      <vt:lpstr>String API</vt:lpstr>
      <vt:lpstr>Thực hành chuỗi 1</vt:lpstr>
      <vt:lpstr>Thực hành chuỗi 2</vt:lpstr>
      <vt:lpstr>Thực hành chuỗi 3</vt:lpstr>
      <vt:lpstr>Thực hành chuỗi 4</vt:lpstr>
      <vt:lpstr>Hàm tiện ích chuỗi</vt:lpstr>
      <vt:lpstr>String.format()</vt:lpstr>
      <vt:lpstr>String.join() &amp; String.valueOf()</vt:lpstr>
      <vt:lpstr>String &amp; StringBuffer</vt:lpstr>
      <vt:lpstr>StringBuffer API</vt:lpstr>
      <vt:lpstr>Biểu thức chính qui</vt:lpstr>
      <vt:lpstr>Biểu thức chính qui</vt:lpstr>
      <vt:lpstr>Khởi động cùng RegEx</vt:lpstr>
      <vt:lpstr>Biểu thức chính qui</vt:lpstr>
      <vt:lpstr>Các RegEx thường dùng</vt:lpstr>
      <vt:lpstr>Biểu thức chính qui</vt:lpstr>
      <vt:lpstr>Ví dụ về RegEx</vt:lpstr>
      <vt:lpstr>PowerPoint Presentation</vt:lpstr>
      <vt:lpstr>Thực hành - Validation</vt:lpstr>
      <vt:lpstr>Mảng</vt:lpstr>
      <vt:lpstr>Mảng là gì</vt:lpstr>
      <vt:lpstr>Khai báo mảng</vt:lpstr>
      <vt:lpstr>Truy xuất các phần tử</vt:lpstr>
      <vt:lpstr>Duyệt mảng</vt:lpstr>
      <vt:lpstr>Duyệt mảng</vt:lpstr>
      <vt:lpstr>PowerPoint Presentation</vt:lpstr>
      <vt:lpstr>Thao tác mảng</vt:lpstr>
      <vt:lpstr>Ví dụ thao tác mảng</vt:lpstr>
      <vt:lpstr>PowerPoint Presentation</vt:lpstr>
      <vt:lpstr>Thuật toán sắp xếp</vt:lpstr>
      <vt:lpstr>PowerPoint Presentation</vt:lpstr>
      <vt:lpstr>Xử lý thời gian</vt:lpstr>
      <vt:lpstr>Thời gian</vt:lpstr>
      <vt:lpstr>Date API</vt:lpstr>
      <vt:lpstr>Chuyển đổi Date &lt;=&gt; String</vt:lpstr>
      <vt:lpstr>Ký tự định dạng</vt:lpstr>
      <vt:lpstr>Ví dụ</vt:lpstr>
      <vt:lpstr>PowerPoint Presentation</vt:lpstr>
      <vt:lpstr>Tóm tắt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NghiemN</cp:lastModifiedBy>
  <cp:revision>124</cp:revision>
  <dcterms:created xsi:type="dcterms:W3CDTF">2015-06-04T04:26:46Z</dcterms:created>
  <dcterms:modified xsi:type="dcterms:W3CDTF">2017-04-19T06:55:01Z</dcterms:modified>
</cp:coreProperties>
</file>