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77" r:id="rId4"/>
    <p:sldId id="279" r:id="rId5"/>
    <p:sldId id="280" r:id="rId6"/>
    <p:sldId id="379" r:id="rId7"/>
    <p:sldId id="286" r:id="rId8"/>
    <p:sldId id="287" r:id="rId9"/>
    <p:sldId id="294" r:id="rId10"/>
    <p:sldId id="295" r:id="rId11"/>
    <p:sldId id="296" r:id="rId12"/>
    <p:sldId id="412" r:id="rId13"/>
    <p:sldId id="413" r:id="rId14"/>
    <p:sldId id="298" r:id="rId15"/>
    <p:sldId id="299" r:id="rId16"/>
    <p:sldId id="386" r:id="rId17"/>
    <p:sldId id="385" r:id="rId18"/>
    <p:sldId id="318" r:id="rId19"/>
    <p:sldId id="387" r:id="rId20"/>
    <p:sldId id="324" r:id="rId21"/>
    <p:sldId id="325" r:id="rId22"/>
    <p:sldId id="326" r:id="rId23"/>
    <p:sldId id="415" r:id="rId24"/>
    <p:sldId id="416" r:id="rId25"/>
    <p:sldId id="407" r:id="rId26"/>
    <p:sldId id="417" r:id="rId27"/>
    <p:sldId id="418" r:id="rId28"/>
    <p:sldId id="395" r:id="rId29"/>
    <p:sldId id="391" r:id="rId30"/>
    <p:sldId id="393" r:id="rId31"/>
    <p:sldId id="406" r:id="rId32"/>
    <p:sldId id="394" r:id="rId33"/>
    <p:sldId id="343" r:id="rId34"/>
    <p:sldId id="348" r:id="rId35"/>
    <p:sldId id="350" r:id="rId36"/>
    <p:sldId id="351" r:id="rId37"/>
    <p:sldId id="352" r:id="rId38"/>
    <p:sldId id="396" r:id="rId39"/>
    <p:sldId id="358" r:id="rId40"/>
    <p:sldId id="359" r:id="rId41"/>
    <p:sldId id="364" r:id="rId42"/>
    <p:sldId id="401" r:id="rId43"/>
    <p:sldId id="397" r:id="rId44"/>
    <p:sldId id="400" r:id="rId45"/>
    <p:sldId id="363" r:id="rId46"/>
    <p:sldId id="368" r:id="rId47"/>
    <p:sldId id="409" r:id="rId48"/>
    <p:sldId id="410" r:id="rId49"/>
    <p:sldId id="411" r:id="rId50"/>
    <p:sldId id="371" r:id="rId51"/>
    <p:sldId id="405" r:id="rId52"/>
    <p:sldId id="404" r:id="rId53"/>
    <p:sldId id="40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37" autoAdjust="0"/>
  </p:normalViewPr>
  <p:slideViewPr>
    <p:cSldViewPr>
      <p:cViewPr>
        <p:scale>
          <a:sx n="66" d="100"/>
          <a:sy n="66" d="100"/>
        </p:scale>
        <p:origin x="-149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381000" y="1219200"/>
            <a:ext cx="8305800" cy="5410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latin typeface="Segoe UI" pitchFamily="34" charset="0"/>
                <a:ea typeface="Roboto" pitchFamily="2" charset="0"/>
                <a:cs typeface="Segoe UI" pitchFamily="34" charset="0"/>
              </a:rPr>
              <a:t>Định</a:t>
            </a:r>
            <a:r>
              <a:rPr lang="en-US" dirty="0" smtClean="0"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Roboto" pitchFamily="2" charset="0"/>
                <a:cs typeface="Segoe UI" pitchFamily="34" charset="0"/>
              </a:rPr>
              <a:t>nghĩa</a:t>
            </a:r>
            <a:r>
              <a:rPr lang="en-US" dirty="0" smtClean="0">
                <a:latin typeface="Segoe UI" pitchFamily="34" charset="0"/>
                <a:ea typeface="Roboto" pitchFamily="2" charset="0"/>
                <a:cs typeface="Segoe UI" pitchFamily="34" charset="0"/>
              </a:rPr>
              <a:t> class</a:t>
            </a:r>
            <a:endParaRPr lang="en-US" dirty="0"/>
          </a:p>
        </p:txBody>
      </p:sp>
      <p:pic>
        <p:nvPicPr>
          <p:cNvPr id="1026" name="Picture 2" descr="http://hrintegration.com/wp-content/uploads/2015/02/img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36359"/>
            <a:ext cx="1954312" cy="195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5486400" cy="435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4288971" y="1371600"/>
            <a:ext cx="1905000" cy="612648"/>
          </a:xfrm>
          <a:prstGeom prst="wedgeRectCallout">
            <a:avLst>
              <a:gd name="adj1" fmla="val -83851"/>
              <a:gd name="adj2" fmla="val 167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172200" y="4191000"/>
            <a:ext cx="1905000" cy="612648"/>
          </a:xfrm>
          <a:prstGeom prst="wedgeRectCallout">
            <a:avLst>
              <a:gd name="adj1" fmla="val -197375"/>
              <a:gd name="adj2" fmla="val 191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3559256"/>
            <a:ext cx="8610600" cy="2993944"/>
          </a:xfrm>
        </p:spPr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3" y="1260021"/>
            <a:ext cx="7043057" cy="229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s://rootinc.com/wp-content/uploads/2012/06/tough-decision-employee-engage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42" y="1676400"/>
            <a:ext cx="2181967" cy="1447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9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Hàm tạo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(constructor)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ên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Java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238875" cy="4498975"/>
          </a:xfrm>
        </p:spPr>
      </p:pic>
      <p:sp>
        <p:nvSpPr>
          <p:cNvPr id="5" name="TextBox 4"/>
          <p:cNvSpPr txBox="1"/>
          <p:nvPr/>
        </p:nvSpPr>
        <p:spPr>
          <a:xfrm>
            <a:off x="3276600" y="5105400"/>
            <a:ext cx="501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Tạo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lớp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mô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tả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hình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chữ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nhật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7388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609600" y="3886200"/>
            <a:ext cx="4038600" cy="17907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3886200"/>
            <a:ext cx="4267200" cy="1828800"/>
          </a:xfrm>
          <a:prstGeom prst="rect">
            <a:avLst/>
          </a:prstGeom>
          <a:noFill/>
          <a:ln>
            <a:noFill/>
          </a:ln>
        </p:spPr>
        <p:txBody>
          <a:bodyPr vert="horz" lIns="91440" tIns="182880" rIns="9144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3333FF"/>
                </a:solidFill>
                <a:latin typeface="Lucida Console" pitchFamily="49" charset="0"/>
                <a:cs typeface="Courier New" pitchFamily="49" charset="0"/>
              </a:rPr>
              <a:t>return-type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name(parameters)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// body of method</a:t>
            </a:r>
            <a:br>
              <a:rPr lang="en-US" dirty="0" smtClean="0">
                <a:latin typeface="Lucida Console" pitchFamily="49" charset="0"/>
                <a:cs typeface="Courier New" pitchFamily="49" charset="0"/>
              </a:rPr>
            </a:br>
            <a:r>
              <a:rPr lang="en-US" dirty="0" smtClean="0">
                <a:latin typeface="Lucida Console" pitchFamily="49" charset="0"/>
                <a:cs typeface="Courier New" pitchFamily="49" charset="0"/>
              </a:rPr>
              <a:t>}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Phương thức (method)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70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module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void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</p:txBody>
      </p:sp>
      <p:pic>
        <p:nvPicPr>
          <p:cNvPr id="10" name="Picture 2" descr="Java method exampl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43400"/>
            <a:ext cx="4589417" cy="2362200"/>
          </a:xfrm>
          <a:prstGeom prst="roundRect">
            <a:avLst>
              <a:gd name="adj" fmla="val 4375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ent-Up Arrow 10"/>
          <p:cNvSpPr/>
          <p:nvPr/>
        </p:nvSpPr>
        <p:spPr>
          <a:xfrm rot="5400000">
            <a:off x="3400044" y="5553746"/>
            <a:ext cx="850392" cy="731520"/>
          </a:xfrm>
          <a:prstGeom prst="bent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431800" y="1219200"/>
            <a:ext cx="82550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295400"/>
            <a:ext cx="60960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4267200" y="3190875"/>
            <a:ext cx="3962400" cy="762000"/>
          </a:xfrm>
          <a:prstGeom prst="wedgeRectCallout">
            <a:avLst>
              <a:gd name="adj1" fmla="val -97957"/>
              <a:gd name="adj2" fmla="val 588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return </a:t>
            </a:r>
            <a:r>
              <a:rPr lang="en-US" b="1" dirty="0" err="1" smtClean="0">
                <a:solidFill>
                  <a:srgbClr val="FF0000"/>
                </a:solidFill>
              </a:rPr>
              <a:t>số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thực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267200" y="1970314"/>
            <a:ext cx="4114800" cy="762000"/>
          </a:xfrm>
          <a:prstGeom prst="wedgeRectCallout">
            <a:avLst>
              <a:gd name="adj1" fmla="val -102427"/>
              <a:gd name="adj2" fmla="val 740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chứa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lệnh</a:t>
            </a:r>
            <a:r>
              <a:rPr lang="en-US" b="1" dirty="0" smtClean="0">
                <a:solidFill>
                  <a:srgbClr val="FF0000"/>
                </a:solidFill>
              </a:rPr>
              <a:t> return </a:t>
            </a:r>
            <a:r>
              <a:rPr lang="en-US" b="1" dirty="0" err="1" smtClean="0">
                <a:solidFill>
                  <a:srgbClr val="FF0000"/>
                </a:solidFill>
              </a:rPr>
              <a:t>giá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trị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1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System.out.printf</a:t>
            </a:r>
            <a:r>
              <a:rPr lang="en-US" dirty="0" smtClean="0"/>
              <a:t>(format, a, b, c…)</a:t>
            </a:r>
          </a:p>
          <a:p>
            <a:pPr lvl="1"/>
            <a:r>
              <a:rPr lang="en-US" dirty="0" err="1" smtClean="0"/>
              <a:t>String.format</a:t>
            </a:r>
            <a:r>
              <a:rPr lang="en-US" dirty="0" smtClean="0"/>
              <a:t>(format, a, b, c…)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ý (a, b, c…)</a:t>
            </a:r>
          </a:p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0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1219200"/>
            <a:ext cx="52578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5029200" cy="375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owchart: Document 5"/>
          <p:cNvSpPr/>
          <p:nvPr/>
        </p:nvSpPr>
        <p:spPr>
          <a:xfrm>
            <a:off x="3276600" y="4343400"/>
            <a:ext cx="5257800" cy="2362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43760"/>
            <a:ext cx="4419600" cy="168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4495800" y="2543588"/>
            <a:ext cx="2895600" cy="706992"/>
          </a:xfrm>
          <a:prstGeom prst="wedgeEllipseCallout">
            <a:avLst>
              <a:gd name="adj1" fmla="val -53164"/>
              <a:gd name="adj2" fmla="val 841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6705600" y="4776065"/>
            <a:ext cx="1981200" cy="706992"/>
          </a:xfrm>
          <a:prstGeom prst="wedgeEllipseCallout">
            <a:avLst>
              <a:gd name="adj1" fmla="val -53164"/>
              <a:gd name="adj2" fmla="val 841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82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Tham số biến đổi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varargs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dirty="0" smtClean="0"/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ý.</a:t>
            </a:r>
          </a:p>
        </p:txBody>
      </p:sp>
    </p:spTree>
    <p:extLst>
      <p:ext uri="{BB962C8B-B14F-4D97-AF65-F5344CB8AC3E}">
        <p14:creationId xmlns:p14="http://schemas.microsoft.com/office/powerpoint/2010/main" val="17902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238875" cy="4498975"/>
          </a:xfrm>
        </p:spPr>
      </p:pic>
      <p:sp>
        <p:nvSpPr>
          <p:cNvPr id="5" name="TextBox 4"/>
          <p:cNvSpPr txBox="1"/>
          <p:nvPr/>
        </p:nvSpPr>
        <p:spPr>
          <a:xfrm>
            <a:off x="3276600" y="5105400"/>
            <a:ext cx="39789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Tính</a:t>
            </a:r>
            <a:r>
              <a:rPr lang="en-US" sz="3200" dirty="0" smtClean="0"/>
              <a:t> </a:t>
            </a:r>
            <a:r>
              <a:rPr lang="en-US" sz="3200" dirty="0" err="1" smtClean="0"/>
              <a:t>tổng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dãy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bất</a:t>
            </a:r>
            <a:r>
              <a:rPr lang="en-US" sz="3200" dirty="0" smtClean="0"/>
              <a:t> </a:t>
            </a:r>
            <a:r>
              <a:rPr lang="en-US" sz="3200" dirty="0" err="1" smtClean="0"/>
              <a:t>kỳ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936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1600" y="2895600"/>
            <a:ext cx="3962400" cy="3962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r>
              <a:rPr lang="en-US" dirty="0" smtClean="0"/>
              <a:t>Overloading</a:t>
            </a:r>
          </a:p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r>
              <a:rPr lang="en-US" dirty="0" smtClean="0"/>
              <a:t>Overriding</a:t>
            </a:r>
          </a:p>
          <a:p>
            <a:r>
              <a:rPr lang="en-US" dirty="0" smtClean="0"/>
              <a:t>Static</a:t>
            </a:r>
          </a:p>
          <a:p>
            <a:r>
              <a:rPr lang="en-US" dirty="0" smtClean="0"/>
              <a:t>Final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Overloading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lớp</a:t>
            </a:r>
            <a:r>
              <a:rPr lang="en-US" dirty="0" smtClean="0"/>
              <a:t> String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substring </a:t>
            </a:r>
            <a:r>
              <a:rPr lang="en-US" dirty="0" err="1" smtClean="0"/>
              <a:t>là</a:t>
            </a:r>
            <a:endParaRPr lang="en-US" dirty="0" smtClean="0"/>
          </a:p>
          <a:p>
            <a:pPr lvl="1"/>
            <a:r>
              <a:rPr lang="en-US" dirty="0" smtClean="0"/>
              <a:t>public String substring(</a:t>
            </a:r>
            <a:r>
              <a:rPr lang="en-US" dirty="0" err="1" smtClean="0"/>
              <a:t>int</a:t>
            </a:r>
            <a:r>
              <a:rPr lang="en-US" dirty="0" smtClean="0"/>
              <a:t> start, </a:t>
            </a:r>
            <a:r>
              <a:rPr lang="en-US" dirty="0" err="1" smtClean="0"/>
              <a:t>int</a:t>
            </a:r>
            <a:r>
              <a:rPr lang="en-US" dirty="0" smtClean="0"/>
              <a:t> end)</a:t>
            </a:r>
          </a:p>
          <a:p>
            <a:pPr lvl="1"/>
            <a:r>
              <a:rPr lang="en-US" dirty="0" smtClean="0"/>
              <a:t>public String substring(</a:t>
            </a:r>
            <a:r>
              <a:rPr lang="en-US" dirty="0" err="1" smtClean="0"/>
              <a:t>int</a:t>
            </a:r>
            <a:r>
              <a:rPr lang="en-US" dirty="0" smtClean="0"/>
              <a:t> start)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962400"/>
            <a:ext cx="7543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762000" y="5486400"/>
            <a:ext cx="1905000" cy="1117600"/>
          </a:xfrm>
          <a:prstGeom prst="wedgeRoundRectCallout">
            <a:avLst>
              <a:gd name="adj1" fmla="val 76990"/>
              <a:gd name="adj2" fmla="val -5843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3048000" y="5105400"/>
            <a:ext cx="2133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48000" y="5361710"/>
            <a:ext cx="3886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800" y="3657600"/>
            <a:ext cx="4267200" cy="3810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5800" y="5105400"/>
            <a:ext cx="4267200" cy="3810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91200" y="3352800"/>
            <a:ext cx="2057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2" idx="1"/>
            <a:endCxn id="16" idx="3"/>
          </p:cNvCxnSpPr>
          <p:nvPr/>
        </p:nvCxnSpPr>
        <p:spPr>
          <a:xfrm rot="10800000" flipV="1">
            <a:off x="4953000" y="38100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1"/>
            <a:endCxn id="20" idx="3"/>
          </p:cNvCxnSpPr>
          <p:nvPr/>
        </p:nvCxnSpPr>
        <p:spPr>
          <a:xfrm rot="10800000" flipV="1">
            <a:off x="4953000" y="3810000"/>
            <a:ext cx="8382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8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800" y="1524000"/>
            <a:ext cx="836107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876800"/>
            <a:ext cx="21621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3048000" y="5105400"/>
            <a:ext cx="2133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228600" y="3810000"/>
            <a:ext cx="2514600" cy="838200"/>
          </a:xfrm>
          <a:prstGeom prst="wedgeRoundRectCallout">
            <a:avLst>
              <a:gd name="adj1" fmla="val 64377"/>
              <a:gd name="adj2" fmla="val -6688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dirty="0"/>
          </a:p>
        </p:txBody>
      </p:sp>
      <p:sp>
        <p:nvSpPr>
          <p:cNvPr id="20" name="Bent-Up Arrow 19"/>
          <p:cNvSpPr/>
          <p:nvPr/>
        </p:nvSpPr>
        <p:spPr>
          <a:xfrm rot="5400000">
            <a:off x="5274564" y="5317236"/>
            <a:ext cx="850392" cy="73152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200400" y="2743200"/>
            <a:ext cx="32766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19400" y="3124200"/>
            <a:ext cx="35814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chia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và</a:t>
            </a:r>
            <a:r>
              <a:rPr lang="en-US" dirty="0" smtClean="0"/>
              <a:t> interface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file </a:t>
            </a:r>
            <a:r>
              <a:rPr lang="en-US" dirty="0" err="1" smtClean="0"/>
              <a:t>trên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class (file) </a:t>
            </a:r>
            <a:r>
              <a:rPr lang="en-US" dirty="0" err="1" smtClean="0"/>
              <a:t>và</a:t>
            </a:r>
            <a:r>
              <a:rPr lang="en-US" dirty="0" smtClean="0"/>
              <a:t> package (folder)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com.poly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java.util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 smtClean="0"/>
          </a:p>
          <a:p>
            <a:pPr lvl="1"/>
            <a:r>
              <a:rPr lang="en-US" dirty="0" smtClean="0"/>
              <a:t>java.io: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/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java.lang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3352800"/>
            <a:ext cx="74676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package </a:t>
            </a:r>
            <a:r>
              <a:rPr lang="en-US" sz="2800" dirty="0" err="1" smtClean="0">
                <a:solidFill>
                  <a:srgbClr val="FF0000"/>
                </a:solidFill>
              </a:rPr>
              <a:t>com.poly</a:t>
            </a:r>
            <a:r>
              <a:rPr lang="en-US" sz="2800" dirty="0" smtClean="0">
                <a:solidFill>
                  <a:srgbClr val="FF0000"/>
                </a:solidFill>
              </a:rPr>
              <a:t>;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public </a:t>
            </a:r>
            <a:r>
              <a:rPr lang="en-US" sz="2800" dirty="0"/>
              <a:t>class </a:t>
            </a:r>
            <a:r>
              <a:rPr lang="en-US" sz="2800" dirty="0" err="1"/>
              <a:t>MyClass</a:t>
            </a:r>
            <a:r>
              <a:rPr lang="en-US" sz="2800" dirty="0" smtClean="0"/>
              <a:t>{…}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62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import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package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java.lang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import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6057" y="3810000"/>
            <a:ext cx="563051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com.polyhcm</a:t>
            </a:r>
            <a:r>
              <a:rPr lang="en-US" sz="2000" dirty="0" smtClean="0"/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import </a:t>
            </a:r>
            <a:r>
              <a:rPr lang="en-US" sz="2000" dirty="0" err="1" smtClean="0">
                <a:solidFill>
                  <a:srgbClr val="FF0000"/>
                </a:solidFill>
              </a:rPr>
              <a:t>com.poly.MyClass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import </a:t>
            </a:r>
            <a:r>
              <a:rPr lang="en-US" sz="2000" dirty="0" err="1" smtClean="0">
                <a:solidFill>
                  <a:srgbClr val="FF0000"/>
                </a:solidFill>
              </a:rPr>
              <a:t>java.util.Scanner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 smtClean="0"/>
              <a:t>HelloWorld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){</a:t>
            </a:r>
          </a:p>
          <a:p>
            <a:pPr lvl="2"/>
            <a:r>
              <a:rPr lang="en-US" sz="2000" b="1" dirty="0" err="1" smtClean="0"/>
              <a:t>MyClass</a:t>
            </a:r>
            <a:r>
              <a:rPr lang="en-US" sz="2000" dirty="0" smtClean="0"/>
              <a:t> </a:t>
            </a:r>
            <a:r>
              <a:rPr lang="en-US" sz="2000" dirty="0" err="1" smtClean="0"/>
              <a:t>obj</a:t>
            </a:r>
            <a:r>
              <a:rPr lang="en-US" sz="2000" dirty="0" smtClean="0"/>
              <a:t> = new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();</a:t>
            </a:r>
          </a:p>
          <a:p>
            <a:pPr lvl="2"/>
            <a:r>
              <a:rPr lang="en-US" sz="2000" b="1" dirty="0" smtClean="0"/>
              <a:t>Scanner</a:t>
            </a:r>
            <a:r>
              <a:rPr lang="en-US" sz="2000" dirty="0" smtClean="0"/>
              <a:t> </a:t>
            </a:r>
            <a:r>
              <a:rPr lang="en-US" sz="2000" dirty="0" err="1" smtClean="0"/>
              <a:t>scanner</a:t>
            </a:r>
            <a:r>
              <a:rPr lang="en-US" sz="2000" dirty="0" smtClean="0"/>
              <a:t> = new Scanner(System.in);</a:t>
            </a:r>
          </a:p>
          <a:p>
            <a:pPr lvl="1"/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64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Đặc tả truy xuất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(private, protected, public, {default})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private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class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{default} </a:t>
            </a:r>
            <a:r>
              <a:rPr lang="en-US" dirty="0" smtClean="0"/>
              <a:t>: public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private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protected</a:t>
            </a:r>
            <a:r>
              <a:rPr lang="en-US" dirty="0" smtClean="0"/>
              <a:t>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{default}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cha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1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Đặc tả truy xuất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{default}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L</a:t>
            </a:r>
            <a:r>
              <a:rPr lang="en-US" dirty="0" err="1" smtClean="0"/>
              <a:t>à</a:t>
            </a:r>
            <a:r>
              <a:rPr lang="en-US" dirty="0" smtClean="0"/>
              <a:t> public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Là</a:t>
            </a:r>
            <a:r>
              <a:rPr lang="en-US" dirty="0" smtClean="0"/>
              <a:t> private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protected</a:t>
            </a:r>
            <a:r>
              <a:rPr lang="en-US" dirty="0" smtClean="0"/>
              <a:t>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{default}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cha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5867400"/>
            <a:ext cx="10887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public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8726" y="5867400"/>
            <a:ext cx="16399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protected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0428" y="5867400"/>
            <a:ext cx="14939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{default}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6129" y="5867400"/>
            <a:ext cx="12345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private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926960" y="6129010"/>
            <a:ext cx="7017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4268662" y="6129010"/>
            <a:ext cx="7017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464363" y="6129010"/>
            <a:ext cx="7017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7080" y="1219200"/>
            <a:ext cx="256032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package </a:t>
            </a:r>
            <a:r>
              <a:rPr lang="en-US" b="1" dirty="0" smtClean="0">
                <a:solidFill>
                  <a:srgbClr val="0000CC"/>
                </a:solidFill>
              </a:rPr>
              <a:t>p1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class A{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protected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  <a:endParaRPr lang="en-US" dirty="0"/>
          </a:p>
          <a:p>
            <a:pPr marL="457200" lvl="2"/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c;</a:t>
            </a:r>
            <a:endParaRPr lang="en-US" dirty="0"/>
          </a:p>
          <a:p>
            <a:pPr marL="457200" lvl="2"/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int</a:t>
            </a:r>
            <a:r>
              <a:rPr lang="en-US" dirty="0" smtClean="0"/>
              <a:t> d;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3843278"/>
            <a:ext cx="256032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package </a:t>
            </a:r>
            <a:r>
              <a:rPr lang="en-US" b="1" dirty="0">
                <a:solidFill>
                  <a:srgbClr val="0000CC"/>
                </a:solidFill>
              </a:rPr>
              <a:t>p1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class B{</a:t>
            </a:r>
          </a:p>
          <a:p>
            <a:pPr marL="457200" lvl="3"/>
            <a:r>
              <a:rPr lang="en-US" dirty="0"/>
              <a:t>A x = new A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void method(){</a:t>
            </a:r>
          </a:p>
          <a:p>
            <a:pPr lvl="2"/>
            <a:r>
              <a:rPr lang="en-US" b="1" dirty="0" err="1" smtClean="0">
                <a:solidFill>
                  <a:srgbClr val="0000CC"/>
                </a:solidFill>
              </a:rPr>
              <a:t>x.a</a:t>
            </a:r>
            <a:r>
              <a:rPr lang="en-US" b="1" dirty="0" smtClean="0">
                <a:solidFill>
                  <a:srgbClr val="0000CC"/>
                </a:solidFill>
              </a:rPr>
              <a:t> = 1;</a:t>
            </a:r>
          </a:p>
          <a:p>
            <a:pPr lvl="2"/>
            <a:r>
              <a:rPr lang="en-US" b="1" dirty="0" err="1" smtClean="0">
                <a:solidFill>
                  <a:srgbClr val="0000CC"/>
                </a:solidFill>
              </a:rPr>
              <a:t>x.b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= 1;</a:t>
            </a:r>
          </a:p>
          <a:p>
            <a:pPr lvl="2"/>
            <a:r>
              <a:rPr lang="en-US" b="1" dirty="0" err="1" smtClean="0">
                <a:solidFill>
                  <a:srgbClr val="0000CC"/>
                </a:solidFill>
              </a:rPr>
              <a:t>x.c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= 1;</a:t>
            </a:r>
          </a:p>
          <a:p>
            <a:pPr lvl="2"/>
            <a:r>
              <a:rPr lang="en-US" strike="sngStrike" dirty="0" err="1" smtClean="0">
                <a:solidFill>
                  <a:srgbClr val="FF3300"/>
                </a:solidFill>
              </a:rPr>
              <a:t>x.d</a:t>
            </a:r>
            <a:r>
              <a:rPr lang="en-US" strike="sngStrike" dirty="0" smtClean="0">
                <a:solidFill>
                  <a:srgbClr val="FF3300"/>
                </a:solidFill>
              </a:rPr>
              <a:t> </a:t>
            </a:r>
            <a:r>
              <a:rPr lang="en-US" strike="sngStrike" dirty="0">
                <a:solidFill>
                  <a:srgbClr val="FF3300"/>
                </a:solidFill>
              </a:rPr>
              <a:t>= 1</a:t>
            </a:r>
            <a:r>
              <a:rPr lang="en-US" strike="sngStrike" dirty="0" smtClean="0">
                <a:solidFill>
                  <a:srgbClr val="FF3300"/>
                </a:solidFill>
              </a:rPr>
              <a:t>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07080" y="3843278"/>
            <a:ext cx="256032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b="1" dirty="0">
                <a:solidFill>
                  <a:srgbClr val="0000CC"/>
                </a:solidFill>
              </a:rPr>
              <a:t>p2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smtClean="0"/>
              <a:t>C{</a:t>
            </a:r>
            <a:endParaRPr lang="en-US" dirty="0"/>
          </a:p>
          <a:p>
            <a:pPr marL="457200" lvl="3"/>
            <a:r>
              <a:rPr lang="en-US" dirty="0"/>
              <a:t>A x = new A();</a:t>
            </a:r>
          </a:p>
          <a:p>
            <a:pPr lvl="1"/>
            <a:r>
              <a:rPr lang="en-US" dirty="0"/>
              <a:t>void </a:t>
            </a:r>
            <a:r>
              <a:rPr lang="en-US" dirty="0" smtClean="0"/>
              <a:t>method(){</a:t>
            </a:r>
            <a:endParaRPr lang="en-US" dirty="0"/>
          </a:p>
          <a:p>
            <a:pPr lvl="2"/>
            <a:r>
              <a:rPr lang="en-US" b="1" dirty="0" err="1">
                <a:solidFill>
                  <a:srgbClr val="0000CC"/>
                </a:solidFill>
              </a:rPr>
              <a:t>x.a</a:t>
            </a:r>
            <a:r>
              <a:rPr lang="en-US" b="1" dirty="0">
                <a:solidFill>
                  <a:srgbClr val="0000CC"/>
                </a:solidFill>
              </a:rPr>
              <a:t> = 1;</a:t>
            </a:r>
          </a:p>
          <a:p>
            <a:pPr lvl="2"/>
            <a:r>
              <a:rPr lang="en-US" strike="sngStrike" dirty="0" err="1">
                <a:solidFill>
                  <a:srgbClr val="FF3300"/>
                </a:solidFill>
              </a:rPr>
              <a:t>x.b</a:t>
            </a:r>
            <a:r>
              <a:rPr lang="en-US" strike="sngStrike" dirty="0">
                <a:solidFill>
                  <a:srgbClr val="FF3300"/>
                </a:solidFill>
              </a:rPr>
              <a:t> = 1;</a:t>
            </a:r>
          </a:p>
          <a:p>
            <a:pPr lvl="2"/>
            <a:r>
              <a:rPr lang="en-US" strike="sngStrike" dirty="0" err="1">
                <a:solidFill>
                  <a:srgbClr val="FF3300"/>
                </a:solidFill>
              </a:rPr>
              <a:t>x.c</a:t>
            </a:r>
            <a:r>
              <a:rPr lang="en-US" strike="sngStrike" dirty="0">
                <a:solidFill>
                  <a:srgbClr val="FF3300"/>
                </a:solidFill>
              </a:rPr>
              <a:t> = 1;</a:t>
            </a:r>
          </a:p>
          <a:p>
            <a:pPr lvl="2"/>
            <a:r>
              <a:rPr lang="en-US" strike="sngStrike" dirty="0" err="1">
                <a:solidFill>
                  <a:srgbClr val="FF3300"/>
                </a:solidFill>
              </a:rPr>
              <a:t>x.d</a:t>
            </a:r>
            <a:r>
              <a:rPr lang="en-US" strike="sngStrike" dirty="0">
                <a:solidFill>
                  <a:srgbClr val="FF3300"/>
                </a:solidFill>
              </a:rPr>
              <a:t> = 1;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74080" y="3843278"/>
            <a:ext cx="256032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package </a:t>
            </a:r>
            <a:r>
              <a:rPr lang="en-US" b="1" dirty="0">
                <a:solidFill>
                  <a:srgbClr val="0000CC"/>
                </a:solidFill>
              </a:rPr>
              <a:t>p3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smtClean="0"/>
              <a:t>D </a:t>
            </a:r>
            <a:r>
              <a:rPr lang="en-US" b="1" dirty="0" smtClean="0">
                <a:solidFill>
                  <a:srgbClr val="FF0000"/>
                </a:solidFill>
              </a:rPr>
              <a:t>extends A</a:t>
            </a:r>
            <a:r>
              <a:rPr lang="en-US" dirty="0" smtClean="0"/>
              <a:t>{</a:t>
            </a:r>
            <a:endParaRPr lang="en-US" dirty="0"/>
          </a:p>
          <a:p>
            <a:pPr lvl="1"/>
            <a:r>
              <a:rPr lang="en-US" dirty="0" smtClean="0"/>
              <a:t>void method(){</a:t>
            </a:r>
            <a:endParaRPr lang="en-US" dirty="0"/>
          </a:p>
          <a:p>
            <a:pPr lvl="2"/>
            <a:r>
              <a:rPr lang="en-US" b="1" dirty="0">
                <a:solidFill>
                  <a:srgbClr val="0000CC"/>
                </a:solidFill>
              </a:rPr>
              <a:t>a = 1;</a:t>
            </a:r>
          </a:p>
          <a:p>
            <a:pPr lvl="2"/>
            <a:r>
              <a:rPr lang="en-US" b="1" dirty="0">
                <a:solidFill>
                  <a:srgbClr val="0000CC"/>
                </a:solidFill>
              </a:rPr>
              <a:t>b = 1;</a:t>
            </a:r>
          </a:p>
          <a:p>
            <a:pPr lvl="2"/>
            <a:r>
              <a:rPr lang="en-US" strike="sngStrike" dirty="0" smtClean="0">
                <a:solidFill>
                  <a:srgbClr val="FF3300"/>
                </a:solidFill>
              </a:rPr>
              <a:t>c </a:t>
            </a:r>
            <a:r>
              <a:rPr lang="en-US" strike="sngStrike" dirty="0">
                <a:solidFill>
                  <a:srgbClr val="FF3300"/>
                </a:solidFill>
              </a:rPr>
              <a:t>= 1;</a:t>
            </a:r>
          </a:p>
          <a:p>
            <a:pPr lvl="2"/>
            <a:r>
              <a:rPr lang="en-US" strike="sngStrike" dirty="0" smtClean="0">
                <a:solidFill>
                  <a:srgbClr val="FF3300"/>
                </a:solidFill>
              </a:rPr>
              <a:t>d </a:t>
            </a:r>
            <a:r>
              <a:rPr lang="en-US" strike="sngStrike" dirty="0">
                <a:solidFill>
                  <a:srgbClr val="FF3300"/>
                </a:solidFill>
              </a:rPr>
              <a:t>= 1;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4" name="Elbow Connector 13"/>
          <p:cNvCxnSpPr>
            <a:stCxn id="9" idx="0"/>
            <a:endCxn id="8" idx="1"/>
          </p:cNvCxnSpPr>
          <p:nvPr/>
        </p:nvCxnSpPr>
        <p:spPr>
          <a:xfrm rot="5400000" flipH="1" flipV="1">
            <a:off x="1809453" y="2345651"/>
            <a:ext cx="1608415" cy="1386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8" idx="2"/>
          </p:cNvCxnSpPr>
          <p:nvPr/>
        </p:nvCxnSpPr>
        <p:spPr>
          <a:xfrm flipV="1">
            <a:off x="4587240" y="3250525"/>
            <a:ext cx="0" cy="592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0"/>
            <a:endCxn id="8" idx="3"/>
          </p:cNvCxnSpPr>
          <p:nvPr/>
        </p:nvCxnSpPr>
        <p:spPr>
          <a:xfrm rot="16200000" flipV="1">
            <a:off x="5756613" y="2345651"/>
            <a:ext cx="1608415" cy="1386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1682835" y="2717393"/>
            <a:ext cx="47481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349835" y="3417832"/>
            <a:ext cx="47481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6835632" y="2717392"/>
            <a:ext cx="83721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extends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2439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http://t1.gstatic.com/images?q=tbn:ANd9GcTmncTVUt6MXX0gW14iDOgYDJwCCCSE7YglCpxN9bkrZE-XWOHPj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07" y="1905000"/>
            <a:ext cx="387509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1143000"/>
            <a:ext cx="49530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ở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(</a:t>
            </a:r>
            <a:r>
              <a:rPr lang="en-US" dirty="0" err="1" smtClean="0"/>
              <a:t>superclass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(subclass)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2" descr="http://t0.gstatic.com/images?q=tbn:ANd9GcSZBH1KoGeWb_oj7AOF-U0s8LWEp_xdOKE5i4UtKaK9mvEvUOaPq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48" y="3048000"/>
            <a:ext cx="1247454" cy="124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encrypted-tbn0.gstatic.com/images?q=tbn:ANd9GcQDqeJ7VmRIug58wgfo3qlNkOGyqQqvRLkRRZFuSEQ-9x1zlKcXuLCcpyg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43103"/>
            <a:ext cx="1362932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://www.baytruck.com/images/homepage_truck_pi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94" y="3196363"/>
            <a:ext cx="1705180" cy="95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thừa kế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58332" y="1143000"/>
            <a:ext cx="2481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 smtClean="0"/>
              <a:t>Phương tiện </a:t>
            </a:r>
            <a:br>
              <a:rPr lang="vi-VN" sz="2400" dirty="0" smtClean="0"/>
            </a:br>
            <a:r>
              <a:rPr lang="vi-VN" sz="2400" dirty="0" smtClean="0"/>
              <a:t>di chuyển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80778" y="2839328"/>
            <a:ext cx="123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 smtClean="0"/>
              <a:t>Xe con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33879" y="2839328"/>
            <a:ext cx="132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 smtClean="0"/>
              <a:t>Xe đạp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46997" y="2839328"/>
            <a:ext cx="132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 smtClean="0"/>
              <a:t>Xe tải</a:t>
            </a:r>
            <a:endParaRPr lang="en-US" sz="2400" dirty="0"/>
          </a:p>
        </p:txBody>
      </p:sp>
      <p:pic>
        <p:nvPicPr>
          <p:cNvPr id="2050" name="Picture 2" descr="http://t1.gstatic.com/images?q=tbn:ANd9GcRNlMq0C43q5kxk0MBMS6cHK9jd-HR8FFHqYsyLaYNBRyp4_DS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681" y="5410200"/>
            <a:ext cx="2007041" cy="114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t0.gstatic.com/images?q=tbn:ANd9GcTMmsvIUl44fwxNvVkwatb_JtPuObJP7fzd6bYIvqtgIJi4eOH9a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190" y="5533702"/>
            <a:ext cx="1498221" cy="11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905000" y="5345243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Xe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thao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904603" y="5345243"/>
            <a:ext cx="263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trọng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nhỏ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Elbow Connector 28"/>
          <p:cNvCxnSpPr>
            <a:stCxn id="27" idx="0"/>
            <a:endCxn id="22" idx="2"/>
          </p:cNvCxnSpPr>
          <p:nvPr/>
        </p:nvCxnSpPr>
        <p:spPr>
          <a:xfrm rot="5400000" flipH="1" flipV="1">
            <a:off x="3115244" y="3961513"/>
            <a:ext cx="1049787" cy="17176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0"/>
            <a:endCxn id="22" idx="2"/>
          </p:cNvCxnSpPr>
          <p:nvPr/>
        </p:nvCxnSpPr>
        <p:spPr>
          <a:xfrm rot="16200000" flipV="1">
            <a:off x="4836696" y="3957736"/>
            <a:ext cx="1049787" cy="1725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0"/>
            <a:endCxn id="3" idx="2"/>
          </p:cNvCxnSpPr>
          <p:nvPr/>
        </p:nvCxnSpPr>
        <p:spPr>
          <a:xfrm rot="5400000" flipH="1" flipV="1">
            <a:off x="2614755" y="955109"/>
            <a:ext cx="865331" cy="29031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0"/>
            <a:endCxn id="3" idx="2"/>
          </p:cNvCxnSpPr>
          <p:nvPr/>
        </p:nvCxnSpPr>
        <p:spPr>
          <a:xfrm rot="16200000" flipV="1">
            <a:off x="5521315" y="951658"/>
            <a:ext cx="865331" cy="29100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9" idx="0"/>
            <a:endCxn id="3" idx="2"/>
          </p:cNvCxnSpPr>
          <p:nvPr/>
        </p:nvCxnSpPr>
        <p:spPr>
          <a:xfrm rot="5400000" flipH="1" flipV="1">
            <a:off x="4066310" y="2406663"/>
            <a:ext cx="86533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6" descr="data:image/jpeg;base64,/9j/4AAQSkZJRgABAQAAAQABAAD/2wCEAAkGBxQSEhQTExIWFBIUFhQXGRQQFBgWFBQVFBYWFhQWFB4ZHDQgGBolHBMUIjEiJjUtLjAuGB8zODMtNygtLisBCgoKDg0OFhAQGTglHCQrMjc3LCs3KzgsKywtODArLDc3LDcwNywsKyssNywrKyssNywsKys3KysrKysrKysrK//AABEIAGYAZgMBIgACEQEDEQH/xAAbAAEAAgMBAQAAAAAAAAAAAAAABAYDBQcCAf/EADoQAAEDAQUEBwUHBQEAAAAAAAEAAhEDBAUSITEiQVFhBjJScYGRoXKxwdHhEyMzQmKCohZDkrLwB//EABgBAQADAQAAAAAAAAAAAAAAAAACAwQB/8QAHREBAQACAgMBAAAAAAAAAAAAAAECAxFBMTJREv/aAAwDAQACEQMRAD8A7ii+EwsLrZTH9xs8MQlBnRRTeFPiT3Nd8l4N5t3NcfD5oJqLWVL3A/JHtPaFF/qDIdRpjTGXkcsgnBy3qKtvv89sftpn4lYKl+ntP8A0KX4y+I/vH6taKrWG83PqMnENoavneActN6tK5ZZ5dll8CIi46IiINH0ub91Td2a1E+BdhPo5VytedUFzQQIJGTRuMK0dLWTZKv6QHf4ODvgqbbfxHczPnn8VbqktvKnbbJOE1lqc4TiPn8l5JnUk95JUWyO1Clgei0fmTpnuVvaGymJJjeVkRAF1wCytZC9MZHehQZbG6HtPP6/BXlUGm+Ht7x65K+UzIB5BZt3s06fV6REVS4REQRL3o46FZnapvHm0rn1R+INd2mMPm0LphC4lfl9vs32dMMaYZEumdhzmnIdyt0+yrd6rFZ+sFOq5N71Qbt6RVqlQCWgAE7LPmvVvvyq52VR0DLKB36LSyrosgLW6uA7yAqFQrPdtOe48JcfNZcSC9seCJBBHEGQvD3wqK6+jZ82vgn8pzB7wtrdnSqlW2TsVDuecnH9J+BQWBhzB5j3roFkMsb3D3LmZeV0i63TSZ3e5UbumjR2lIiKheIiIC4T/AOk0cNYcn2gfzDx/uuvW28ajHFuEDgczI4rmfTmyVKziWMNR4rTDRoH025nlLVPXeMor2TnGqnYPu2Htv9Gr3QpyeQ1U6h0fqhs1CynvJqPE85hTGXMzqmsTlMUqZM85OULTc8Z2zTDK9NZUtYGg8TotfabydoD4jLyVkF22fLYfUnTHUyJ7JFMZHkVnohjfw6NJmYGTA589kySWunSRBULuxTmnJR22ao87FN7yewxzvcFOo9GLS7WngHGq5rfQmVbqlqfoahA0hzhTznMFogseOeRWF0ankDiGETuDpEsdpmDCjd3yJzR9r7cNmq0xFW0U30+DJe5vc7TwK6p0bt7H0mgHMYhDsiYJXLGO3ieZA0nt5EZ7nAq2XG77luky7qmY2jvBKryzuXlZjhMfC/otFYbzeMnAubx3j5rdUqocJB/7moJvaIiCPbLKKgg67jwVJv8Au0tLnQZykN4DLEOIiPJX5R7ZZBUEHIjQ8Pog5O9kGCM1HqsgcWjPeXU9dpkZu9knzGStN9XVBOUR6cxxCg0rsbqXE92SDROkiSW56iWNa9p3kbbwSN68uByneIGIFx5MeHuh7czmG5eqslO7KTdGa56mJ4xMKTTphvVAHsgBBW6N2vPVa7DAG3stw57JyaCJMjWOKzMu4DrVGAwRs7Rg7jhEnxK31RgcIIkLDSsVJvXxH90N9I96DVCzUQQXY3RvyaAPVxHKVbropM+yZhALdqNT+Y8VX7Rf1joHCMGMRstBqVM9Mmgn1U6zX9UqMb9nQdv/ABGuadTq3UeKCwIKuHOcPMmFXsNtqmMbaY4MEu9Fno9EnvzqPqP9t2EeX0Qb6j0jozhc8Fw7G15wi+XT0dp0ZIa3MRpPqUQbtERBGt1jFQcxofgeSp1usjqTjllvbw5jkr0otusYqDg4aH4Hkgo1qtIpnCQcWWQ55hYm2io7qUz3lW+ncLZxOIJ4gZ5cyp1K7qbfyz7Wf0QUend9d+ro5NzP8VsLN0VJzdJ9ogfMq5NaBoI7l9QaOydHGMzhoPFrZd5uzWxp3dTG6faM/RS0QeWsA0AHcvSIgIiICIiAiIgIiICIiAiIgIiICIi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4" name="Picture 8" descr="http://help.vcslearn.org/wp-content/themes/vcs_help/assets/images/lap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46" y="2824763"/>
            <a:ext cx="1613906" cy="161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data:image/jpeg;base64,/9j/4AAQSkZJRgABAQAAAQABAAD/2wCEAAkGBxMTEhUUERQUFBQVFhQaGBYWFRgXFxYWFxwWFxYXGRUYHyggGBwlGxccITEhJSktLi4uFx8zODMsNygtLisBCgoKDg0OGxAQGTAlICQ3LC0sLCwsLCwsLCwsLCwsLCwsLCwsLCssLCwsLCwsLCwsLCwsLCwsLCwsLCwsNzcrLP/AABEIAMwAzAMBIgACEQEDEQH/xAAcAAEAAgMBAQEAAAAAAAAAAAAABQcEBggCAwH/xABHEAABAwICBQgGBwUGBwAAAAABAAIDBBEFIQYSMUFRBxMiMmFxgZFSYqGxwdEUIzNydIKSQkOywvAVRFNjosMIJFRzg6Ph/8QAGQEBAAMBAQAAAAAAAAAAAAAAAAIDBAEF/8QAJREAAgIBBAICAgMAAAAAAAAAAAECAxEEEiExE0EyUSIzQoGR/9oADAMBAAIRAxEAPwC8UREAREQBEWi6d6ZT0c7Ioo2EOj19d4JudYiwAI2W/wBS43hZOxi28I3pFTz+UetO+IdzPmVjScoFcf3rB3Maq/NEt8Ei6kVHP00rj/eHDuDfkvm/SKvcCTNPYbSLgAcSQMlzzL6HgfsvVFQH9r1TyG8/O4kgACR9yTsAAOZWYMHxF+2Kqd97X/mKK7PSO+DHbLyc4DaQF8H10Q2yRjve0fFc/wAtK/nObe064dqlrtode1ie9T8egFaf3TR3vaitb6R10pdyLcZi1OXBomiLnGwaJGkk8AAVmqhdHW6lZDfLVmaD3tdY+0K+lOE9xXZDYERFMrCIiAIiIAiIgCIiAIiIAiIgC0Hlfw/Wp4pwM4ZACfUkyPtAW/KK0qoOfo54t7o3W+8BdvtAXGso7F4eSu+TGCN1Q9kjGP1o7jWaHWLSNl+9WBjmExGlnayONpdDKAQxosS022Diqz5OKq1XCb9drm+bSfeFcUwu0jsKrrX44LbuJFa8kxAll9aNpHn/APVv+PQ69NOw7HQyjzaQqq5LsRb9OEQ283IP02+Styu+zf8Acd7iu18xFqxMobBT9bC714z7QugFyzh+Lu14wPSj94XUjTkD2KFD4ZPU9opTS5upidQP82Jw/MyJ3vurrjOQ7gqA5SZnnF5tQEtDoLloJGUcd8xw2eCtaXT2iY37QuIAyDTn5rsGss5ZFuMcIq11QGYg5m8Vjh/7Sr9XOcUnOYgJv2ZKprhc5jWfrC66MSn2L10ERFcZwiIgCIiAIiIAiIgCIiAIiIAvwhfqIDnt1QaSscc7QVLjb1Wv1rfpVl1PKdSgdBkj7jLINVd6fwhuI1TfScx/62N+Sg4oHsGpILOba+/IgOafIhZd7i2kblCM0mzJwKqdS1Yqo3Nc8GQ6pYS20gcCDmDlf2Laa3lIq5GOZaMBzS02bbIixtclaa88Bc8Av3mJPRA7z8lxTwicq030Y8NHG0izBla1y429qmKjEppBaSWRw4FxI8isRlK/i0eBK+gpuL3eFgoOa9E9mezw7tJ8TkvlzrL2uLnddZIo2cL/AHiSvlVRgagAAzOwdhUdyJYPrRZywW/6iD+JdHLml9TzQbILXZJE7PZdpuLq+9EtImVsAkbZrxk9l76rvkdoKv08uzLqovhk2iItJjCIiAIiIAiIgCIiAIiIAiIgCIvwoCgeUqtjkxOR0L2yNMMQJaQQHsL2ubcbxYZLxjEV2Us46ssGof8AuQOcw372Fn6VBY5QvjmlDhZzJpWOHB1y5p7nMcD5rZoYjLg2uP7tVnwZK1gN+zWdfwWWay2ba3hIgGus4HtUkSoV0iloZNZoPYs0jWj6XX4iKJILCrpLFvj8FmqIxp2be4rqWSLYnjMzRGzrSSMaOFzcD3rM0Vxyow+qMbwWSxkscx2QcBtYeI3g9ossXAT9dTW2/SIvYR81cfKToCyvZzsNmVTB0XbBIB+w/wCB3K+uttcGa2xKST9m0YFjMVVEJIj95v7THbwQpFc54BpHU0E5bK10UrOi9rwQHDg9vucPBXTo3pjT1YADhHKR1HHafVdsd71ohZnh9maynHMejY0RFaUhERAEREAREQBERAEREAREQFP8rOD81VNnaPq6tojfwE8dzG78zej3jtVdYlW1EUZhie8QzG7o27HPFtu/YBl2LoPlAwX6XQzRjrtaXxnhLH0meZFvFUponj5jkiqGgEtI1mkXuD1tuy437ist34yUv9NlD3RcTXJJT/XtUzg0t2kcF9eUSla2se+P7KdrJoyNmrJe/k9rgozAZbOtxCqnHCL4TzhsnkRfhdbaqS8/VC40emO74qTfVtG+6icQeHOuOAClHshLozNGGg1dGDvnZ/EF0wuZdH5Wx1lK551WskYXE7ANbMldMMeHAFpBB2EG4I7CtdHTMOp7RB6VaI01ey07SHt6krMnt8d47DcKntItCazDyXsBmgB67Aejw12jNnfsV/oQrJ1qRVC1xKX0V5Rpo9Vkh51nov64Hqv3+KtLBdIqepH1T+lvY7Jw8N/gtZ0u5NYKnWkprQTHM2H1bz2tHVPaPIqsJXVFFNzVQHMkYbgg523Oa4dYG21U751/LlF+yu348M6LRaPoRpjz2rDObvI+rk3P7D639bVvC0RkpLKM0ouLwwiIpEQiIgCIiAIiIAiIgPMjbgjiCuWKaEwyvj9CSRhH3HFvuAK6pXNGnEPM4nVs2fW67b8Hta6/mVVbFNcltMmpH5jLXSRMIN2xhwA4BxBPhfPxPFQtJLqEO4FTWHTa3R2h3vWNiWGc0b5kO2dh4LGpbXtl/Rva3fkj8dibivPOk7VjBh3N+JUjTYJK/N7tUdvD4LuEN32YjntG0/FeGz36jHO7dgUq3CaZvXqGA99/cvq2mp/3c8bjwJIXcHMkLFLc9MaruG7wW6aI6V1FJYMPOQ743HLvaf2T7OxQNTRDY8W4EbPArDLJITfrN4/NQ3yT47OuEWuTonR/SKCrbeJ1nDrMdk5vhvHaFLrnbCsUIcHxuLHjYWmx8CrL0d09vZlWAN3OtGXe5o2d4yWqu9PiXBjsoa5jyb8qN5YIny4k1kTAJBHGOtd0usTq6rezMWV3QTNe0OY4OacwQbg+KoLSfFjNionuBzdQxjMs9SKTU8zmfFWWNYIVLk94Rh9ZDMYPo8xma8FgaMg4Hra/V1Nhve2SvuG+qNbrWF+/evYRdhBQWERnNzeWERFMgEREAREQBERAEREAVA8s0QZi7Xf4lPCT360rPc0K/lR3L9TkVdNJudA5t+2N9/8AcUJrMWTg8SNPbkbjJbTTQtqYc9uw8Q4b/itVjkuAePvU3oZPeoMV+vcC/pWu34hec02mvaPSi8Ya6Zh07RGXlwzZlbt3eaCmfL0pCSPRvZo7+PipTSmm5qo1Tq3e1pIaQekDbdvsrK0W0GhYxslS0SyEAhjs44wdgDNjnesfCythCU0sFc7Iw5ZV1Jg2uOg0uHqRucPMCxXqrwBzWlz2Oa3eXxPa0W4kiwXQUbA0WaAANwFh5LQuWvFTDhzo2mzqh7Y/yX1n+bW6v5lf4EvZnepf0Vb9DcwXYbt4X1mHu3jvXqlqBrau47vgt35KNEoJqF752axfIQ03Ic0MAHRI2Z3y2ZLV9IMGEFdJGx2syO1nb7uAOqe0XzVVleFktrt3PCIirw613xfp+IX7R4mdjv671nOPBYNdSXzGR7Nqzs0YNjwnSmaj6Ub7s3sdmw39xvvCgMOqGPrWVE9rOqBI+NoIYNZ2sSBttck7ViPo5RE4vs1uXWIBPcNyxaaV5bqgm18h2lXwk0iicVk6ljeHAFpBBAII2EHYQvSxsNp+bhjjGxkbG/pAHwWStxgCIiAIiIAiIgCIiAIiIAqh/wCIFvRpD2zDzDT8Fbyqb/iDH1FKd/OvHmw/Jcl0dj2VXhsmRHiPis+l19fWi6zbnuy2qEpJCNU/0RsUpR1b2udzd997DcVhnDEsm+qaccfRk1E7pbGQ3I2HZZbvgHKXUxNaydrZ2gWDj0X23XIyPfZaFGMllwRZqMZOHROUIz7Rb1PykRuH2Dx+Zq1PT7nMUfC5hbFFFrHVcbuc878sgLAeZURSM2BrXO7hYeZWc+rZEPrJGs9VnSf7fkktTJ8EVporkz6fFqiCmjp4Xc2xgtdjbOcSSXOL3bLkk5WstffG43JO0kk9p2kuO/zSr0iGyGO3ryG5PgoKrqXyG8jy7sGTR4BQc5S7ZZGEY8pEnLVws2u1jwb0j57AsObFn/u2hg4nN3tyCw2sO4WXrmeKidyY1W9xBLyXHiVJaJUnOVNOz0pWX7tYE+wKLxDIW4kLceSyl18Qi4Ma93k2w9pCur9FNj7L5REXoHnhERAEREAREQBERAEREAVe8s2jVRW00P0VnOOikLnMuA4tLS27b7SCdisJEBQGl+ickGGUE0jNSSNjopmm1xrPfJHe3AuI/Mtewi+obFudwQQSQdtxYG66H0xwn6VRTw5azmEsvue3pM9oC54wdtmuByOsQRw2ZLNe9q4NOnW54Mlhja8B5fYi99Ube66yP7RY37OO59J5v7AsGs6w7l8mrG3k3JYM6fEZHZF5A9FvRHszPiVidwQL6MBXMDOTxzZO0r2yMKUwnA56g2gifJ2gWaO9xyW74NyXvNnVUoaPQizPi8j3DxU41yl0iuU4R7ZXIaTl5AfJbDhOg9bUZiPm2n9qU6o8BYuPkrewfRqlpvsYmh3pnpPP5jmPBS60R0q/kZ56p/xOedPtGW0T6ePnDJI9rnPys0WIAsNvFbTyL0l6ieS3Uia2/a91/wDbULytVGvihbuiijHibuPsIW68jVLammk9OW3g0Ae8ldUV5El6Iyb8eX7LCREWozBERAEREAREQBERAEREAREQBc2vbaao/ETfxFdJLnCqH/MVP4iX+IrNqfiatJ8zBrOsO5fSioJJXBsbHOcdzQSfILc+T3RuCslkNQHOEQaQ0GwNydts9ytzD8NhgbqwxsjHBrQL953+Kqqpc1nJbdcoSawVLg3JjUyWMxbC3ffpP/SMvM+C3jCOT6jhsXtMzh/iZt/QMj43W2ItMaYR9GaV85ezxFGGgBoDQNgAsB4Be0RWlIRF5kfYEnYAT5IDnPS+p53Eqx/CVzB/47R/yq5uTOm1MOh9fWf+pxt7LKhJpi58sm98kjvNxPxXSmA0nNU0EfoRRt8Q0ArPVzNsvs4gkZ6Ii0FAREQBERAEREAREQBERAEREAXOWIC1TVfiJfeujVzpi+VXVfiJfes2q+Jq0nzN/wCR4dKoPZH/ADKzFW/I6Mqg9sfucrIU6P1or1H7GERFcUhERAFF6UVXNUdRJ6MMh/0lSi1zlEp5JMOqWQtL3uYBqjMkXGtYbzq3yXH0dXZROjdLzksEe3XkjB7iRf2LpgBUfyZ4BM+sie6N7I4ek5zmlouBZrRfabn2FXiqaF+Jbc+eAiIrykIiIAiIgCIiAIiIAiIgCIiALnbSAWrav8RJ8F0SueNKMq+r/EP9wWbVfA1aT5lhcjY+rqD67B7CrFVe8jY+onP+aPY0KwlZR+tFd/7GERFaUhERAEREAREQBERAEREAREQBERAEREAREQBERAFz7plEW4hVhwIvMSMtxa0g+S6CWFX4TBMQZoo5CNhc0EgcLncqra/JHBbVZ45ZNR5H4rUkjvSmdbt1Q0e+/kt7XiKJrQGtAa0ZAAWAHYAvanCO2KRCct0mwiIpEQiIgCIiAIiIAiIgCIiAIiID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8" name="Picture 12" descr="http://images4.wikia.nocookie.net/__cb20111222122639/pawnstarsthegame/images/f/f3/Antique_Potty_Chai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509" y="2869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http://images2.wikia.nocookie.net/__cb20111025181529/ageofempiresonline/images/4/47/L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9" y="2831616"/>
            <a:ext cx="1600200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6" descr="data:image/jpeg;base64,/9j/4AAQSkZJRgABAQAAAQABAAD/2wCEAAkGBxQSEhUUEhIVFBUVFRgUFBUUFBQXFBMUFhQZFhQXFRYaHSglGB0lGxUdITEhJSkrLi4uGB8zODUsNygtLisBCgoKDg0OGxAQGzQkICQtLC8rNiwsLCwtLC8sLCwsLCwsLCwsLCwsLCwsLCwsLCwsLCwsLCwsLCwsLCwsLCwsLP/AABEIAGYAZgMBEQACEQEDEQH/xAAbAAACAwEBAQAAAAAAAAAAAAADBQACBAYBB//EADcQAAEDAQYDBQYEBwAAAAAAAAEAAgMRBAUSITFBUWFxIjKBkbETUmKhwdEjQlPwFBUzgpKy8f/EABoBAAIDAQEAAAAAAAAAAAAAAAAEAgMFAQb/xAAuEQACAgEEAQEFCAMAAAAAAAAAAQIRAwQSITFRQRMiYXGhFCMyUoGRsdEkwfD/2gAMAwEAAhEDEQA/APuKAIgCIAiAKl4BpxUHNJ0dUT2q7fAUCZPVxbwAPnX7KmOZObj4om4VFMKSrm6IUeMeDp+6LkZqXQNUWUzhEARAEQBEARAFXmihJ0jqVg4pw4VBVePNGatEpQcXTMV5yUAcNWuB+hWfr8jjFTXoxjBG24v1L/xg7Pxfaqsjq04r4nPYvn4GWCb8V54gfJIYM/8Aky/7ounD7tBbRb6Rlw1267JvPrKxbl+hXDBc6Zou80Y0cgmNI6xqyvNzNsNJaACBuTQDjxV8s6TS8lccbab8Bgr0ys9XQIgCIAq51FBySOpWUkkFFCc1RKMXYnneY31b3XajnxWBnyS0+Xcun2PQSyQp9oFJLXEBmDmOR3VWXM8icVyn0TUapvsqInUG1DUKuGLIopX07O742VdG4Z19Fz2Moyck+TqlF8GaWQgAOGQVOTdST6RbFJ20a4beM3VyAo0b809DWVb8cIplgfEQ92EkmV5zOTeAHLxTOjbnJ5ZleekljiOg9bSmkIUWa6uilGSfRxqj1SOEQAG0xBwIOiozQU40yyEnF2hLJO+I0ccbdidehWFkzZdPKpcofjCGRWuGBYMRoO7rTglW/aul+H+Cbe3l9m2KMDRNQio9C8pWELFNojYCVqXm6LIsw2gpWeRMYghNaHFpySkpNMdgk1yMbDeIPadq3Rg0B4rRwamuX6dIWy4GuF6+oysmOc1ecMezRli6ngn8DyZ3cuhbJswqo8vz4H0YoFtwVIzZO2WUzhSQkDIV5KE20uCUUr5Fk16gGj2uYeYyPQhZuTWqPEk0Nx0zauLTFtqtFe6/EDsdR0KydVnTXDtMaxwrtUw1nyChCShErnyzXG5TWV+hU0ERKb8kAMwS2SRZEXTpVyGoim2BQk7G8ZhZLgcHa01HEK3G6dl7jujR09ltzW0c+Qcmt0HlqtnBqFHmT/Yy8mGT4jH9xlZL19ofw2PcPeIo3zOvgtLFqt791CmTTbF77S/kaNT8ehRkKHQIX3hp3MQ4ZfVZ+qUWurGcPfdHM2hwD6AFvI9V5jUtRnSVGrBNx5dm+N665C7RsiehZCmUQuNDykNoGV6XnkLIoXTvVO4YghXanKSdjcELpir4jERvcga5rSY3PIyyphFDlryWhp6b5Viepck3TSOxsegyw8ssvJehwKNGJl77s1hNopAWpjiOy4N5luL6hU5oya910WY3FP3lYltVln/WB8MPosjNiz/mH8eTB+X/AGILXUPo41OW9VgaqLU+TRx048GuzTqCnaKZwNjJVByKXEv7dVubI7AUkyrcrJqJjmkXUi6MRdO9XxQzFGGUpiKLojO5oZHN7Dw3M/mofJOYFJ/hYtqJwT95WdHYrHaRrOOmAO9aLWw4s35jMy5dO+ofWh5C0gdogniBT5VK1caaXJnyab4LkqTdHEJr4tkTcnkE+6Dn5fdZmrzY+mPabFllzE5W2yAkFrMI0/6vO6mKbtKjXxxaVN2ysciSaOuJqZaFB2VOAX26hRHYUfMuqJ1RMssysjEtjExSvV0UXRQFo3TCVKyT8DSw2lkYAliqBvTtCuaawbY1uQvlxznzCR2N02uN7fw3AgbVzHUHMLe02WElwYeoxZIS99DIJ5CpSRlRT0NFGcdyo7F07Mf8tjbmI216Cp8SlJaWC5oY+0ZJcNiG+ouyfaODR+VjdztU7rI1eL0bNDSy59xX5bOabJRY8oUabQVsqrcSO0v7Zc2nNpV0y6onVEA+VTUSaiDaC48ldGJJug7MIIrXCDnTXwViW516EOWnXZ111xEgUc2WM6EjtDlzWvpsd/FGPqJJPrbIZtuuKuIMaHe8BQ+YWjHSwXNCj1OStt8G4BNpULM9XQM9slLW5NLjs0bnmdhzVGaTS4Rbiim+XSERuYvJktDsR91tcLRw4lZb0spPdM0PtaitmFV8X2xRfVj7ONwwHuxsFNPiSGower48DumyW9sefL/oSPa5tKgiuY5jiEjKFdjqafRX2hUdoUe5ldUQ4Ltg4lTUURc/AZwIbUA4a0rz4KaTl10RXLp9j677G1zRljhf/lG7Q+Fd9k9gwL9P4EM2VqT5qS+pss11SWd+KE42HvROOfVjtK9U7DBPE7jyiiepx541k4fo/wCzooXVAOfiKHxC1MbtGZJU6LqwiRAHlFxoCrwoTVIkjmTYTapjI7+kzssH6hGrulfOix3head+hq+2WnxbI/iffw+HzB3vZcLJZHDbAwcG6V6kkqrPgUbkyemybpRgvmxVZ7qqyMkEGR9ByZStfIVSn2a0mvUbnqKnJLpL6g7LYcUz46nsh3mNKqK09uiU8u3Ep+aK26yFkccoBoe9XZ1f35KXsNsVJncWRTnLH+x0sN2hxdlWOVoJHB3LhUH5J/Hpr+TMuWoaS55iylzWZ1mlMTs439qJ3xfmaedM/BWYIPFPa+n0d1OSOfH7Rdrv+zpAFrJWjLbLKVHCLoEQBEAVc2oooyVnU6PGsAyC4oJHXJsVX9YzKGR7OeC48GtzP28UlqsTm1FDmkyrE3PwuPmzZ/CDLLu6csqeisWBUUe1fPxFF32KlrndthZT+4Z/6lJ48P3zHc2a9NBfP6DC23W18To6ZOBpyOoPgUzl0ycaFsWplDIp+C9zNIiYHd4Nwu6tyPop6WLUFZHUte0bj0bHxA6jeviNCmHjTKFJroIFNIiRdAiAIgCIAiAIgDyi5tO2eoo4DbCA4u3IAPQVp6lQWNJ2TcnVBFOiB4AhKgs9XQIgCIAiAP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54" name="Picture 18" descr="http://t3.gstatic.com/images?q=tbn:ANd9GcS71lDeCqE5zD8kcBntdyz9acOOmoJfd6qA_uew03uNpGTRswMSG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4629148"/>
            <a:ext cx="1752602" cy="175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6" name="Picture 20" descr="http://icons.iconarchive.com/icons/icons-land/gis-gps-map/256/Ban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91050"/>
            <a:ext cx="1828799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8" name="Picture 22" descr="http://t0.gstatic.com/images?q=tbn:ANd9GcSZBH1KoGeWb_oj7AOF-U0s8LWEp_xdOKE5i4UtKaK9mvEvUOaPq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59" y="4533899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Đối tượng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Biểu diễn 1 đối tượng trong thế giới thực</a:t>
            </a:r>
          </a:p>
          <a:p>
            <a:r>
              <a:rPr lang="vi-VN" dirty="0" smtClean="0"/>
              <a:t>Mỗi đối tượng được đặc trưng bởi các thuộc tính và các hành vi riêng của nó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PhuongTien</a:t>
            </a:r>
            <a:r>
              <a:rPr lang="en-US" dirty="0" smtClean="0"/>
              <a:t>{…}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XeDap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E5112"/>
                </a:solidFill>
              </a:rPr>
              <a:t>extends </a:t>
            </a:r>
            <a:r>
              <a:rPr lang="en-US" dirty="0" err="1">
                <a:solidFill>
                  <a:srgbClr val="EE5112"/>
                </a:solidFill>
              </a:rPr>
              <a:t>PhuongTien</a:t>
            </a:r>
            <a:r>
              <a:rPr lang="en-US" dirty="0"/>
              <a:t>{…}</a:t>
            </a:r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XeCon</a:t>
            </a:r>
            <a:r>
              <a:rPr lang="en-US" dirty="0" smtClean="0"/>
              <a:t> extends </a:t>
            </a:r>
            <a:r>
              <a:rPr lang="en-US" dirty="0" err="1"/>
              <a:t>PhuongTien</a:t>
            </a:r>
            <a:r>
              <a:rPr lang="en-US" dirty="0"/>
              <a:t>{…}</a:t>
            </a:r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XeTai</a:t>
            </a:r>
            <a:r>
              <a:rPr lang="en-US" dirty="0" smtClean="0"/>
              <a:t> extends </a:t>
            </a:r>
            <a:r>
              <a:rPr lang="en-US" dirty="0" err="1"/>
              <a:t>PhuongTien</a:t>
            </a:r>
            <a:r>
              <a:rPr lang="en-US" dirty="0"/>
              <a:t>{…}</a:t>
            </a:r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XeTheThao</a:t>
            </a:r>
            <a:r>
              <a:rPr lang="en-US" dirty="0" smtClean="0"/>
              <a:t> extends </a:t>
            </a:r>
            <a:r>
              <a:rPr lang="en-US" dirty="0" err="1" smtClean="0"/>
              <a:t>XeCon</a:t>
            </a:r>
            <a:r>
              <a:rPr lang="en-US" dirty="0" smtClean="0"/>
              <a:t>{…}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XeTrongTaiNho</a:t>
            </a:r>
            <a:r>
              <a:rPr lang="en-US" dirty="0" smtClean="0"/>
              <a:t> </a:t>
            </a:r>
            <a:r>
              <a:rPr lang="en-US" dirty="0"/>
              <a:t>extends </a:t>
            </a:r>
            <a:r>
              <a:rPr lang="en-US" dirty="0" err="1"/>
              <a:t>XeCon</a:t>
            </a:r>
            <a:r>
              <a:rPr lang="en-US" dirty="0"/>
              <a:t>{…}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04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encrypted-tbn3.gstatic.com/images?q=tbn:ANd9GcSYDKwPS-kW4Iqmh8xbIroWpLbtUqo2Kg7IwWBRDDzQ0FoiAb0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80038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https://coursera-course-photos.s3.amazonaws.com/dc/261d8c0297d7c389293662854a1162/Intro-Java-final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Lớp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6002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Object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Object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828800"/>
          </a:xfrm>
        </p:spPr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914400" y="2895600"/>
            <a:ext cx="5029200" cy="3962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class Parent{</a:t>
            </a:r>
          </a:p>
          <a:p>
            <a:r>
              <a:rPr lang="en-US" sz="2000" dirty="0" smtClean="0"/>
              <a:t>	Public void m1(){…}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 smtClean="0"/>
              <a:t>class Child </a:t>
            </a:r>
            <a:r>
              <a:rPr lang="en-US" sz="2000" b="1" dirty="0" smtClean="0">
                <a:solidFill>
                  <a:srgbClr val="3333FF"/>
                </a:solidFill>
              </a:rPr>
              <a:t>extends Parent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public void m2(){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this</a:t>
            </a:r>
            <a:r>
              <a:rPr lang="en-US" sz="2800" b="1" dirty="0" smtClean="0">
                <a:solidFill>
                  <a:srgbClr val="EE5112"/>
                </a:solidFill>
              </a:rPr>
              <a:t>.m1()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Flowchart: Document 4"/>
          <p:cNvSpPr/>
          <p:nvPr/>
        </p:nvSpPr>
        <p:spPr>
          <a:xfrm>
            <a:off x="4419600" y="3886200"/>
            <a:ext cx="4267200" cy="1981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Child object = new Child();</a:t>
            </a:r>
          </a:p>
          <a:p>
            <a:r>
              <a:rPr lang="en-US" sz="2000" dirty="0" smtClean="0"/>
              <a:t>object</a:t>
            </a:r>
            <a:r>
              <a:rPr lang="en-US" sz="2800" b="1" dirty="0" smtClean="0">
                <a:solidFill>
                  <a:srgbClr val="EE5112"/>
                </a:solidFill>
              </a:rPr>
              <a:t>.m1()</a:t>
            </a:r>
            <a:r>
              <a:rPr lang="en-US" sz="2000" dirty="0" smtClean="0"/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2780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381000" y="1219200"/>
            <a:ext cx="8305800" cy="3733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7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lowchart: Document 4"/>
          <p:cNvSpPr/>
          <p:nvPr/>
        </p:nvSpPr>
        <p:spPr>
          <a:xfrm>
            <a:off x="2209800" y="3200400"/>
            <a:ext cx="6324600" cy="2362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313866"/>
            <a:ext cx="6038850" cy="172896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562600"/>
            <a:ext cx="8686800" cy="10668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DSNhanVien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NhanVien</a:t>
            </a:r>
            <a:r>
              <a:rPr lang="en-US" dirty="0" smtClean="0"/>
              <a:t>&gt;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print().</a:t>
            </a:r>
          </a:p>
        </p:txBody>
      </p:sp>
    </p:spTree>
    <p:extLst>
      <p:ext uri="{BB962C8B-B14F-4D97-AF65-F5344CB8AC3E}">
        <p14:creationId xmlns:p14="http://schemas.microsoft.com/office/powerpoint/2010/main" val="28167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http://www.studytonight.com/java/images/super-examp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r="26078" b="2986"/>
          <a:stretch/>
        </p:blipFill>
        <p:spPr bwMode="auto">
          <a:xfrm>
            <a:off x="3276600" y="2743200"/>
            <a:ext cx="4419600" cy="376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từ khóa super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super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super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19200"/>
            <a:ext cx="5867400" cy="4906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overriding.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super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cha.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553200" y="1981200"/>
            <a:ext cx="2133600" cy="1143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Hinh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method()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6553200" y="4191000"/>
            <a:ext cx="2133600" cy="1143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Child</a:t>
            </a:r>
          </a:p>
          <a:p>
            <a:pPr algn="ctr"/>
            <a:r>
              <a:rPr lang="en-US" sz="2400" b="1" dirty="0" smtClean="0"/>
              <a:t>method()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12" idx="0"/>
            <a:endCxn id="2" idx="2"/>
          </p:cNvCxnSpPr>
          <p:nvPr/>
        </p:nvCxnSpPr>
        <p:spPr>
          <a:xfrm flipV="1">
            <a:off x="7620000" y="31242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1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638800"/>
            <a:ext cx="86868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Protected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khác</a:t>
            </a:r>
            <a:r>
              <a:rPr lang="en-US" dirty="0" smtClean="0"/>
              <a:t> package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834" y="1295400"/>
            <a:ext cx="849536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4442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7611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4876800" y="4038600"/>
            <a:ext cx="2438400" cy="685800"/>
          </a:xfrm>
          <a:prstGeom prst="wedgeRoundRectCallout">
            <a:avLst>
              <a:gd name="adj1" fmla="val -156547"/>
              <a:gd name="adj2" fmla="val 1078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xemThongTin</a:t>
            </a:r>
            <a:r>
              <a:rPr lang="en-US" dirty="0" smtClean="0"/>
              <a:t>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530373" y="1143000"/>
            <a:ext cx="2438400" cy="685800"/>
          </a:xfrm>
          <a:prstGeom prst="wedgeRoundRectCallout">
            <a:avLst>
              <a:gd name="adj1" fmla="val -149999"/>
              <a:gd name="adj2" fmla="val 11424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07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381000" y="1285875"/>
            <a:ext cx="8305800" cy="5572125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trừu tượng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39967"/>
            <a:ext cx="8001000" cy="43750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066800" y="2637972"/>
            <a:ext cx="64770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285875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105400" y="1590674"/>
            <a:ext cx="3352800" cy="847725"/>
          </a:xfrm>
          <a:prstGeom prst="wedgeRoundRectCallout">
            <a:avLst>
              <a:gd name="adj1" fmla="val -75378"/>
              <a:gd name="adj2" fmla="val 70503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trừu tượng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(Abstract class)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(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)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0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6" descr="data:image/jpeg;base64,/9j/4AAQSkZJRgABAQAAAQABAAD/2wCEAAkGBxQSEhQTExIWFBIUFhQXGRQQFBgWFBQVFBYWFhQWFB4ZHDQgGBolHBMUIjEiJjUtLjAuGB8zODMtNygtLisBCgoKDg0OFhAQGTglHCQrMjc3LCs3KzgsKywtODArLDc3LDcwNywsKyssNywrKyssNywsKys3KysrKysrKysrK//AABEIAGYAZgMBIgACEQEDEQH/xAAbAAEAAgMBAQAAAAAAAAAAAAAABAYDBQcCAf/EADoQAAEDAQUEBwUHBQEAAAAAAAEAAhEDBAUSITEiQVFhBjJScYGRoXKxwdHhEyMzQmKCohZDkrLwB//EABgBAQADAQAAAAAAAAAAAAAAAAACAwQB/8QAHREBAQACAgMBAAAAAAAAAAAAAAECAxFBMTJREv/aAAwDAQACEQMRAD8A7ii+EwsLrZTH9xs8MQlBnRRTeFPiT3Nd8l4N5t3NcfD5oJqLWVL3A/JHtPaFF/qDIdRpjTGXkcsgnBy3qKtvv89sftpn4lYKl+ntP8A0KX4y+I/vH6taKrWG83PqMnENoavneActN6tK5ZZ5dll8CIi46IiINH0ub91Td2a1E+BdhPo5VytedUFzQQIJGTRuMK0dLWTZKv6QHf4ODvgqbbfxHczPnn8VbqktvKnbbJOE1lqc4TiPn8l5JnUk95JUWyO1Clgei0fmTpnuVvaGymJJjeVkRAF1wCytZC9MZHehQZbG6HtPP6/BXlUGm+Ht7x65K+UzIB5BZt3s06fV6REVS4REQRL3o46FZnapvHm0rn1R+INd2mMPm0LphC4lfl9vs32dMMaYZEumdhzmnIdyt0+yrd6rFZ+sFOq5N71Qbt6RVqlQCWgAE7LPmvVvvyq52VR0DLKB36LSyrosgLW6uA7yAqFQrPdtOe48JcfNZcSC9seCJBBHEGQvD3wqK6+jZ82vgn8pzB7wtrdnSqlW2TsVDuecnH9J+BQWBhzB5j3roFkMsb3D3LmZeV0i63TSZ3e5UbumjR2lIiKheIiIC4T/AOk0cNYcn2gfzDx/uuvW28ajHFuEDgczI4rmfTmyVKziWMNR4rTDRoH025nlLVPXeMor2TnGqnYPu2Htv9Gr3QpyeQ1U6h0fqhs1CynvJqPE85hTGXMzqmsTlMUqZM85OULTc8Z2zTDK9NZUtYGg8TotfabydoD4jLyVkF22fLYfUnTHUyJ7JFMZHkVnohjfw6NJmYGTA589kySWunSRBULuxTmnJR22ao87FN7yewxzvcFOo9GLS7WngHGq5rfQmVbqlqfoahA0hzhTznMFogseOeRWF0ankDiGETuDpEsdpmDCjd3yJzR9r7cNmq0xFW0U30+DJe5vc7TwK6p0bt7H0mgHMYhDsiYJXLGO3ieZA0nt5EZ7nAq2XG77luky7qmY2jvBKryzuXlZjhMfC/otFYbzeMnAubx3j5rdUqocJB/7moJvaIiCPbLKKgg67jwVJv8Au0tLnQZykN4DLEOIiPJX5R7ZZBUEHIjQ8Pog5O9kGCM1HqsgcWjPeXU9dpkZu9knzGStN9XVBOUR6cxxCg0rsbqXE92SDROkiSW56iWNa9p3kbbwSN68uByneIGIFx5MeHuh7czmG5eqslO7KTdGa56mJ4xMKTTphvVAHsgBBW6N2vPVa7DAG3stw57JyaCJMjWOKzMu4DrVGAwRs7Rg7jhEnxK31RgcIIkLDSsVJvXxH90N9I96DVCzUQQXY3RvyaAPVxHKVbropM+yZhALdqNT+Y8VX7Rf1joHCMGMRstBqVM9Mmgn1U6zX9UqMb9nQdv/ABGuadTq3UeKCwIKuHOcPMmFXsNtqmMbaY4MEu9Fno9EnvzqPqP9t2EeX0Qb6j0jozhc8Fw7G15wi+XT0dp0ZIa3MRpPqUQbtERBGt1jFQcxofgeSp1usjqTjllvbw5jkr0otusYqDg4aH4Hkgo1qtIpnCQcWWQ55hYm2io7qUz3lW+ncLZxOIJ4gZ5cyp1K7qbfyz7Wf0QUend9d+ro5NzP8VsLN0VJzdJ9ogfMq5NaBoI7l9QaOydHGMzhoPFrZd5uzWxp3dTG6faM/RS0QeWsA0AHcvSIgIiICIiAiIgIiICIiAiIgIiICIi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0" descr="data:image/jpeg;base64,/9j/4AAQSkZJRgABAQAAAQABAAD/2wCEAAkGBxMTEhUUERQUFBQVFhQaGBYWFRgXFxYWFxwWFxYXGRUYHyggGBwlGxccITEhJSktLi4uFx8zODMsNygtLisBCgoKDg0OGxAQGTAlICQ3LC0sLCwsLCwsLCwsLCwsLCwsLCwsLCssLCwsLCwsLCwsLCwsLCwsLCwsLCwsNzcrLP/AABEIAMwAzAMBIgACEQEDEQH/xAAcAAEAAgMBAQEAAAAAAAAAAAAABQcEBggCAwH/xABHEAABAwICBQgGBwUGBwAAAAABAAIDBBEFIQYSMUFRBxMiMmFxgZFSYqGxwdEUIzNydIKSQkOywvAVRFNjosMIJFRzg6Ph/8QAGQEBAAMBAQAAAAAAAAAAAAAAAAIDBAEF/8QAJREAAgIBBAICAgMAAAAAAAAAAAECAxEEEiExE0EyUSIzQoGR/9oADAMBAAIRAxEAPwC8UREAREQBEWi6d6ZT0c7Ioo2EOj19d4JudYiwAI2W/wBS43hZOxi28I3pFTz+UetO+IdzPmVjScoFcf3rB3Maq/NEt8Ei6kVHP00rj/eHDuDfkvm/SKvcCTNPYbSLgAcSQMlzzL6HgfsvVFQH9r1TyG8/O4kgACR9yTsAAOZWYMHxF+2Kqd97X/mKK7PSO+DHbLyc4DaQF8H10Q2yRjve0fFc/wAtK/nObe064dqlrtode1ie9T8egFaf3TR3vaitb6R10pdyLcZi1OXBomiLnGwaJGkk8AAVmqhdHW6lZDfLVmaD3tdY+0K+lOE9xXZDYERFMrCIiAIiIAiIgCIiAIiIAiIgC0Hlfw/Wp4pwM4ZACfUkyPtAW/KK0qoOfo54t7o3W+8BdvtAXGso7F4eSu+TGCN1Q9kjGP1o7jWaHWLSNl+9WBjmExGlnayONpdDKAQxosS022Diqz5OKq1XCb9drm+bSfeFcUwu0jsKrrX44LbuJFa8kxAll9aNpHn/APVv+PQ69NOw7HQyjzaQqq5LsRb9OEQ283IP02+Styu+zf8Acd7iu18xFqxMobBT9bC714z7QugFyzh+Lu14wPSj94XUjTkD2KFD4ZPU9opTS5upidQP82Jw/MyJ3vurrjOQ7gqA5SZnnF5tQEtDoLloJGUcd8xw2eCtaXT2iY37QuIAyDTn5rsGss5ZFuMcIq11QGYg5m8Vjh/7Sr9XOcUnOYgJv2ZKprhc5jWfrC66MSn2L10ERFcZwiIgCIiAIiIAiIgCIiAIiIAvwhfqIDnt1QaSscc7QVLjb1Wv1rfpVl1PKdSgdBkj7jLINVd6fwhuI1TfScx/62N+Sg4oHsGpILOba+/IgOafIhZd7i2kblCM0mzJwKqdS1Yqo3Nc8GQ6pYS20gcCDmDlf2Laa3lIq5GOZaMBzS02bbIixtclaa88Bc8Av3mJPRA7z8lxTwicq030Y8NHG0izBla1y429qmKjEppBaSWRw4FxI8isRlK/i0eBK+gpuL3eFgoOa9E9mezw7tJ8TkvlzrL2uLnddZIo2cL/AHiSvlVRgagAAzOwdhUdyJYPrRZywW/6iD+JdHLml9TzQbILXZJE7PZdpuLq+9EtImVsAkbZrxk9l76rvkdoKv08uzLqovhk2iItJjCIiAIiIAiIgCIiAIiIAiIgCIvwoCgeUqtjkxOR0L2yNMMQJaQQHsL2ubcbxYZLxjEV2Us46ssGof8AuQOcw372Fn6VBY5QvjmlDhZzJpWOHB1y5p7nMcD5rZoYjLg2uP7tVnwZK1gN+zWdfwWWay2ba3hIgGus4HtUkSoV0iloZNZoPYs0jWj6XX4iKJILCrpLFvj8FmqIxp2be4rqWSLYnjMzRGzrSSMaOFzcD3rM0Vxyow+qMbwWSxkscx2QcBtYeI3g9ossXAT9dTW2/SIvYR81cfKToCyvZzsNmVTB0XbBIB+w/wCB3K+uttcGa2xKST9m0YFjMVVEJIj95v7THbwQpFc54BpHU0E5bK10UrOi9rwQHDg9vucPBXTo3pjT1YADhHKR1HHafVdsd71ohZnh9maynHMejY0RFaUhERAEREAREQBERAEREAREQFP8rOD81VNnaPq6tojfwE8dzG78zej3jtVdYlW1EUZhie8QzG7o27HPFtu/YBl2LoPlAwX6XQzRjrtaXxnhLH0meZFvFUponj5jkiqGgEtI1mkXuD1tuy437ist34yUv9NlD3RcTXJJT/XtUzg0t2kcF9eUSla2se+P7KdrJoyNmrJe/k9rgozAZbOtxCqnHCL4TzhsnkRfhdbaqS8/VC40emO74qTfVtG+6icQeHOuOAClHshLozNGGg1dGDvnZ/EF0wuZdH5Wx1lK551WskYXE7ANbMldMMeHAFpBB2EG4I7CtdHTMOp7RB6VaI01ey07SHt6krMnt8d47DcKntItCazDyXsBmgB67Aejw12jNnfsV/oQrJ1qRVC1xKX0V5Rpo9Vkh51nov64Hqv3+KtLBdIqepH1T+lvY7Jw8N/gtZ0u5NYKnWkprQTHM2H1bz2tHVPaPIqsJXVFFNzVQHMkYbgg523Oa4dYG21U751/LlF+yu348M6LRaPoRpjz2rDObvI+rk3P7D639bVvC0RkpLKM0ouLwwiIpEQiIgCIiAIiIAiIgPMjbgjiCuWKaEwyvj9CSRhH3HFvuAK6pXNGnEPM4nVs2fW67b8Hta6/mVVbFNcltMmpH5jLXSRMIN2xhwA4BxBPhfPxPFQtJLqEO4FTWHTa3R2h3vWNiWGc0b5kO2dh4LGpbXtl/Rva3fkj8dibivPOk7VjBh3N+JUjTYJK/N7tUdvD4LuEN32YjntG0/FeGz36jHO7dgUq3CaZvXqGA99/cvq2mp/3c8bjwJIXcHMkLFLc9MaruG7wW6aI6V1FJYMPOQ743HLvaf2T7OxQNTRDY8W4EbPArDLJITfrN4/NQ3yT47OuEWuTonR/SKCrbeJ1nDrMdk5vhvHaFLrnbCsUIcHxuLHjYWmx8CrL0d09vZlWAN3OtGXe5o2d4yWqu9PiXBjsoa5jyb8qN5YIny4k1kTAJBHGOtd0usTq6rezMWV3QTNe0OY4OacwQbg+KoLSfFjNionuBzdQxjMs9SKTU8zmfFWWNYIVLk94Rh9ZDMYPo8xma8FgaMg4Hra/V1Nhve2SvuG+qNbrWF+/evYRdhBQWERnNzeWERFMgEREAREQBERAEREAVA8s0QZi7Xf4lPCT360rPc0K/lR3L9TkVdNJudA5t+2N9/8AcUJrMWTg8SNPbkbjJbTTQtqYc9uw8Q4b/itVjkuAePvU3oZPeoMV+vcC/pWu34hec02mvaPSi8Ya6Zh07RGXlwzZlbt3eaCmfL0pCSPRvZo7+PipTSmm5qo1Tq3e1pIaQekDbdvsrK0W0GhYxslS0SyEAhjs44wdgDNjnesfCythCU0sFc7Iw5ZV1Jg2uOg0uHqRucPMCxXqrwBzWlz2Oa3eXxPa0W4kiwXQUbA0WaAANwFh5LQuWvFTDhzo2mzqh7Y/yX1n+bW6v5lf4EvZnepf0Vb9DcwXYbt4X1mHu3jvXqlqBrau47vgt35KNEoJqF752axfIQ03Ic0MAHRI2Z3y2ZLV9IMGEFdJGx2syO1nb7uAOqe0XzVVleFktrt3PCIirw613xfp+IX7R4mdjv671nOPBYNdSXzGR7Nqzs0YNjwnSmaj6Ub7s3sdmw39xvvCgMOqGPrWVE9rOqBI+NoIYNZ2sSBttck7ViPo5RE4vs1uXWIBPcNyxaaV5bqgm18h2lXwk0iicVk6ljeHAFpBBAII2EHYQvSxsNp+bhjjGxkbG/pAHwWStxgCIiAIiIAiIgCIiAIiIAqh/wCIFvRpD2zDzDT8Fbyqb/iDH1FKd/OvHmw/Jcl0dj2VXhsmRHiPis+l19fWi6zbnuy2qEpJCNU/0RsUpR1b2udzd997DcVhnDEsm+qaccfRk1E7pbGQ3I2HZZbvgHKXUxNaydrZ2gWDj0X23XIyPfZaFGMllwRZqMZOHROUIz7Rb1PykRuH2Dx+Zq1PT7nMUfC5hbFFFrHVcbuc878sgLAeZURSM2BrXO7hYeZWc+rZEPrJGs9VnSf7fkktTJ8EVporkz6fFqiCmjp4Xc2xgtdjbOcSSXOL3bLkk5WstffG43JO0kk9p2kuO/zSr0iGyGO3ryG5PgoKrqXyG8jy7sGTR4BQc5S7ZZGEY8pEnLVws2u1jwb0j57AsObFn/u2hg4nN3tyCw2sO4WXrmeKidyY1W9xBLyXHiVJaJUnOVNOz0pWX7tYE+wKLxDIW4kLceSyl18Qi4Ma93k2w9pCur9FNj7L5REXoHnhERAEREAREQBERAEREAVe8s2jVRW00P0VnOOikLnMuA4tLS27b7SCdisJEBQGl+ickGGUE0jNSSNjopmm1xrPfJHe3AuI/Mtewi+obFudwQQSQdtxYG66H0xwn6VRTw5azmEsvue3pM9oC54wdtmuByOsQRw2ZLNe9q4NOnW54Mlhja8B5fYi99Ube66yP7RY37OO59J5v7AsGs6w7l8mrG3k3JYM6fEZHZF5A9FvRHszPiVidwQL6MBXMDOTxzZO0r2yMKUwnA56g2gifJ2gWaO9xyW74NyXvNnVUoaPQizPi8j3DxU41yl0iuU4R7ZXIaTl5AfJbDhOg9bUZiPm2n9qU6o8BYuPkrewfRqlpvsYmh3pnpPP5jmPBS60R0q/kZ56p/xOedPtGW0T6ePnDJI9rnPys0WIAsNvFbTyL0l6ieS3Uia2/a91/wDbULytVGvihbuiijHibuPsIW68jVLammk9OW3g0Ae8ldUV5El6Iyb8eX7LCREWozBERAEREAREQBERAEREAREQBc2vbaao/ETfxFdJLnCqH/MVP4iX+IrNqfiatJ8zBrOsO5fSioJJXBsbHOcdzQSfILc+T3RuCslkNQHOEQaQ0GwNydts9ytzD8NhgbqwxsjHBrQL953+Kqqpc1nJbdcoSawVLg3JjUyWMxbC3ffpP/SMvM+C3jCOT6jhsXtMzh/iZt/QMj43W2ItMaYR9GaV85ezxFGGgBoDQNgAsB4Be0RWlIRF5kfYEnYAT5IDnPS+p53Eqx/CVzB/47R/yq5uTOm1MOh9fWf+pxt7LKhJpi58sm98kjvNxPxXSmA0nNU0EfoRRt8Q0ArPVzNsvs4gkZ6Ii0FAREQBERAEREAREQBERAEREAXOWIC1TVfiJfeujVzpi+VXVfiJfes2q+Jq0nzN/wCR4dKoPZH/ADKzFW/I6Mqg9sfucrIU6P1or1H7GERFcUhERAFF6UVXNUdRJ6MMh/0lSi1zlEp5JMOqWQtL3uYBqjMkXGtYbzq3yXH0dXZROjdLzksEe3XkjB7iRf2LpgBUfyZ4BM+sie6N7I4ek5zmlouBZrRfabn2FXiqaF+Jbc+eAiIrykIiIAiIgCIiAIiIAiIgCIiALnbSAWrav8RJ8F0SueNKMq+r/EP9wWbVfA1aT5lhcjY+rqD67B7CrFVe8jY+onP+aPY0KwlZR+tFd/7GERFaUhERAEREAREQBERAEREAREQBERAEREAREQBERAFz7plEW4hVhwIvMSMtxa0g+S6CWFX4TBMQZoo5CNhc0EgcLncqra/JHBbVZ45ZNR5H4rUkjvSmdbt1Q0e+/kt7XiKJrQGtAa0ZAAWAHYAvanCO2KRCct0mwiIpEQiIgCIiAIiIAiIgCIiAIiID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6" descr="data:image/jpeg;base64,/9j/4AAQSkZJRgABAQAAAQABAAD/2wCEAAkGBxQSEhUUEhIVFBUVFRgUFBUUFBQXFBMUFhQZFhQXFRYaHSglGB0lGxUdITEhJSkrLi4uGB8zODUsNygtLisBCgoKDg0OGxAQGzQkICQtLC8rNiwsLCwtLC8sLCwsLCwsLCwsLCwsLCwsLCwsLCwsLCwsLCwsLCwsLCwsLCwsLP/AABEIAGYAZgMBEQACEQEDEQH/xAAbAAACAwEBAQAAAAAAAAAAAAADBQACBAYBB//EADcQAAEDAQYDBQYEBwAAAAAAAAEAAgMRBAUSITFBUWFxIjKBkbETUmKhwdEjQlPwFBUzgpKy8f/EABoBAAIDAQEAAAAAAAAAAAAAAAAEAgMFAQb/xAAuEQACAgEEAQEFCAMAAAAAAAAAAQIRAwQSITFRQRMiYXGhFCMyUoGRsdEkwfD/2gAMAwEAAhEDEQA/APuKAIgCIAiAKl4BpxUHNJ0dUT2q7fAUCZPVxbwAPnX7KmOZObj4om4VFMKSrm6IUeMeDp+6LkZqXQNUWUzhEARAEQBEARAFXmihJ0jqVg4pw4VBVePNGatEpQcXTMV5yUAcNWuB+hWfr8jjFTXoxjBG24v1L/xg7Pxfaqsjq04r4nPYvn4GWCb8V54gfJIYM/8Aky/7ounD7tBbRb6Rlw1267JvPrKxbl+hXDBc6Zou80Y0cgmNI6xqyvNzNsNJaACBuTQDjxV8s6TS8lccbab8Bgr0ys9XQIgCIAq51FBySOpWUkkFFCc1RKMXYnneY31b3XajnxWBnyS0+Xcun2PQSyQp9oFJLXEBmDmOR3VWXM8icVyn0TUapvsqInUG1DUKuGLIopX07O742VdG4Z19Fz2Moyck+TqlF8GaWQgAOGQVOTdST6RbFJ20a4beM3VyAo0b809DWVb8cIplgfEQ92EkmV5zOTeAHLxTOjbnJ5ZleekljiOg9bSmkIUWa6uilGSfRxqj1SOEQAG0xBwIOiozQU40yyEnF2hLJO+I0ccbdidehWFkzZdPKpcofjCGRWuGBYMRoO7rTglW/aul+H+Cbe3l9m2KMDRNQio9C8pWELFNojYCVqXm6LIsw2gpWeRMYghNaHFpySkpNMdgk1yMbDeIPadq3Rg0B4rRwamuX6dIWy4GuF6+oysmOc1ecMezRli6ngn8DyZ3cuhbJswqo8vz4H0YoFtwVIzZO2WUzhSQkDIV5KE20uCUUr5Fk16gGj2uYeYyPQhZuTWqPEk0Nx0zauLTFtqtFe6/EDsdR0KydVnTXDtMaxwrtUw1nyChCShErnyzXG5TWV+hU0ERKb8kAMwS2SRZEXTpVyGoim2BQk7G8ZhZLgcHa01HEK3G6dl7jujR09ltzW0c+Qcmt0HlqtnBqFHmT/Yy8mGT4jH9xlZL19ofw2PcPeIo3zOvgtLFqt791CmTTbF77S/kaNT8ehRkKHQIX3hp3MQ4ZfVZ+qUWurGcPfdHM2hwD6AFvI9V5jUtRnSVGrBNx5dm+N665C7RsiehZCmUQuNDykNoGV6XnkLIoXTvVO4YghXanKSdjcELpir4jERvcga5rSY3PIyyphFDlryWhp6b5Viepck3TSOxsegyw8ssvJehwKNGJl77s1hNopAWpjiOy4N5luL6hU5oya910WY3FP3lYltVln/WB8MPosjNiz/mH8eTB+X/AGILXUPo41OW9VgaqLU+TRx048GuzTqCnaKZwNjJVByKXEv7dVubI7AUkyrcrJqJjmkXUi6MRdO9XxQzFGGUpiKLojO5oZHN7Dw3M/mofJOYFJ/hYtqJwT95WdHYrHaRrOOmAO9aLWw4s35jMy5dO+ofWh5C0gdogniBT5VK1caaXJnyab4LkqTdHEJr4tkTcnkE+6Dn5fdZmrzY+mPabFllzE5W2yAkFrMI0/6vO6mKbtKjXxxaVN2ysciSaOuJqZaFB2VOAX26hRHYUfMuqJ1RMssysjEtjExSvV0UXRQFo3TCVKyT8DSw2lkYAliqBvTtCuaawbY1uQvlxznzCR2N02uN7fw3AgbVzHUHMLe02WElwYeoxZIS99DIJ5CpSRlRT0NFGcdyo7F07Mf8tjbmI216Cp8SlJaWC5oY+0ZJcNiG+ouyfaODR+VjdztU7rI1eL0bNDSy59xX5bOabJRY8oUabQVsqrcSO0v7Zc2nNpV0y6onVEA+VTUSaiDaC48ldGJJug7MIIrXCDnTXwViW516EOWnXZ111xEgUc2WM6EjtDlzWvpsd/FGPqJJPrbIZtuuKuIMaHe8BQ+YWjHSwXNCj1OStt8G4BNpULM9XQM9slLW5NLjs0bnmdhzVGaTS4Rbiim+XSERuYvJktDsR91tcLRw4lZb0spPdM0PtaitmFV8X2xRfVj7ONwwHuxsFNPiSGower48DumyW9sefL/oSPa5tKgiuY5jiEjKFdjqafRX2hUdoUe5ldUQ4Ltg4lTUURc/AZwIbUA4a0rz4KaTl10RXLp9j677G1zRljhf/lG7Q+Fd9k9gwL9P4EM2VqT5qS+pss11SWd+KE42HvROOfVjtK9U7DBPE7jyiiepx541k4fo/wCzooXVAOfiKHxC1MbtGZJU6LqwiRAHlFxoCrwoTVIkjmTYTapjI7+kzssH6hGrulfOix3head+hq+2WnxbI/iffw+HzB3vZcLJZHDbAwcG6V6kkqrPgUbkyemybpRgvmxVZ7qqyMkEGR9ByZStfIVSn2a0mvUbnqKnJLpL6g7LYcUz46nsh3mNKqK09uiU8u3Ep+aK26yFkccoBoe9XZ1f35KXsNsVJncWRTnLH+x0sN2hxdlWOVoJHB3LhUH5J/Hpr+TMuWoaS55iylzWZ1mlMTs439qJ3xfmaedM/BWYIPFPa+n0d1OSOfH7Rdrv+zpAFrJWjLbLKVHCLoEQBEAVc2oooyVnU6PGsAyC4oJHXJsVX9YzKGR7OeC48GtzP28UlqsTm1FDmkyrE3PwuPmzZ/CDLLu6csqeisWBUUe1fPxFF32KlrndthZT+4Z/6lJ48P3zHc2a9NBfP6DC23W18To6ZOBpyOoPgUzl0ycaFsWplDIp+C9zNIiYHd4Nwu6tyPop6WLUFZHUte0bj0bHxA6jeviNCmHjTKFJroIFNIiRdAiAIgCIAiAIgDyi5tO2eoo4DbCA4u3IAPQVp6lQWNJ2TcnVBFOiB4AhKgs9XQIgCIAiAP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58" name="Picture 22" descr="http://t0.gstatic.com/images?q=tbn:ANd9GcSZBH1KoGeWb_oj7AOF-U0s8LWEp_xdOKE5i4UtKaK9mvEvUOaP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1303698"/>
            <a:ext cx="220979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429000" y="1219200"/>
            <a:ext cx="5257800" cy="541020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Hãng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2"/>
            <a:r>
              <a:rPr lang="en-US" dirty="0" smtClean="0"/>
              <a:t>Model</a:t>
            </a:r>
          </a:p>
          <a:p>
            <a:pPr lvl="2"/>
            <a:r>
              <a:rPr lang="en-US" dirty="0" err="1" smtClean="0"/>
              <a:t>Năm</a:t>
            </a:r>
            <a:endParaRPr lang="en-US" dirty="0" smtClean="0"/>
          </a:p>
          <a:p>
            <a:pPr lvl="2"/>
            <a:r>
              <a:rPr lang="en-US" dirty="0" err="1" smtClean="0"/>
              <a:t>Màu</a:t>
            </a:r>
            <a:endParaRPr lang="vi-VN" dirty="0" smtClean="0"/>
          </a:p>
          <a:p>
            <a:pPr lvl="0"/>
            <a:r>
              <a:rPr lang="en-US" dirty="0" smtClean="0"/>
              <a:t>Ô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(</a:t>
            </a:r>
            <a:r>
              <a:rPr lang="en-US" dirty="0" err="1" smtClean="0"/>
              <a:t>hành</a:t>
            </a:r>
            <a:r>
              <a:rPr lang="en-US" dirty="0" smtClean="0"/>
              <a:t> vi)?</a:t>
            </a:r>
          </a:p>
          <a:p>
            <a:pPr lvl="2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2"/>
            <a:r>
              <a:rPr lang="en-US" dirty="0" err="1" smtClean="0"/>
              <a:t>Dừng</a:t>
            </a:r>
            <a:endParaRPr lang="en-US" dirty="0" smtClean="0"/>
          </a:p>
          <a:p>
            <a:pPr lvl="2"/>
            <a:r>
              <a:rPr lang="en-US" dirty="0" err="1" smtClean="0"/>
              <a:t>Phanh</a:t>
            </a:r>
            <a:endParaRPr lang="en-US" dirty="0" smtClean="0"/>
          </a:p>
          <a:p>
            <a:pPr lvl="2"/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gạt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vi-VN" dirty="0" smtClean="0"/>
          </a:p>
          <a:p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1" y="3513498"/>
            <a:ext cx="2816519" cy="281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4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trừu tượng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310" y="1524000"/>
            <a:ext cx="4256690" cy="48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524000"/>
            <a:ext cx="4114800" cy="48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5593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nghĩa Interface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990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Interface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</a:p>
        </p:txBody>
      </p:sp>
      <p:sp>
        <p:nvSpPr>
          <p:cNvPr id="3" name="Flowchart: Document 2"/>
          <p:cNvSpPr/>
          <p:nvPr/>
        </p:nvSpPr>
        <p:spPr>
          <a:xfrm>
            <a:off x="914400" y="2362200"/>
            <a:ext cx="7772400" cy="3581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4506" y="2515612"/>
            <a:ext cx="70326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32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3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DbAction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	void insert(String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	void update(String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	void delete(String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	void select(String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Interface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1142999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implements interface </a:t>
            </a:r>
            <a:r>
              <a:rPr lang="en-US" dirty="0" err="1"/>
              <a:t>này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lowchart: Document 2"/>
          <p:cNvSpPr/>
          <p:nvPr/>
        </p:nvSpPr>
        <p:spPr>
          <a:xfrm>
            <a:off x="914400" y="2438400"/>
            <a:ext cx="7772400" cy="3581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2591812"/>
            <a:ext cx="71913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ublic class Product 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implements </a:t>
            </a:r>
            <a:r>
              <a:rPr lang="en-US" sz="24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DbAction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insert(String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){…}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update(String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){…}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delete(String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){…}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select(String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){…}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29"/>
          <p:cNvSpPr/>
          <p:nvPr/>
        </p:nvSpPr>
        <p:spPr>
          <a:xfrm>
            <a:off x="685800" y="2552700"/>
            <a:ext cx="7772400" cy="31623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43336" y="2619028"/>
            <a:ext cx="77444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implements interface1, interface2,…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viết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mã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cho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các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phương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thức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của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tất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cả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các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interface</a:t>
            </a:r>
          </a:p>
          <a:p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  <a:endParaRPr lang="en-US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implements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3886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 thừa Interface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209800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interface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interface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gộp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811012"/>
            <a:ext cx="4055919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ublic interface I1</a:t>
            </a: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m1();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7081" y="3811011"/>
            <a:ext cx="4055919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ublic interface I2</a:t>
            </a: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m2();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5200471"/>
            <a:ext cx="6821098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ublic interface I3 </a:t>
            </a:r>
            <a:r>
              <a:rPr lang="en-US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extends I1, I2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m3();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1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về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i="1" dirty="0" err="1" smtClean="0"/>
              <a:t>phương</a:t>
            </a:r>
            <a:r>
              <a:rPr lang="en-US" b="1" i="1" dirty="0" smtClean="0"/>
              <a:t> </a:t>
            </a:r>
            <a:r>
              <a:rPr lang="en-US" b="1" i="1" dirty="0" err="1" smtClean="0"/>
              <a:t>thức</a:t>
            </a:r>
            <a:r>
              <a:rPr lang="en-US" b="1" i="1" dirty="0" smtClean="0"/>
              <a:t> abstract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i="1" dirty="0" err="1" smtClean="0"/>
              <a:t>biến</a:t>
            </a:r>
            <a:r>
              <a:rPr lang="en-US" b="1" i="1" dirty="0" smtClean="0"/>
              <a:t> final</a:t>
            </a:r>
          </a:p>
          <a:p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Interface </a:t>
            </a:r>
            <a:r>
              <a:rPr lang="en-US" b="1" i="1" dirty="0" err="1" smtClean="0"/>
              <a:t>luôn</a:t>
            </a:r>
            <a:r>
              <a:rPr lang="en-US" b="1" i="1" dirty="0" smtClean="0"/>
              <a:t> </a:t>
            </a:r>
            <a:r>
              <a:rPr lang="en-US" b="1" i="1" dirty="0" err="1" smtClean="0"/>
              <a:t>là</a:t>
            </a:r>
            <a:r>
              <a:rPr lang="en-US" b="1" i="1" dirty="0" smtClean="0"/>
              <a:t> public </a:t>
            </a:r>
            <a:r>
              <a:rPr lang="en-US" dirty="0" smtClean="0"/>
              <a:t>(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public)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interface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b="1" i="1" dirty="0" err="1" smtClean="0"/>
              <a:t>viết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mã</a:t>
            </a:r>
            <a:r>
              <a:rPr lang="en-US" b="1" i="1" dirty="0" smtClean="0"/>
              <a:t> </a:t>
            </a:r>
            <a:r>
              <a:rPr lang="en-US" b="1" i="1" dirty="0" err="1" smtClean="0"/>
              <a:t>cho</a:t>
            </a:r>
            <a:r>
              <a:rPr lang="en-US" b="1" i="1" dirty="0" smtClean="0"/>
              <a:t> </a:t>
            </a:r>
            <a:r>
              <a:rPr lang="en-US" b="1" i="1" dirty="0" err="1" smtClean="0"/>
              <a:t>các</a:t>
            </a:r>
            <a:r>
              <a:rPr lang="en-US" b="1" i="1" dirty="0" smtClean="0"/>
              <a:t> </a:t>
            </a:r>
            <a:r>
              <a:rPr lang="en-US" b="1" i="1" dirty="0" err="1" smtClean="0"/>
              <a:t>phương</a:t>
            </a:r>
            <a:r>
              <a:rPr lang="en-US" b="1" i="1" dirty="0" smtClean="0"/>
              <a:t> </a:t>
            </a:r>
            <a:r>
              <a:rPr lang="en-US" b="1" i="1" dirty="0" err="1" smtClean="0"/>
              <a:t>thức</a:t>
            </a:r>
            <a:r>
              <a:rPr lang="en-US" b="1" i="1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interface.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b="1" i="1" dirty="0" err="1" smtClean="0"/>
              <a:t>đa</a:t>
            </a:r>
            <a:r>
              <a:rPr lang="en-US" b="1" i="1" dirty="0" smtClean="0"/>
              <a:t> </a:t>
            </a:r>
            <a:r>
              <a:rPr lang="en-US" b="1" i="1" dirty="0" err="1" smtClean="0"/>
              <a:t>kế</a:t>
            </a:r>
            <a:r>
              <a:rPr lang="en-US" b="1" i="1" dirty="0" smtClean="0"/>
              <a:t> </a:t>
            </a:r>
            <a:r>
              <a:rPr lang="en-US" b="1" i="1" dirty="0" err="1" smtClean="0"/>
              <a:t>thừa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 </a:t>
            </a:r>
            <a:r>
              <a:rPr lang="en-US" dirty="0" err="1" smtClean="0"/>
              <a:t>khác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7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vs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Abstract 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abstract,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, </a:t>
            </a:r>
            <a:r>
              <a:rPr lang="en-US" dirty="0" err="1" smtClean="0"/>
              <a:t>biến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Interface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abstract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final.</a:t>
            </a:r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Abstract 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ý </a:t>
            </a:r>
          </a:p>
          <a:p>
            <a:pPr lvl="1"/>
            <a:r>
              <a:rPr lang="en-US" dirty="0" smtClean="0"/>
              <a:t>Interface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public.</a:t>
            </a:r>
          </a:p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abstract  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336033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1981200" y="4495800"/>
            <a:ext cx="4648200" cy="2209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</a:t>
            </a:r>
            <a:r>
              <a:rPr lang="en-US" dirty="0" err="1" smtClean="0"/>
              <a:t>trường</a:t>
            </a:r>
            <a:r>
              <a:rPr lang="en-US" dirty="0" smtClean="0"/>
              <a:t>) </a:t>
            </a:r>
            <a:r>
              <a:rPr lang="en-US" dirty="0" err="1" smtClean="0"/>
              <a:t>tĩnh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4648200"/>
            <a:ext cx="135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Math</a:t>
            </a:r>
            <a:r>
              <a:rPr lang="en-US" sz="2800" b="1" dirty="0" err="1" smtClean="0">
                <a:solidFill>
                  <a:srgbClr val="3333FF"/>
                </a:solidFill>
              </a:rPr>
              <a:t>.PI</a:t>
            </a:r>
            <a:endParaRPr lang="en-US" sz="2800" b="1" dirty="0">
              <a:solidFill>
                <a:srgbClr val="3333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5212443"/>
            <a:ext cx="2061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Math</a:t>
            </a:r>
            <a:r>
              <a:rPr lang="en-US" sz="2800" b="1" dirty="0" err="1" smtClean="0">
                <a:solidFill>
                  <a:srgbClr val="00B050"/>
                </a:solidFill>
              </a:rPr>
              <a:t>.sqrt</a:t>
            </a:r>
            <a:r>
              <a:rPr lang="en-US" sz="2800" b="1" dirty="0" smtClean="0">
                <a:solidFill>
                  <a:srgbClr val="00B050"/>
                </a:solidFill>
              </a:rPr>
              <a:t>(5)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5181600" y="4800600"/>
            <a:ext cx="1981200" cy="935063"/>
          </a:xfrm>
          <a:prstGeom prst="foldedCorner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Math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639128" y="4909810"/>
            <a:ext cx="1542472" cy="358322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3"/>
          </p:cNvCxnSpPr>
          <p:nvPr/>
        </p:nvCxnSpPr>
        <p:spPr>
          <a:xfrm flipH="1">
            <a:off x="4347655" y="5268132"/>
            <a:ext cx="833945" cy="205921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3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1219200"/>
            <a:ext cx="6400800" cy="4191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static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57531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owchart: Document 5"/>
          <p:cNvSpPr/>
          <p:nvPr/>
        </p:nvSpPr>
        <p:spPr>
          <a:xfrm>
            <a:off x="1085850" y="4391026"/>
            <a:ext cx="4648200" cy="154781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4614864"/>
            <a:ext cx="34385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86500" y="4976814"/>
            <a:ext cx="1638300" cy="6619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</a:t>
            </a:r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820228" y="5105400"/>
            <a:ext cx="41910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46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381000" y="1295400"/>
            <a:ext cx="8305800" cy="4876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static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69151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lowchart: Document 3"/>
          <p:cNvSpPr/>
          <p:nvPr/>
        </p:nvSpPr>
        <p:spPr>
          <a:xfrm>
            <a:off x="1295400" y="4953000"/>
            <a:ext cx="7010400" cy="1905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5181600"/>
            <a:ext cx="66770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929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6" descr="data:image/jpeg;base64,/9j/4AAQSkZJRgABAQAAAQABAAD/2wCEAAkGBxQSEhQTExIWFBIUFhQXGRQQFBgWFBQVFBYWFhQWFB4ZHDQgGBolHBMUIjEiJjUtLjAuGB8zODMtNygtLisBCgoKDg0OFhAQGTglHCQrMjc3LCs3KzgsKywtODArLDc3LDcwNywsKyssNywrKyssNywsKys3KysrKysrKysrK//AABEIAGYAZgMBIgACEQEDEQH/xAAbAAEAAgMBAQAAAAAAAAAAAAAABAYDBQcCAf/EADoQAAEDAQUEBwUHBQEAAAAAAAEAAhEDBAUSITEiQVFhBjJScYGRoXKxwdHhEyMzQmKCohZDkrLwB//EABgBAQADAQAAAAAAAAAAAAAAAAACAwQB/8QAHREBAQACAgMBAAAAAAAAAAAAAAECAxFBMTJREv/aAAwDAQACEQMRAD8A7ii+EwsLrZTH9xs8MQlBnRRTeFPiT3Nd8l4N5t3NcfD5oJqLWVL3A/JHtPaFF/qDIdRpjTGXkcsgnBy3qKtvv89sftpn4lYKl+ntP8A0KX4y+I/vH6taKrWG83PqMnENoavneActN6tK5ZZ5dll8CIi46IiINH0ub91Td2a1E+BdhPo5VytedUFzQQIJGTRuMK0dLWTZKv6QHf4ODvgqbbfxHczPnn8VbqktvKnbbJOE1lqc4TiPn8l5JnUk95JUWyO1Clgei0fmTpnuVvaGymJJjeVkRAF1wCytZC9MZHehQZbG6HtPP6/BXlUGm+Ht7x65K+UzIB5BZt3s06fV6REVS4REQRL3o46FZnapvHm0rn1R+INd2mMPm0LphC4lfl9vs32dMMaYZEumdhzmnIdyt0+yrd6rFZ+sFOq5N71Qbt6RVqlQCWgAE7LPmvVvvyq52VR0DLKB36LSyrosgLW6uA7yAqFQrPdtOe48JcfNZcSC9seCJBBHEGQvD3wqK6+jZ82vgn8pzB7wtrdnSqlW2TsVDuecnH9J+BQWBhzB5j3roFkMsb3D3LmZeV0i63TSZ3e5UbumjR2lIiKheIiIC4T/AOk0cNYcn2gfzDx/uuvW28ajHFuEDgczI4rmfTmyVKziWMNR4rTDRoH025nlLVPXeMor2TnGqnYPu2Htv9Gr3QpyeQ1U6h0fqhs1CynvJqPE85hTGXMzqmsTlMUqZM85OULTc8Z2zTDK9NZUtYGg8TotfabydoD4jLyVkF22fLYfUnTHUyJ7JFMZHkVnohjfw6NJmYGTA589kySWunSRBULuxTmnJR22ao87FN7yewxzvcFOo9GLS7WngHGq5rfQmVbqlqfoahA0hzhTznMFogseOeRWF0ankDiGETuDpEsdpmDCjd3yJzR9r7cNmq0xFW0U30+DJe5vc7TwK6p0bt7H0mgHMYhDsiYJXLGO3ieZA0nt5EZ7nAq2XG77luky7qmY2jvBKryzuXlZjhMfC/otFYbzeMnAubx3j5rdUqocJB/7moJvaIiCPbLKKgg67jwVJv8Au0tLnQZykN4DLEOIiPJX5R7ZZBUEHIjQ8Pog5O9kGCM1HqsgcWjPeXU9dpkZu9knzGStN9XVBOUR6cxxCg0rsbqXE92SDROkiSW56iWNa9p3kbbwSN68uByneIGIFx5MeHuh7czmG5eqslO7KTdGa56mJ4xMKTTphvVAHsgBBW6N2vPVa7DAG3stw57JyaCJMjWOKzMu4DrVGAwRs7Rg7jhEnxK31RgcIIkLDSsVJvXxH90N9I96DVCzUQQXY3RvyaAPVxHKVbropM+yZhALdqNT+Y8VX7Rf1joHCMGMRstBqVM9Mmgn1U6zX9UqMb9nQdv/ABGuadTq3UeKCwIKuHOcPMmFXsNtqmMbaY4MEu9Fno9EnvzqPqP9t2EeX0Qb6j0jozhc8Fw7G15wi+XT0dp0ZIa3MRpPqUQbtERBGt1jFQcxofgeSp1usjqTjllvbw5jkr0otusYqDg4aH4Hkgo1qtIpnCQcWWQ55hYm2io7qUz3lW+ncLZxOIJ4gZ5cyp1K7qbfyz7Wf0QUend9d+ro5NzP8VsLN0VJzdJ9ogfMq5NaBoI7l9QaOydHGMzhoPFrZd5uzWxp3dTG6faM/RS0QeWsA0AHcvSIgIiICIiAiIgIiICIiAiIgIiICIi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0" descr="data:image/jpeg;base64,/9j/4AAQSkZJRgABAQAAAQABAAD/2wCEAAkGBxMTEhUUERQUFBQVFhQaGBYWFRgXFxYWFxwWFxYXGRUYHyggGBwlGxccITEhJSktLi4uFx8zODMsNygtLisBCgoKDg0OGxAQGTAlICQ3LC0sLCwsLCwsLCwsLCwsLCwsLCwsLCssLCwsLCwsLCwsLCwsLCwsLCwsLCwsNzcrLP/AABEIAMwAzAMBIgACEQEDEQH/xAAcAAEAAgMBAQEAAAAAAAAAAAAABQcEBggCAwH/xABHEAABAwICBQgGBwUGBwAAAAABAAIDBBEFIQYSMUFRBxMiMmFxgZFSYqGxwdEUIzNydIKSQkOywvAVRFNjosMIJFRzg6Ph/8QAGQEBAAMBAQAAAAAAAAAAAAAAAAIDBAEF/8QAJREAAgIBBAICAgMAAAAAAAAAAAECAxEEEiExE0EyUSIzQoGR/9oADAMBAAIRAxEAPwC8UREAREQBEWi6d6ZT0c7Ioo2EOj19d4JudYiwAI2W/wBS43hZOxi28I3pFTz+UetO+IdzPmVjScoFcf3rB3Maq/NEt8Ei6kVHP00rj/eHDuDfkvm/SKvcCTNPYbSLgAcSQMlzzL6HgfsvVFQH9r1TyG8/O4kgACR9yTsAAOZWYMHxF+2Kqd97X/mKK7PSO+DHbLyc4DaQF8H10Q2yRjve0fFc/wAtK/nObe064dqlrtode1ie9T8egFaf3TR3vaitb6R10pdyLcZi1OXBomiLnGwaJGkk8AAVmqhdHW6lZDfLVmaD3tdY+0K+lOE9xXZDYERFMrCIiAIiIAiIgCIiAIiIAiIgC0Hlfw/Wp4pwM4ZACfUkyPtAW/KK0qoOfo54t7o3W+8BdvtAXGso7F4eSu+TGCN1Q9kjGP1o7jWaHWLSNl+9WBjmExGlnayONpdDKAQxosS022Diqz5OKq1XCb9drm+bSfeFcUwu0jsKrrX44LbuJFa8kxAll9aNpHn/APVv+PQ69NOw7HQyjzaQqq5LsRb9OEQ283IP02+Styu+zf8Acd7iu18xFqxMobBT9bC714z7QugFyzh+Lu14wPSj94XUjTkD2KFD4ZPU9opTS5upidQP82Jw/MyJ3vurrjOQ7gqA5SZnnF5tQEtDoLloJGUcd8xw2eCtaXT2iY37QuIAyDTn5rsGss5ZFuMcIq11QGYg5m8Vjh/7Sr9XOcUnOYgJv2ZKprhc5jWfrC66MSn2L10ERFcZwiIgCIiAIiIAiIgCIiAIiIAvwhfqIDnt1QaSscc7QVLjb1Wv1rfpVl1PKdSgdBkj7jLINVd6fwhuI1TfScx/62N+Sg4oHsGpILOba+/IgOafIhZd7i2kblCM0mzJwKqdS1Yqo3Nc8GQ6pYS20gcCDmDlf2Laa3lIq5GOZaMBzS02bbIixtclaa88Bc8Av3mJPRA7z8lxTwicq030Y8NHG0izBla1y429qmKjEppBaSWRw4FxI8isRlK/i0eBK+gpuL3eFgoOa9E9mezw7tJ8TkvlzrL2uLnddZIo2cL/AHiSvlVRgagAAzOwdhUdyJYPrRZywW/6iD+JdHLml9TzQbILXZJE7PZdpuLq+9EtImVsAkbZrxk9l76rvkdoKv08uzLqovhk2iItJjCIiAIiIAiIgCIiAIiIAiIgCIvwoCgeUqtjkxOR0L2yNMMQJaQQHsL2ubcbxYZLxjEV2Us46ssGof8AuQOcw372Fn6VBY5QvjmlDhZzJpWOHB1y5p7nMcD5rZoYjLg2uP7tVnwZK1gN+zWdfwWWay2ba3hIgGus4HtUkSoV0iloZNZoPYs0jWj6XX4iKJILCrpLFvj8FmqIxp2be4rqWSLYnjMzRGzrSSMaOFzcD3rM0Vxyow+qMbwWSxkscx2QcBtYeI3g9ossXAT9dTW2/SIvYR81cfKToCyvZzsNmVTB0XbBIB+w/wCB3K+uttcGa2xKST9m0YFjMVVEJIj95v7THbwQpFc54BpHU0E5bK10UrOi9rwQHDg9vucPBXTo3pjT1YADhHKR1HHafVdsd71ohZnh9maynHMejY0RFaUhERAEREAREQBERAEREAREQFP8rOD81VNnaPq6tojfwE8dzG78zej3jtVdYlW1EUZhie8QzG7o27HPFtu/YBl2LoPlAwX6XQzRjrtaXxnhLH0meZFvFUponj5jkiqGgEtI1mkXuD1tuy437ist34yUv9NlD3RcTXJJT/XtUzg0t2kcF9eUSla2se+P7KdrJoyNmrJe/k9rgozAZbOtxCqnHCL4TzhsnkRfhdbaqS8/VC40emO74qTfVtG+6icQeHOuOAClHshLozNGGg1dGDvnZ/EF0wuZdH5Wx1lK551WskYXE7ANbMldMMeHAFpBB2EG4I7CtdHTMOp7RB6VaI01ey07SHt6krMnt8d47DcKntItCazDyXsBmgB67Aejw12jNnfsV/oQrJ1qRVC1xKX0V5Rpo9Vkh51nov64Hqv3+KtLBdIqepH1T+lvY7Jw8N/gtZ0u5NYKnWkprQTHM2H1bz2tHVPaPIqsJXVFFNzVQHMkYbgg523Oa4dYG21U751/LlF+yu348M6LRaPoRpjz2rDObvI+rk3P7D639bVvC0RkpLKM0ouLwwiIpEQiIgCIiAIiIAiIgPMjbgjiCuWKaEwyvj9CSRhH3HFvuAK6pXNGnEPM4nVs2fW67b8Hta6/mVVbFNcltMmpH5jLXSRMIN2xhwA4BxBPhfPxPFQtJLqEO4FTWHTa3R2h3vWNiWGc0b5kO2dh4LGpbXtl/Rva3fkj8dibivPOk7VjBh3N+JUjTYJK/N7tUdvD4LuEN32YjntG0/FeGz36jHO7dgUq3CaZvXqGA99/cvq2mp/3c8bjwJIXcHMkLFLc9MaruG7wW6aI6V1FJYMPOQ743HLvaf2T7OxQNTRDY8W4EbPArDLJITfrN4/NQ3yT47OuEWuTonR/SKCrbeJ1nDrMdk5vhvHaFLrnbCsUIcHxuLHjYWmx8CrL0d09vZlWAN3OtGXe5o2d4yWqu9PiXBjsoa5jyb8qN5YIny4k1kTAJBHGOtd0usTq6rezMWV3QTNe0OY4OacwQbg+KoLSfFjNionuBzdQxjMs9SKTU8zmfFWWNYIVLk94Rh9ZDMYPo8xma8FgaMg4Hra/V1Nhve2SvuG+qNbrWF+/evYRdhBQWERnNzeWERFMgEREAREQBERAEREAVA8s0QZi7Xf4lPCT360rPc0K/lR3L9TkVdNJudA5t+2N9/8AcUJrMWTg8SNPbkbjJbTTQtqYc9uw8Q4b/itVjkuAePvU3oZPeoMV+vcC/pWu34hec02mvaPSi8Ya6Zh07RGXlwzZlbt3eaCmfL0pCSPRvZo7+PipTSmm5qo1Tq3e1pIaQekDbdvsrK0W0GhYxslS0SyEAhjs44wdgDNjnesfCythCU0sFc7Iw5ZV1Jg2uOg0uHqRucPMCxXqrwBzWlz2Oa3eXxPa0W4kiwXQUbA0WaAANwFh5LQuWvFTDhzo2mzqh7Y/yX1n+bW6v5lf4EvZnepf0Vb9DcwXYbt4X1mHu3jvXqlqBrau47vgt35KNEoJqF752axfIQ03Ic0MAHRI2Z3y2ZLV9IMGEFdJGx2syO1nb7uAOqe0XzVVleFktrt3PCIirw613xfp+IX7R4mdjv671nOPBYNdSXzGR7Nqzs0YNjwnSmaj6Ub7s3sdmw39xvvCgMOqGPrWVE9rOqBI+NoIYNZ2sSBttck7ViPo5RE4vs1uXWIBPcNyxaaV5bqgm18h2lXwk0iicVk6ljeHAFpBBAII2EHYQvSxsNp+bhjjGxkbG/pAHwWStxgCIiAIiIAiIgCIiAIiIAqh/wCIFvRpD2zDzDT8Fbyqb/iDH1FKd/OvHmw/Jcl0dj2VXhsmRHiPis+l19fWi6zbnuy2qEpJCNU/0RsUpR1b2udzd997DcVhnDEsm+qaccfRk1E7pbGQ3I2HZZbvgHKXUxNaydrZ2gWDj0X23XIyPfZaFGMllwRZqMZOHROUIz7Rb1PykRuH2Dx+Zq1PT7nMUfC5hbFFFrHVcbuc878sgLAeZURSM2BrXO7hYeZWc+rZEPrJGs9VnSf7fkktTJ8EVporkz6fFqiCmjp4Xc2xgtdjbOcSSXOL3bLkk5WstffG43JO0kk9p2kuO/zSr0iGyGO3ryG5PgoKrqXyG8jy7sGTR4BQc5S7ZZGEY8pEnLVws2u1jwb0j57AsObFn/u2hg4nN3tyCw2sO4WXrmeKidyY1W9xBLyXHiVJaJUnOVNOz0pWX7tYE+wKLxDIW4kLceSyl18Qi4Ma93k2w9pCur9FNj7L5REXoHnhERAEREAREQBERAEREAVe8s2jVRW00P0VnOOikLnMuA4tLS27b7SCdisJEBQGl+ickGGUE0jNSSNjopmm1xrPfJHe3AuI/Mtewi+obFudwQQSQdtxYG66H0xwn6VRTw5azmEsvue3pM9oC54wdtmuByOsQRw2ZLNe9q4NOnW54Mlhja8B5fYi99Ube66yP7RY37OO59J5v7AsGs6w7l8mrG3k3JYM6fEZHZF5A9FvRHszPiVidwQL6MBXMDOTxzZO0r2yMKUwnA56g2gifJ2gWaO9xyW74NyXvNnVUoaPQizPi8j3DxU41yl0iuU4R7ZXIaTl5AfJbDhOg9bUZiPm2n9qU6o8BYuPkrewfRqlpvsYmh3pnpPP5jmPBS60R0q/kZ56p/xOedPtGW0T6ePnDJI9rnPys0WIAsNvFbTyL0l6ieS3Uia2/a91/wDbULytVGvihbuiijHibuPsIW68jVLammk9OW3g0Ae8ldUV5El6Iyb8eX7LCREWozBERAEREAREQBERAEREAREQBc2vbaao/ETfxFdJLnCqH/MVP4iX+IrNqfiatJ8zBrOsO5fSioJJXBsbHOcdzQSfILc+T3RuCslkNQHOEQaQ0GwNydts9ytzD8NhgbqwxsjHBrQL953+Kqqpc1nJbdcoSawVLg3JjUyWMxbC3ffpP/SMvM+C3jCOT6jhsXtMzh/iZt/QMj43W2ItMaYR9GaV85ezxFGGgBoDQNgAsB4Be0RWlIRF5kfYEnYAT5IDnPS+p53Eqx/CVzB/47R/yq5uTOm1MOh9fWf+pxt7LKhJpi58sm98kjvNxPxXSmA0nNU0EfoRRt8Q0ArPVzNsvs4gkZ6Ii0FAREQBERAEREAREQBERAEREAXOWIC1TVfiJfeujVzpi+VXVfiJfes2q+Jq0nzN/wCR4dKoPZH/ADKzFW/I6Mqg9sfucrIU6P1or1H7GERFcUhERAFF6UVXNUdRJ6MMh/0lSi1zlEp5JMOqWQtL3uYBqjMkXGtYbzq3yXH0dXZROjdLzksEe3XkjB7iRf2LpgBUfyZ4BM+sie6N7I4ek5zmlouBZrRfabn2FXiqaF+Jbc+eAiIrykIiIAiIgCIiAIiIAiIgCIiALnbSAWrav8RJ8F0SueNKMq+r/EP9wWbVfA1aT5lhcjY+rqD67B7CrFVe8jY+onP+aPY0KwlZR+tFd/7GERFaUhERAEREAREQBERAEREAREQBERAEREAREQBERAFz7plEW4hVhwIvMSMtxa0g+S6CWFX4TBMQZoo5CNhc0EgcLncqra/JHBbVZ45ZNR5H4rUkjvSmdbt1Q0e+/kt7XiKJrQGtAa0ZAAWAHYAvanCO2KRCct0mwiIpEQiIgCIiAIiIAiIgCIiAIiID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6" descr="data:image/jpeg;base64,/9j/4AAQSkZJRgABAQAAAQABAAD/2wCEAAkGBxQSEhUUEhIVFBUVFRgUFBUUFBQXFBMUFhQZFhQXFRYaHSglGB0lGxUdITEhJSkrLi4uGB8zODUsNygtLisBCgoKDg0OGxAQGzQkICQtLC8rNiwsLCwtLC8sLCwsLCwsLCwsLCwsLCwsLCwsLCwsLCwsLCwsLCwsLCwsLCwsLP/AABEIAGYAZgMBEQACEQEDEQH/xAAbAAACAwEBAQAAAAAAAAAAAAADBQACBAYBB//EADcQAAEDAQYDBQYEBwAAAAAAAAEAAgMRBAUSITFBUWFxIjKBkbETUmKhwdEjQlPwFBUzgpKy8f/EABoBAAIDAQEAAAAAAAAAAAAAAAAEAgMFAQb/xAAuEQACAgEEAQEFCAMAAAAAAAAAAQIRAwQSITFRQRMiYXGhFCMyUoGRsdEkwfD/2gAMAwEAAhEDEQA/APuKAIgCIAiAKl4BpxUHNJ0dUT2q7fAUCZPVxbwAPnX7KmOZObj4om4VFMKSrm6IUeMeDp+6LkZqXQNUWUzhEARAEQBEARAFXmihJ0jqVg4pw4VBVePNGatEpQcXTMV5yUAcNWuB+hWfr8jjFTXoxjBG24v1L/xg7Pxfaqsjq04r4nPYvn4GWCb8V54gfJIYM/8Aky/7ounD7tBbRb6Rlw1267JvPrKxbl+hXDBc6Zou80Y0cgmNI6xqyvNzNsNJaACBuTQDjxV8s6TS8lccbab8Bgr0ys9XQIgCIAq51FBySOpWUkkFFCc1RKMXYnneY31b3XajnxWBnyS0+Xcun2PQSyQp9oFJLXEBmDmOR3VWXM8icVyn0TUapvsqInUG1DUKuGLIopX07O742VdG4Z19Fz2Moyck+TqlF8GaWQgAOGQVOTdST6RbFJ20a4beM3VyAo0b809DWVb8cIplgfEQ92EkmV5zOTeAHLxTOjbnJ5ZleekljiOg9bSmkIUWa6uilGSfRxqj1SOEQAG0xBwIOiozQU40yyEnF2hLJO+I0ccbdidehWFkzZdPKpcofjCGRWuGBYMRoO7rTglW/aul+H+Cbe3l9m2KMDRNQio9C8pWELFNojYCVqXm6LIsw2gpWeRMYghNaHFpySkpNMdgk1yMbDeIPadq3Rg0B4rRwamuX6dIWy4GuF6+oysmOc1ecMezRli6ngn8DyZ3cuhbJswqo8vz4H0YoFtwVIzZO2WUzhSQkDIV5KE20uCUUr5Fk16gGj2uYeYyPQhZuTWqPEk0Nx0zauLTFtqtFe6/EDsdR0KydVnTXDtMaxwrtUw1nyChCShErnyzXG5TWV+hU0ERKb8kAMwS2SRZEXTpVyGoim2BQk7G8ZhZLgcHa01HEK3G6dl7jujR09ltzW0c+Qcmt0HlqtnBqFHmT/Yy8mGT4jH9xlZL19ofw2PcPeIo3zOvgtLFqt791CmTTbF77S/kaNT8ehRkKHQIX3hp3MQ4ZfVZ+qUWurGcPfdHM2hwD6AFvI9V5jUtRnSVGrBNx5dm+N665C7RsiehZCmUQuNDykNoGV6XnkLIoXTvVO4YghXanKSdjcELpir4jERvcga5rSY3PIyyphFDlryWhp6b5Viepck3TSOxsegyw8ssvJehwKNGJl77s1hNopAWpjiOy4N5luL6hU5oya910WY3FP3lYltVln/WB8MPosjNiz/mH8eTB+X/AGILXUPo41OW9VgaqLU+TRx048GuzTqCnaKZwNjJVByKXEv7dVubI7AUkyrcrJqJjmkXUi6MRdO9XxQzFGGUpiKLojO5oZHN7Dw3M/mofJOYFJ/hYtqJwT95WdHYrHaRrOOmAO9aLWw4s35jMy5dO+ofWh5C0gdogniBT5VK1caaXJnyab4LkqTdHEJr4tkTcnkE+6Dn5fdZmrzY+mPabFllzE5W2yAkFrMI0/6vO6mKbtKjXxxaVN2ysciSaOuJqZaFB2VOAX26hRHYUfMuqJ1RMssysjEtjExSvV0UXRQFo3TCVKyT8DSw2lkYAliqBvTtCuaawbY1uQvlxznzCR2N02uN7fw3AgbVzHUHMLe02WElwYeoxZIS99DIJ5CpSRlRT0NFGcdyo7F07Mf8tjbmI216Cp8SlJaWC5oY+0ZJcNiG+ouyfaODR+VjdztU7rI1eL0bNDSy59xX5bOabJRY8oUabQVsqrcSO0v7Zc2nNpV0y6onVEA+VTUSaiDaC48ldGJJug7MIIrXCDnTXwViW516EOWnXZ111xEgUc2WM6EjtDlzWvpsd/FGPqJJPrbIZtuuKuIMaHe8BQ+YWjHSwXNCj1OStt8G4BNpULM9XQM9slLW5NLjs0bnmdhzVGaTS4Rbiim+XSERuYvJktDsR91tcLRw4lZb0spPdM0PtaitmFV8X2xRfVj7ONwwHuxsFNPiSGower48DumyW9sefL/oSPa5tKgiuY5jiEjKFdjqafRX2hUdoUe5ldUQ4Ltg4lTUURc/AZwIbUA4a0rz4KaTl10RXLp9j677G1zRljhf/lG7Q+Fd9k9gwL9P4EM2VqT5qS+pss11SWd+KE42HvROOfVjtK9U7DBPE7jyiiepx541k4fo/wCzooXVAOfiKHxC1MbtGZJU6LqwiRAHlFxoCrwoTVIkjmTYTapjI7+kzssH6hGrulfOix3head+hq+2WnxbI/iffw+HzB3vZcLJZHDbAwcG6V6kkqrPgUbkyemybpRgvmxVZ7qqyMkEGR9ByZStfIVSn2a0mvUbnqKnJLpL6g7LYcUz46nsh3mNKqK09uiU8u3Ep+aK26yFkccoBoe9XZ1f35KXsNsVJncWRTnLH+x0sN2hxdlWOVoJHB3LhUH5J/Hpr+TMuWoaS55iylzWZ1mlMTs439qJ3xfmaedM/BWYIPFPa+n0d1OSOfH7Rdrv+zpAFrJWjLbLKVHCLoEQBEAVc2oooyVnU6PGsAyC4oJHXJsVX9YzKGR7OeC48GtzP28UlqsTm1FDmkyrE3PwuPmzZ/CDLLu6csqeisWBUUe1fPxFF32KlrndthZT+4Z/6lJ48P3zHc2a9NBfP6DC23W18To6ZOBpyOoPgUzl0ycaFsWplDIp+C9zNIiYHd4Nwu6tyPop6WLUFZHUte0bj0bHxA6jeviNCmHjTKFJroIFNIiRdAiAIgCIAiAIgDyi5tO2eoo4DbCA4u3IAPQVp6lQWNJ2TcnVBFOiB4AhKgs9XQIgCIAiAP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Thuộc tính &amp; phương thức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505200" y="1219200"/>
            <a:ext cx="5181600" cy="5289934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(attributes)</a:t>
            </a:r>
          </a:p>
          <a:p>
            <a:pPr lvl="1"/>
            <a:r>
              <a:rPr lang="en-US" dirty="0" err="1" smtClean="0"/>
              <a:t>Hãng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Năm</a:t>
            </a:r>
            <a:endParaRPr lang="en-US" dirty="0" smtClean="0"/>
          </a:p>
          <a:p>
            <a:pPr lvl="1"/>
            <a:r>
              <a:rPr lang="en-US" dirty="0" err="1" smtClean="0"/>
              <a:t>Màu</a:t>
            </a:r>
            <a:endParaRPr lang="vi-VN" dirty="0" smtClean="0"/>
          </a:p>
          <a:p>
            <a:pPr lvl="0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(method)</a:t>
            </a:r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err="1" smtClean="0"/>
              <a:t>Dừng</a:t>
            </a:r>
            <a:endParaRPr lang="en-US" dirty="0" smtClean="0"/>
          </a:p>
          <a:p>
            <a:pPr lvl="1"/>
            <a:r>
              <a:rPr lang="en-US" dirty="0" err="1" smtClean="0"/>
              <a:t>Phanh</a:t>
            </a:r>
            <a:endParaRPr lang="en-US" dirty="0" smtClean="0"/>
          </a:p>
          <a:p>
            <a:pPr lvl="1"/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gạt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vi-VN" dirty="0" smtClean="0"/>
          </a:p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13498"/>
            <a:ext cx="2972942" cy="299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2" descr="http://t0.gstatic.com/images?q=tbn:ANd9GcSZBH1KoGeWb_oj7AOF-U0s8LWEp_xdOKE5i4UtKaK9mvEvUOaPq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71" y="1303698"/>
            <a:ext cx="220979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Hằng -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final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.  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pPr lvl="1"/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 smtClean="0"/>
              <a:t>hằng</a:t>
            </a:r>
            <a:r>
              <a:rPr lang="en-US" b="1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pPr lvl="1"/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hằng</a:t>
            </a:r>
            <a:r>
              <a:rPr lang="en-US" b="1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override</a:t>
            </a:r>
          </a:p>
          <a:p>
            <a:pPr lvl="1"/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hằng</a:t>
            </a:r>
            <a:r>
              <a:rPr lang="en-US" b="1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096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295399"/>
          </a:xfrm>
        </p:spPr>
        <p:txBody>
          <a:bodyPr/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</p:txBody>
      </p:sp>
      <p:sp>
        <p:nvSpPr>
          <p:cNvPr id="4" name="Flowchart: Document 3"/>
          <p:cNvSpPr/>
          <p:nvPr/>
        </p:nvSpPr>
        <p:spPr>
          <a:xfrm>
            <a:off x="914400" y="2438400"/>
            <a:ext cx="7772400" cy="182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936" y="2514600"/>
            <a:ext cx="6801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ublic 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LuongGiac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0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20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GocVuong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90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971936" y="4419600"/>
            <a:ext cx="7772400" cy="2133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29472" y="4495800"/>
            <a:ext cx="71096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ublic class Test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strike="sngStrik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0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3.50;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strike="sngStrik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LuongGiac.GocVuong</a:t>
            </a:r>
            <a:r>
              <a:rPr lang="en-US" sz="2000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120;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10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295399"/>
          </a:xfrm>
        </p:spPr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override </a:t>
            </a:r>
            <a:r>
              <a:rPr lang="en-US" dirty="0" err="1" smtClean="0"/>
              <a:t>nó</a:t>
            </a:r>
            <a:endParaRPr lang="en-US" dirty="0" smtClean="0"/>
          </a:p>
        </p:txBody>
      </p:sp>
      <p:sp>
        <p:nvSpPr>
          <p:cNvPr id="4" name="Flowchart: Document 3"/>
          <p:cNvSpPr/>
          <p:nvPr/>
        </p:nvSpPr>
        <p:spPr>
          <a:xfrm>
            <a:off x="914400" y="2438400"/>
            <a:ext cx="7772400" cy="182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936" y="2514600"/>
            <a:ext cx="73372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ublic 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8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28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method(){…}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971936" y="4419600"/>
            <a:ext cx="7772400" cy="2133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29472" y="4495800"/>
            <a:ext cx="73148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ublic 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MySubClass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sz="28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void method()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{…}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9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676399"/>
          </a:xfrm>
        </p:spPr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: Math, String…</a:t>
            </a:r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</p:txBody>
      </p:sp>
      <p:sp>
        <p:nvSpPr>
          <p:cNvPr id="4" name="Flowchart: Document 3"/>
          <p:cNvSpPr/>
          <p:nvPr/>
        </p:nvSpPr>
        <p:spPr>
          <a:xfrm>
            <a:off x="914400" y="3063191"/>
            <a:ext cx="7772400" cy="1280209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936" y="3129519"/>
            <a:ext cx="4942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ublic </a:t>
            </a:r>
            <a:r>
              <a:rPr lang="en-US" sz="22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22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914400" y="4495800"/>
            <a:ext cx="7772400" cy="1752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1936" y="4705290"/>
            <a:ext cx="7491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ublic 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MySubClass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sz="2200" strike="sngStrik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2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193" y="5257800"/>
            <a:ext cx="7830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ublic 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SubStringClass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 String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</a:t>
            </a:r>
            <a:r>
              <a:rPr lang="en-US" smtClean="0"/>
              <a:t>lass</a:t>
            </a:r>
            <a:r>
              <a:rPr lang="vi-VN" smtClean="0"/>
              <a:t> là gì?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 rotWithShape="1">
          <a:blip r:embed="rId2" cstate="print"/>
          <a:srcRect t="8141" r="26956"/>
          <a:stretch/>
        </p:blipFill>
        <p:spPr>
          <a:xfrm>
            <a:off x="304800" y="1371600"/>
            <a:ext cx="4191000" cy="355621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533400" y="4911485"/>
            <a:ext cx="3733800" cy="645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Nhóm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Xe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hơi</a:t>
            </a: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/>
          <a:srcRect t="9269" r="30777"/>
          <a:stretch/>
        </p:blipFill>
        <p:spPr>
          <a:xfrm>
            <a:off x="4648200" y="1371600"/>
            <a:ext cx="4191000" cy="355621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76800" y="4927815"/>
            <a:ext cx="3733800" cy="645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Nhóm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Động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vật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://img.c4learn.com/2012/03/java_object_class_differe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581400"/>
            <a:ext cx="5791200" cy="3175452"/>
          </a:xfrm>
          <a:prstGeom prst="rect">
            <a:avLst/>
          </a:prstGeom>
          <a:noFill/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nghĩa lớp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438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19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grpSp>
        <p:nvGrpSpPr>
          <p:cNvPr id="3" name="Group 36"/>
          <p:cNvGrpSpPr/>
          <p:nvPr/>
        </p:nvGrpSpPr>
        <p:grpSpPr>
          <a:xfrm>
            <a:off x="252758" y="2514600"/>
            <a:ext cx="2490442" cy="4038600"/>
            <a:chOff x="838200" y="2209800"/>
            <a:chExt cx="2019300" cy="3274578"/>
          </a:xfrm>
        </p:grpSpPr>
        <p:sp>
          <p:nvSpPr>
            <p:cNvPr id="38" name="Rectangle 37"/>
            <p:cNvSpPr/>
            <p:nvPr/>
          </p:nvSpPr>
          <p:spPr>
            <a:xfrm>
              <a:off x="838200" y="2209800"/>
              <a:ext cx="2019300" cy="3274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698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38200" y="2438400"/>
              <a:ext cx="2019300" cy="323850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5158" y="3276600"/>
            <a:ext cx="228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Thuộc tính</a:t>
            </a:r>
            <a:endParaRPr lang="en-US" b="1" dirty="0" smtClean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Năm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Nhà sản xuất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Model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Màu</a:t>
            </a:r>
            <a:endParaRPr lang="en-US" dirty="0"/>
          </a:p>
          <a:p>
            <a:r>
              <a:rPr lang="vi-VN" b="1" dirty="0" smtClean="0"/>
              <a:t>Phương thức</a:t>
            </a:r>
            <a:endParaRPr lang="en-US" b="1" dirty="0" smtClean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Khởi động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Dừng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Phanh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Rửa xe</a:t>
            </a:r>
            <a:endParaRPr lang="en-US" dirty="0"/>
          </a:p>
          <a:p>
            <a:endParaRPr lang="en-US" dirty="0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405158" y="2773030"/>
            <a:ext cx="1981200" cy="476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pPr algn="ctr"/>
            <a:r>
              <a:rPr lang="vi-VN" b="1" dirty="0" smtClean="0">
                <a:solidFill>
                  <a:schemeClr val="tx1"/>
                </a:solidFill>
              </a:rPr>
              <a:t>Car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" name="Group 41"/>
          <p:cNvGrpSpPr/>
          <p:nvPr/>
        </p:nvGrpSpPr>
        <p:grpSpPr>
          <a:xfrm>
            <a:off x="2971800" y="1295400"/>
            <a:ext cx="2907886" cy="4038600"/>
            <a:chOff x="838200" y="2209800"/>
            <a:chExt cx="2019300" cy="3274578"/>
          </a:xfrm>
        </p:grpSpPr>
        <p:sp>
          <p:nvSpPr>
            <p:cNvPr id="43" name="Rectangle 42"/>
            <p:cNvSpPr/>
            <p:nvPr/>
          </p:nvSpPr>
          <p:spPr>
            <a:xfrm>
              <a:off x="838200" y="2209800"/>
              <a:ext cx="2019300" cy="3274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698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8200" y="2438400"/>
              <a:ext cx="2019300" cy="323850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124200" y="2057400"/>
            <a:ext cx="25268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Thuộc tính</a:t>
            </a:r>
            <a:endParaRPr lang="en-US" b="1" dirty="0" smtClean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Năm = 2010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Nhà sản xuất=Honda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Model = Accord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Màu = Xanh</a:t>
            </a:r>
            <a:endParaRPr lang="en-US" dirty="0"/>
          </a:p>
          <a:p>
            <a:r>
              <a:rPr lang="vi-VN" b="1" dirty="0" smtClean="0"/>
              <a:t>Phương thức</a:t>
            </a:r>
            <a:endParaRPr lang="en-US" b="1" dirty="0" smtClean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Khởi động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Dừng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Phanh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Rửa xe</a:t>
            </a:r>
            <a:endParaRPr lang="en-US" dirty="0"/>
          </a:p>
          <a:p>
            <a:endParaRPr lang="en-US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3124200" y="1553830"/>
            <a:ext cx="2526886" cy="476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pPr algn="ctr"/>
            <a:r>
              <a:rPr lang="vi-VN" b="1" dirty="0" smtClean="0">
                <a:solidFill>
                  <a:schemeClr val="tx1"/>
                </a:solidFill>
              </a:rPr>
              <a:t>Ô tô của Dũng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56"/>
          <p:cNvGrpSpPr/>
          <p:nvPr/>
        </p:nvGrpSpPr>
        <p:grpSpPr>
          <a:xfrm>
            <a:off x="6096000" y="2374880"/>
            <a:ext cx="2907886" cy="4038600"/>
            <a:chOff x="838200" y="2209800"/>
            <a:chExt cx="2019300" cy="3274578"/>
          </a:xfrm>
        </p:grpSpPr>
        <p:sp>
          <p:nvSpPr>
            <p:cNvPr id="58" name="Rectangle 57"/>
            <p:cNvSpPr/>
            <p:nvPr/>
          </p:nvSpPr>
          <p:spPr>
            <a:xfrm>
              <a:off x="838200" y="2209800"/>
              <a:ext cx="2019300" cy="3274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698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38200" y="2438400"/>
              <a:ext cx="2019300" cy="323850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248400" y="3136880"/>
            <a:ext cx="25268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Thuộc tính</a:t>
            </a:r>
            <a:endParaRPr lang="en-US" b="1" dirty="0" smtClean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Năm = 2012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Nhà sản xuất=BMW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Model = CS30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Màu = Bạc</a:t>
            </a:r>
            <a:endParaRPr lang="en-US" dirty="0"/>
          </a:p>
          <a:p>
            <a:r>
              <a:rPr lang="vi-VN" b="1" dirty="0" smtClean="0"/>
              <a:t>Phương thức</a:t>
            </a:r>
            <a:endParaRPr lang="en-US" b="1" dirty="0" smtClean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Khởi động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Dừng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Phanh</a:t>
            </a:r>
            <a:endParaRPr lang="en-US" dirty="0"/>
          </a:p>
          <a:p>
            <a:pPr marL="171450" indent="-171450">
              <a:buClr>
                <a:schemeClr val="tx2"/>
              </a:buClr>
              <a:buFont typeface="Arial" pitchFamily="34" charset="0"/>
              <a:buChar char="•"/>
            </a:pPr>
            <a:r>
              <a:rPr lang="vi-VN" dirty="0" smtClean="0"/>
              <a:t>Rửa xe</a:t>
            </a:r>
            <a:endParaRPr lang="en-US" dirty="0"/>
          </a:p>
          <a:p>
            <a:endParaRPr lang="en-US" dirty="0"/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6248400" y="2633310"/>
            <a:ext cx="2526886" cy="476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pPr algn="ctr"/>
            <a:r>
              <a:rPr lang="vi-VN" b="1" dirty="0" smtClean="0">
                <a:solidFill>
                  <a:schemeClr val="tx1"/>
                </a:solidFill>
              </a:rPr>
              <a:t>Ô tô của Mai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381000" y="1219200"/>
            <a:ext cx="83058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990600" y="1219200"/>
            <a:ext cx="7162800" cy="5181600"/>
          </a:xfrm>
          <a:prstGeom prst="rect">
            <a:avLst/>
          </a:prstGeom>
          <a:noFill/>
          <a:ln>
            <a:noFill/>
          </a:ln>
        </p:spPr>
        <p:txBody>
          <a:bodyPr vert="horz" lIns="91440" tIns="182880" rIns="91440" bIns="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>
                <a:solidFill>
                  <a:srgbClr val="3333FF"/>
                </a:solidFill>
                <a:latin typeface="Lucida Console" pitchFamily="49" charset="0"/>
                <a:cs typeface="Courier New" pitchFamily="49" charset="0"/>
              </a:rPr>
              <a:t>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lass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  <a:cs typeface="Courier New" pitchFamily="49" charset="0"/>
              </a:rPr>
              <a:t>C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lassName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3333FF"/>
                </a:solidFill>
                <a:latin typeface="Lucida Console" pitchFamily="49" charset="0"/>
                <a:cs typeface="Courier New" pitchFamily="49" charset="0"/>
              </a:rPr>
              <a:t>type</a:t>
            </a:r>
            <a:r>
              <a:rPr lang="en-US" sz="2800" dirty="0" smtClean="0">
                <a:latin typeface="Lucida Console" pitchFamily="49" charset="0"/>
                <a:cs typeface="Courier New" pitchFamily="49" charset="0"/>
              </a:rPr>
              <a:t> field1;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3333FF"/>
                </a:solidFill>
                <a:latin typeface="Lucida Console" pitchFamily="49" charset="0"/>
                <a:cs typeface="Courier New" pitchFamily="49" charset="0"/>
              </a:rPr>
              <a:t>type</a:t>
            </a:r>
            <a:r>
              <a:rPr lang="en-US" sz="2800" dirty="0" smtClean="0">
                <a:latin typeface="Lucida Console" pitchFamily="49" charset="0"/>
                <a:cs typeface="Courier New" pitchFamily="49" charset="0"/>
              </a:rPr>
              <a:t> field2;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latin typeface="Lucida Console" pitchFamily="49" charset="0"/>
                <a:cs typeface="Courier New" pitchFamily="49" charset="0"/>
              </a:rPr>
              <a:t>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3333FF"/>
                </a:solidFill>
                <a:latin typeface="Lucida Console" pitchFamily="49" charset="0"/>
                <a:cs typeface="Courier New" pitchFamily="49" charset="0"/>
              </a:rPr>
              <a:t>type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method1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(parameters)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Lucida Console" pitchFamily="49" charset="0"/>
                <a:cs typeface="Courier New" pitchFamily="49" charset="0"/>
              </a:rPr>
              <a:t>	…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</a:b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	}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3333FF"/>
                </a:solidFill>
                <a:latin typeface="Lucida Console" pitchFamily="49" charset="0"/>
                <a:cs typeface="Courier New" pitchFamily="49" charset="0"/>
              </a:rPr>
              <a:t>type</a:t>
            </a:r>
            <a:r>
              <a:rPr lang="en-US" sz="2800" dirty="0" smtClean="0">
                <a:latin typeface="Lucida Console" pitchFamily="49" charset="0"/>
                <a:cs typeface="Courier New" pitchFamily="49" charset="0"/>
              </a:rPr>
              <a:t> method2(parameters</a:t>
            </a:r>
            <a:r>
              <a:rPr lang="en-US" sz="2800" dirty="0">
                <a:latin typeface="Lucida Console" pitchFamily="49" charset="0"/>
                <a:cs typeface="Courier New" pitchFamily="49" charset="0"/>
              </a:rPr>
              <a:t>) </a:t>
            </a:r>
            <a:r>
              <a:rPr lang="en-US" sz="2800" dirty="0" smtClean="0">
                <a:latin typeface="Lucida Console" pitchFamily="49" charset="0"/>
                <a:cs typeface="Courier New" pitchFamily="49" charset="0"/>
              </a:rPr>
              <a:t>{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Lucida Console" pitchFamily="49" charset="0"/>
                <a:cs typeface="Courier New" pitchFamily="49" charset="0"/>
              </a:rPr>
              <a:t>	…</a:t>
            </a:r>
            <a:r>
              <a:rPr lang="en-US" sz="2800" dirty="0">
                <a:latin typeface="Lucida Console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Lucida Console" pitchFamily="49" charset="0"/>
                <a:cs typeface="Courier New" pitchFamily="49" charset="0"/>
              </a:rPr>
            </a:br>
            <a:r>
              <a:rPr lang="en-US" sz="2800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Lucida Console" pitchFamily="49" charset="0"/>
                <a:cs typeface="Courier New" pitchFamily="49" charset="0"/>
              </a:rPr>
              <a:t>}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latin typeface="Lucida Console" pitchFamily="49" charset="0"/>
                <a:cs typeface="Courier New" pitchFamily="49" charset="0"/>
              </a:rPr>
              <a:t>	…</a:t>
            </a:r>
            <a:r>
              <a:rPr lang="en-US" sz="2800" dirty="0">
                <a:latin typeface="Lucida Console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Lucida Console" pitchFamily="49" charset="0"/>
                <a:cs typeface="Courier New" pitchFamily="49" charset="0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2059</Words>
  <Application>Microsoft Office PowerPoint</Application>
  <PresentationFormat>On-screen Show (4:3)</PresentationFormat>
  <Paragraphs>389</Paragraphs>
  <Slides>53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Lập trình hướng đối tượng</vt:lpstr>
      <vt:lpstr>Nội dung</vt:lpstr>
      <vt:lpstr>Đối tượng</vt:lpstr>
      <vt:lpstr>Đặc điểm và hành vi</vt:lpstr>
      <vt:lpstr>Thuộc tính &amp; phương thức</vt:lpstr>
      <vt:lpstr>Class là gì?</vt:lpstr>
      <vt:lpstr>Định nghĩa lớp</vt:lpstr>
      <vt:lpstr>Mô hình hóa lớp và đối tượng</vt:lpstr>
      <vt:lpstr>Cấu tạo chung của Class</vt:lpstr>
      <vt:lpstr>Định nghĩa class</vt:lpstr>
      <vt:lpstr>Tạo đối tượng</vt:lpstr>
      <vt:lpstr>Hàm tạo</vt:lpstr>
      <vt:lpstr>PowerPoint Presentation</vt:lpstr>
      <vt:lpstr>Phương thức (method)</vt:lpstr>
      <vt:lpstr>Định nghĩa phương thức</vt:lpstr>
      <vt:lpstr>Tham số biến đổi</vt:lpstr>
      <vt:lpstr>Tham số biến đổi</vt:lpstr>
      <vt:lpstr>Tham số biến đổi</vt:lpstr>
      <vt:lpstr>PowerPoint Presentation</vt:lpstr>
      <vt:lpstr>Overloading</vt:lpstr>
      <vt:lpstr>Overloading</vt:lpstr>
      <vt:lpstr>Overloading</vt:lpstr>
      <vt:lpstr>Package</vt:lpstr>
      <vt:lpstr>Import package</vt:lpstr>
      <vt:lpstr>Đặc tả truy xuất</vt:lpstr>
      <vt:lpstr>Đặc tả truy xuất</vt:lpstr>
      <vt:lpstr>Đặc tả truy xuất</vt:lpstr>
      <vt:lpstr>Thừa kế</vt:lpstr>
      <vt:lpstr>Tính thừa kế</vt:lpstr>
      <vt:lpstr>Tổ chức kế thừa</vt:lpstr>
      <vt:lpstr>Lớp Object</vt:lpstr>
      <vt:lpstr>Kế thừa</vt:lpstr>
      <vt:lpstr>Kế thừa</vt:lpstr>
      <vt:lpstr>Sử dụng từ khóa super</vt:lpstr>
      <vt:lpstr>Overriding</vt:lpstr>
      <vt:lpstr>Overriding</vt:lpstr>
      <vt:lpstr>Overriding</vt:lpstr>
      <vt:lpstr>Lớp trừu tượng</vt:lpstr>
      <vt:lpstr>Lớp trừu tượng</vt:lpstr>
      <vt:lpstr>Lớp trừu tượng</vt:lpstr>
      <vt:lpstr>Định nghĩa Interface</vt:lpstr>
      <vt:lpstr>Thực thi Interface</vt:lpstr>
      <vt:lpstr>Thực thi nhiều Interface</vt:lpstr>
      <vt:lpstr>Kế thừa Interface</vt:lpstr>
      <vt:lpstr>Chú ý về Interface</vt:lpstr>
      <vt:lpstr>Interface vs Abstract class</vt:lpstr>
      <vt:lpstr>Static</vt:lpstr>
      <vt:lpstr>Định nghĩa và sử dụng static</vt:lpstr>
      <vt:lpstr>Phương thức static</vt:lpstr>
      <vt:lpstr>Hằng - Final</vt:lpstr>
      <vt:lpstr>Biến hằng</vt:lpstr>
      <vt:lpstr>Phương thức hằng</vt:lpstr>
      <vt:lpstr>Lớp hằng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 k550j</cp:lastModifiedBy>
  <cp:revision>147</cp:revision>
  <dcterms:created xsi:type="dcterms:W3CDTF">2015-06-04T04:26:46Z</dcterms:created>
  <dcterms:modified xsi:type="dcterms:W3CDTF">2016-08-20T10:29:21Z</dcterms:modified>
</cp:coreProperties>
</file>