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37" r:id="rId4"/>
    <p:sldId id="338" r:id="rId5"/>
    <p:sldId id="339" r:id="rId6"/>
    <p:sldId id="341" r:id="rId7"/>
    <p:sldId id="342" r:id="rId8"/>
    <p:sldId id="362" r:id="rId9"/>
    <p:sldId id="344" r:id="rId10"/>
    <p:sldId id="348" r:id="rId11"/>
    <p:sldId id="359" r:id="rId12"/>
    <p:sldId id="361" r:id="rId13"/>
    <p:sldId id="390" r:id="rId14"/>
    <p:sldId id="366" r:id="rId15"/>
    <p:sldId id="369" r:id="rId16"/>
    <p:sldId id="368" r:id="rId17"/>
    <p:sldId id="374" r:id="rId18"/>
    <p:sldId id="385" r:id="rId19"/>
    <p:sldId id="386" r:id="rId20"/>
    <p:sldId id="387" r:id="rId21"/>
    <p:sldId id="388" r:id="rId22"/>
    <p:sldId id="389" r:id="rId23"/>
    <p:sldId id="391" r:id="rId24"/>
    <p:sldId id="33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 &amp;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81000" y="1219200"/>
            <a:ext cx="8305800" cy="556259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4" y="1266373"/>
            <a:ext cx="7010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3124200"/>
            <a:ext cx="7086600" cy="95249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544" y="4267200"/>
            <a:ext cx="7086600" cy="141877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1752600"/>
            <a:ext cx="7086600" cy="1143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Lớp tiện ích Collections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0020"/>
              </p:ext>
            </p:extLst>
          </p:nvPr>
        </p:nvGraphicFramePr>
        <p:xfrm>
          <a:off x="381000" y="1295400"/>
          <a:ext cx="8305800" cy="510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465"/>
                <a:gridCol w="3473335"/>
              </a:tblGrid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baseline="0" dirty="0" err="1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400" b="1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="1" baseline="0" dirty="0" err="1">
                          <a:latin typeface="Calibri"/>
                          <a:ea typeface="Calibri"/>
                          <a:cs typeface="Calibri"/>
                        </a:rPr>
                        <a:t>thức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baseline="0" dirty="0" err="1">
                          <a:latin typeface="Calibri"/>
                          <a:ea typeface="Calibri"/>
                          <a:cs typeface="Calibri"/>
                        </a:rPr>
                        <a:t>Mô</a:t>
                      </a:r>
                      <a:r>
                        <a:rPr lang="en-US" sz="2400" b="1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="1" baseline="0" dirty="0" err="1">
                          <a:latin typeface="Calibri"/>
                          <a:ea typeface="Calibri"/>
                          <a:cs typeface="Calibri"/>
                        </a:rPr>
                        <a:t>tả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9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int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binarySearch (List list, Object key)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Tìm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kiếm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nhị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phân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fill (List list, Object obj)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Gán giá trị cho các phần tử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shuffle (List list)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Hoán vị ngẫu nhiên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sort (List list)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Sắp xếp tăng dần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reverse (List list)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Đảo ngược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94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Calibri"/>
                        </a:rPr>
                        <a:t>rotate (List </a:t>
                      </a:r>
                      <a:r>
                        <a:rPr lang="en-US" sz="2400" baseline="0" dirty="0" err="1">
                          <a:latin typeface="Calibri"/>
                          <a:ea typeface="Calibri"/>
                          <a:cs typeface="Calibri"/>
                        </a:rPr>
                        <a:t>list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2400" baseline="0" dirty="0" err="1"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Calibri"/>
                        </a:rPr>
                        <a:t> distance)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Xoay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vòng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8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400" baseline="0">
                          <a:latin typeface="Calibri"/>
                          <a:ea typeface="Calibri"/>
                          <a:cs typeface="Calibri"/>
                        </a:rPr>
                        <a:t>swap(List list, int i, int j)</a:t>
                      </a:r>
                      <a:endParaRPr lang="en-US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Tráo</a:t>
                      </a:r>
                      <a:r>
                        <a:rPr lang="en-US" sz="24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aseline="0" dirty="0" err="1" smtClean="0">
                          <a:latin typeface="Calibri"/>
                          <a:ea typeface="Calibri"/>
                          <a:cs typeface="Calibri"/>
                        </a:rPr>
                        <a:t>đổi</a:t>
                      </a:r>
                      <a:endParaRPr lang="en-US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List&lt;Product&gt;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SX.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8.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20"/>
          <p:cNvSpPr/>
          <p:nvPr/>
        </p:nvSpPr>
        <p:spPr>
          <a:xfrm>
            <a:off x="990600" y="3505200"/>
            <a:ext cx="7162800" cy="281940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entry </a:t>
            </a:r>
            <a:r>
              <a:rPr lang="en-US" dirty="0" err="1" smtClean="0"/>
              <a:t>gồm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key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219200" y="3733800"/>
            <a:ext cx="1219200" cy="8382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Key1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215571" y="4724400"/>
            <a:ext cx="12192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H="1">
            <a:off x="1720396" y="4572000"/>
            <a:ext cx="3629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594429" y="3733800"/>
            <a:ext cx="1219200" cy="8382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Key2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2590800" y="4724400"/>
            <a:ext cx="12192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H="1">
            <a:off x="3095625" y="4572000"/>
            <a:ext cx="3629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3966029" y="3762375"/>
            <a:ext cx="1219200" cy="8382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Key3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3962400" y="4752975"/>
            <a:ext cx="12192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H="1">
            <a:off x="4467225" y="4600575"/>
            <a:ext cx="3629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5337629" y="3740604"/>
            <a:ext cx="1219200" cy="8382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Key4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5334000" y="4731204"/>
            <a:ext cx="12192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H="1">
            <a:off x="5838825" y="4578804"/>
            <a:ext cx="3629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6709229" y="3726543"/>
            <a:ext cx="1219200" cy="8382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KeyN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6705600" y="4717143"/>
            <a:ext cx="121920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ValueN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H="1">
            <a:off x="7210425" y="4564743"/>
            <a:ext cx="3629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5638800"/>
            <a:ext cx="31102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Key-Value Pairs</a:t>
            </a:r>
            <a:endParaRPr lang="en-US" sz="3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54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2848429" y="1478643"/>
            <a:ext cx="1600200" cy="762000"/>
          </a:xfrm>
          <a:prstGeom prst="flowChartProcess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705429" y="3078843"/>
            <a:ext cx="1600200" cy="762000"/>
          </a:xfrm>
          <a:prstGeom prst="flowChartProcess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915229" y="3078843"/>
            <a:ext cx="1600200" cy="762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915229" y="4526643"/>
            <a:ext cx="1600200" cy="762000"/>
          </a:xfrm>
          <a:prstGeom prst="flowChartProcess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9" name="Elb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2657929" y="2088243"/>
            <a:ext cx="838200" cy="1143000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2"/>
          </p:cNvCxnSpPr>
          <p:nvPr/>
        </p:nvCxnSpPr>
        <p:spPr>
          <a:xfrm rot="16200000" flipV="1">
            <a:off x="3762829" y="2126343"/>
            <a:ext cx="838200" cy="1066800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6" idx="2"/>
          </p:cNvCxnSpPr>
          <p:nvPr/>
        </p:nvCxnSpPr>
        <p:spPr>
          <a:xfrm flipV="1">
            <a:off x="4715329" y="384084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6048829" y="3078843"/>
            <a:ext cx="1600200" cy="7620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SortedMap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6048829" y="4526643"/>
            <a:ext cx="1600200" cy="762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TreeMap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14" idx="2"/>
          </p:cNvCxnSpPr>
          <p:nvPr/>
        </p:nvCxnSpPr>
        <p:spPr>
          <a:xfrm flipV="1">
            <a:off x="6848929" y="3840843"/>
            <a:ext cx="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0"/>
            <a:endCxn id="4" idx="2"/>
          </p:cNvCxnSpPr>
          <p:nvPr/>
        </p:nvCxnSpPr>
        <p:spPr>
          <a:xfrm rot="16200000" flipV="1">
            <a:off x="4829629" y="1059543"/>
            <a:ext cx="838200" cy="3200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81000" y="1295399"/>
            <a:ext cx="8382000" cy="436517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Map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74" y="1371600"/>
            <a:ext cx="780892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Document 5"/>
          <p:cNvSpPr/>
          <p:nvPr/>
        </p:nvSpPr>
        <p:spPr>
          <a:xfrm>
            <a:off x="2895600" y="4648200"/>
            <a:ext cx="4800600" cy="152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{Motorola=399.990, Nokia=500.000, Sony Ericson=400.500,Samsung=555.550}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API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08202"/>
              </p:ext>
            </p:extLst>
          </p:nvPr>
        </p:nvGraphicFramePr>
        <p:xfrm>
          <a:off x="381000" y="1295405"/>
          <a:ext cx="8458200" cy="518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576"/>
                <a:gridCol w="4268624"/>
              </a:tblGrid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baseline="0" dirty="0" err="1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baseline="0" dirty="0" err="1">
                          <a:latin typeface="Calibri"/>
                          <a:ea typeface="Calibri"/>
                          <a:cs typeface="Calibri"/>
                        </a:rPr>
                        <a:t>thức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baseline="0">
                          <a:latin typeface="Calibri"/>
                          <a:ea typeface="Calibri"/>
                          <a:cs typeface="Times New Roman"/>
                        </a:rPr>
                        <a:t>Mô tả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Object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put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(Object key, Object value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Times New Roman"/>
                        </a:rPr>
                        <a:t>Bổ sung hoặc cập nhật một phần tử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Object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get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(Object key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Truy xuất một phần tử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Object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remove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(Object key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Xóa một phần tử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baseline="0" dirty="0" err="1">
                          <a:latin typeface="Calibri"/>
                          <a:ea typeface="Calibri"/>
                          <a:cs typeface="Calibri"/>
                        </a:rPr>
                        <a:t>containsKey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(Object key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Kiểm tra sự tồn tại của key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size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Lấy số lượng phần tử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baseline="0" dirty="0" err="1">
                          <a:latin typeface="Calibri"/>
                          <a:ea typeface="Calibri"/>
                          <a:cs typeface="Calibri"/>
                        </a:rPr>
                        <a:t>isEmpty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Kiểm tra có rỗng hay không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void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clear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latin typeface="Calibri"/>
                          <a:ea typeface="Calibri"/>
                          <a:cs typeface="Calibri"/>
                        </a:rPr>
                        <a:t>Xoá đi tất cả các ánh xạ.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Set </a:t>
                      </a:r>
                      <a:r>
                        <a:rPr lang="en-US" sz="2000" b="1" baseline="0" dirty="0" err="1">
                          <a:latin typeface="Calibri"/>
                          <a:ea typeface="Calibri"/>
                          <a:cs typeface="Calibri"/>
                        </a:rPr>
                        <a:t>keySet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Nhận danh sách khóa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Collection 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Calibri"/>
                        </a:rPr>
                        <a:t>values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smtClean="0">
                          <a:latin typeface="Calibri"/>
                          <a:ea typeface="Calibri"/>
                          <a:cs typeface="Calibri"/>
                        </a:rPr>
                        <a:t>Nhận danh sách giá trị</a:t>
                      </a:r>
                      <a:endParaRPr lang="en-US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latin typeface="Calibri"/>
                          <a:ea typeface="Calibri"/>
                          <a:cs typeface="Calibri"/>
                        </a:rPr>
                        <a:t>Set </a:t>
                      </a:r>
                      <a:r>
                        <a:rPr lang="en-US" sz="2000" baseline="0" dirty="0" err="1">
                          <a:latin typeface="Calibri"/>
                          <a:ea typeface="Calibri"/>
                          <a:cs typeface="Calibri"/>
                        </a:rPr>
                        <a:t>entrySet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Calibri"/>
                        </a:rPr>
                        <a:t>Nhận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Calibri"/>
                        </a:rPr>
                        <a:t>danh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Calibri"/>
                        </a:rPr>
                        <a:t>sách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Calibri"/>
                        </a:rPr>
                        <a:t>các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Calibri"/>
                        </a:rPr>
                        <a:t>cặp</a:t>
                      </a:r>
                      <a:endParaRPr lang="en-US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6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371600"/>
            <a:ext cx="8229600" cy="2286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5406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sz="2800" dirty="0"/>
              <a:t>Set&lt;String&gt; keys = </a:t>
            </a:r>
            <a:r>
              <a:rPr lang="en-US" sz="2800" dirty="0" err="1"/>
              <a:t>map.</a:t>
            </a:r>
            <a:r>
              <a:rPr lang="en-US" sz="2800" b="1" dirty="0" err="1">
                <a:solidFill>
                  <a:srgbClr val="FF0000"/>
                </a:solidFill>
              </a:rPr>
              <a:t>keySet</a:t>
            </a:r>
            <a:r>
              <a:rPr lang="en-US" sz="2800" dirty="0"/>
              <a:t>();</a:t>
            </a:r>
          </a:p>
          <a:p>
            <a:pPr lvl="1">
              <a:buNone/>
            </a:pPr>
            <a:r>
              <a:rPr lang="en-US" sz="2800" dirty="0"/>
              <a:t>for(String key: keys){</a:t>
            </a:r>
          </a:p>
          <a:p>
            <a:pPr lvl="1">
              <a:buNone/>
            </a:pPr>
            <a:r>
              <a:rPr lang="en-US" sz="2800" dirty="0"/>
              <a:t>	Double diem = </a:t>
            </a:r>
            <a:r>
              <a:rPr lang="en-US" sz="2800" dirty="0" err="1"/>
              <a:t>map.</a:t>
            </a:r>
            <a:r>
              <a:rPr lang="en-US" sz="2800" b="1" dirty="0" err="1">
                <a:solidFill>
                  <a:srgbClr val="FF0000"/>
                </a:solidFill>
              </a:rPr>
              <a:t>get</a:t>
            </a:r>
            <a:r>
              <a:rPr lang="en-US" sz="2800" dirty="0"/>
              <a:t>(key);</a:t>
            </a:r>
          </a:p>
          <a:p>
            <a:pPr lvl="1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Flowchart: Document 8"/>
          <p:cNvSpPr/>
          <p:nvPr/>
        </p:nvSpPr>
        <p:spPr>
          <a:xfrm>
            <a:off x="381000" y="3962400"/>
            <a:ext cx="8305800" cy="2438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191000"/>
            <a:ext cx="79339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sz="2800" dirty="0"/>
              <a:t>for(Entry&lt;String, Double&gt; entry : </a:t>
            </a:r>
            <a:r>
              <a:rPr lang="en-US" sz="2800" dirty="0" err="1"/>
              <a:t>map.</a:t>
            </a:r>
            <a:r>
              <a:rPr lang="en-US" sz="2800" b="1" dirty="0" err="1">
                <a:solidFill>
                  <a:srgbClr val="FF0000"/>
                </a:solidFill>
              </a:rPr>
              <a:t>entrySet</a:t>
            </a:r>
            <a:r>
              <a:rPr lang="en-US" sz="2800" dirty="0"/>
              <a:t>()){</a:t>
            </a:r>
          </a:p>
          <a:p>
            <a:pPr lvl="1">
              <a:buNone/>
            </a:pPr>
            <a:r>
              <a:rPr lang="en-US" sz="2800" dirty="0"/>
              <a:t>	 String ten = </a:t>
            </a:r>
            <a:r>
              <a:rPr lang="en-US" sz="2800" dirty="0" err="1"/>
              <a:t>entry.</a:t>
            </a:r>
            <a:r>
              <a:rPr lang="en-US" sz="2800" b="1" dirty="0" err="1">
                <a:solidFill>
                  <a:srgbClr val="FF0000"/>
                </a:solidFill>
              </a:rPr>
              <a:t>getKey</a:t>
            </a:r>
            <a:r>
              <a:rPr lang="en-US" sz="2800" dirty="0"/>
              <a:t>();</a:t>
            </a:r>
          </a:p>
          <a:p>
            <a:pPr lvl="1">
              <a:buNone/>
            </a:pPr>
            <a:r>
              <a:rPr lang="en-US" sz="2800" dirty="0"/>
              <a:t>    double diem = </a:t>
            </a:r>
            <a:r>
              <a:rPr lang="en-US" sz="2800" dirty="0" err="1"/>
              <a:t>entry.</a:t>
            </a:r>
            <a:r>
              <a:rPr lang="en-US" sz="2800" b="1" dirty="0" err="1">
                <a:solidFill>
                  <a:srgbClr val="FF0000"/>
                </a:solidFill>
              </a:rPr>
              <a:t>getValue</a:t>
            </a:r>
            <a:r>
              <a:rPr lang="en-US" sz="2800" dirty="0"/>
              <a:t>();</a:t>
            </a:r>
          </a:p>
          <a:p>
            <a:pPr lvl="1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781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Properties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Map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value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getProperty</a:t>
            </a:r>
            <a:r>
              <a:rPr lang="en-US" b="1" dirty="0" smtClean="0">
                <a:solidFill>
                  <a:srgbClr val="0000FF"/>
                </a:solidFill>
              </a:rPr>
              <a:t>()/</a:t>
            </a:r>
            <a:r>
              <a:rPr lang="en-US" b="1" dirty="0" err="1" smtClean="0">
                <a:solidFill>
                  <a:srgbClr val="0000FF"/>
                </a:solidFill>
              </a:rPr>
              <a:t>setProperty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put()/get()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smtClean="0"/>
              <a:t>Properties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file XML.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26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228600" y="1295400"/>
            <a:ext cx="8686800" cy="4648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Properties</a:t>
            </a:r>
            <a:endParaRPr lang="en-US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3429000" y="5011014"/>
            <a:ext cx="2209800" cy="246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3800" y="22098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Giáo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dục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4419600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Chưa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có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335280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null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705600" cy="351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owchart: Document 7"/>
          <p:cNvSpPr/>
          <p:nvPr/>
        </p:nvSpPr>
        <p:spPr>
          <a:xfrm>
            <a:off x="2971800" y="5257800"/>
            <a:ext cx="533400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{organization=Tổ chức, school=Trường học, one=Một, education=Giáo dục}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6934200" y="4343400"/>
            <a:ext cx="609600" cy="30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 flipV="1">
            <a:off x="5562600" y="3583633"/>
            <a:ext cx="1981200" cy="378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 flipV="1">
            <a:off x="6324600" y="2440633"/>
            <a:ext cx="1219200" cy="1140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smtClean="0"/>
              <a:t>List &amp;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Set &amp; </a:t>
            </a:r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Collections</a:t>
            </a:r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smtClean="0"/>
              <a:t>Map &amp; </a:t>
            </a:r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381000" y="1295400"/>
            <a:ext cx="83058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Properties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401804"/>
            <a:ext cx="8008450" cy="429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24400"/>
            <a:ext cx="3905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endCxn id="29698" idx="0"/>
          </p:cNvCxnSpPr>
          <p:nvPr/>
        </p:nvCxnSpPr>
        <p:spPr>
          <a:xfrm>
            <a:off x="2438400" y="2286000"/>
            <a:ext cx="454342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698" idx="1"/>
          </p:cNvCxnSpPr>
          <p:nvPr/>
        </p:nvCxnSpPr>
        <p:spPr>
          <a:xfrm flipH="1" flipV="1">
            <a:off x="2286000" y="4572000"/>
            <a:ext cx="2743200" cy="1128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91808">
            <a:off x="4372596" y="3071858"/>
            <a:ext cx="11185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295521">
            <a:off x="3839493" y="4885716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Load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6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loadFromXML</a:t>
            </a:r>
            <a:r>
              <a:rPr lang="en-US" b="1" dirty="0" smtClean="0">
                <a:solidFill>
                  <a:srgbClr val="0000FF"/>
                </a:solidFill>
              </a:rPr>
              <a:t>()/</a:t>
            </a:r>
            <a:r>
              <a:rPr lang="en-US" b="1" dirty="0" err="1" smtClean="0">
                <a:solidFill>
                  <a:srgbClr val="0000FF"/>
                </a:solidFill>
              </a:rPr>
              <a:t>storeToXML</a:t>
            </a:r>
            <a:r>
              <a:rPr lang="en-US" b="1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 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XML.</a:t>
            </a:r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78989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228600" y="1295400"/>
            <a:ext cx="86868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4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lded Corner 5"/>
          <p:cNvSpPr/>
          <p:nvPr/>
        </p:nvSpPr>
        <p:spPr>
          <a:xfrm>
            <a:off x="5791200" y="4953000"/>
            <a:ext cx="2286000" cy="12192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895600" y="4267200"/>
            <a:ext cx="2895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2743200" y="2133600"/>
            <a:ext cx="4191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74064">
            <a:off x="3315828" y="2733955"/>
            <a:ext cx="22981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StoreToXML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469956">
            <a:off x="3199472" y="4898624"/>
            <a:ext cx="271401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LoadFromXML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51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online</a:t>
            </a:r>
          </a:p>
          <a:p>
            <a:pPr lvl="1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/>
              <a:t>List &amp;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Set &amp; </a:t>
            </a:r>
            <a:r>
              <a:rPr lang="en-US" dirty="0" err="1"/>
              <a:t>HashSet</a:t>
            </a:r>
            <a:endParaRPr lang="en-US" dirty="0"/>
          </a:p>
          <a:p>
            <a:pPr lvl="1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Collections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/>
              <a:t>Map &amp;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trừ</a:t>
            </a:r>
            <a:r>
              <a:rPr lang="en-US" dirty="0" smtClean="0"/>
              <a:t>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List </a:t>
            </a:r>
            <a:r>
              <a:rPr lang="en-US" dirty="0" err="1" smtClean="0"/>
              <a:t>và</a:t>
            </a:r>
            <a:r>
              <a:rPr lang="en-US" dirty="0" smtClean="0"/>
              <a:t> Set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là</a:t>
            </a:r>
            <a:r>
              <a:rPr lang="en-US" dirty="0" smtClean="0"/>
              <a:t> collection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là</a:t>
            </a:r>
            <a:r>
              <a:rPr lang="en-US" dirty="0" smtClean="0"/>
              <a:t> collection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934200" cy="52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677228" y="4143828"/>
            <a:ext cx="1524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8258" y="4143828"/>
            <a:ext cx="1524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57" y="2699658"/>
            <a:ext cx="1524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6401" y="2699658"/>
            <a:ext cx="1524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1248228"/>
            <a:ext cx="1524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List &amp;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199"/>
            <a:ext cx="7010400" cy="257553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7042"/>
            <a:ext cx="6472179" cy="154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Document 5"/>
          <p:cNvSpPr/>
          <p:nvPr/>
        </p:nvSpPr>
        <p:spPr>
          <a:xfrm>
            <a:off x="5812971" y="2922638"/>
            <a:ext cx="2057400" cy="914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 2, 2]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050" idx="2"/>
            <a:endCxn id="6" idx="1"/>
          </p:cNvCxnSpPr>
          <p:nvPr/>
        </p:nvCxnSpPr>
        <p:spPr>
          <a:xfrm>
            <a:off x="3845690" y="2922637"/>
            <a:ext cx="1967281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457200" y="3962400"/>
            <a:ext cx="7010400" cy="240937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14799"/>
            <a:ext cx="6057900" cy="156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lowchart: Document 15"/>
          <p:cNvSpPr/>
          <p:nvPr/>
        </p:nvSpPr>
        <p:spPr>
          <a:xfrm>
            <a:off x="5812971" y="5685970"/>
            <a:ext cx="2057400" cy="914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[100, 200]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6" idx="1"/>
          </p:cNvCxnSpPr>
          <p:nvPr/>
        </p:nvCxnSpPr>
        <p:spPr>
          <a:xfrm>
            <a:off x="3600450" y="5683752"/>
            <a:ext cx="2212521" cy="459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952505"/>
              </p:ext>
            </p:extLst>
          </p:nvPr>
        </p:nvGraphicFramePr>
        <p:xfrm>
          <a:off x="457200" y="1219200"/>
          <a:ext cx="8229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038600"/>
              </a:tblGrid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 smtClean="0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400" b="1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="1" dirty="0" err="1">
                          <a:latin typeface="Calibri"/>
                          <a:ea typeface="Calibri"/>
                          <a:cs typeface="Calibri"/>
                        </a:rPr>
                        <a:t>thức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</a:rPr>
                        <a:t>Mô tả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add(Object)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Thêm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vào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addAll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Hợp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2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remove(Object)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Xóa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phần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tử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chỉ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định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removeAll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Hiệu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2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retainAll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Giao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2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hợp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contains(Object)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Kiểm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tra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sự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tồn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tại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containsAll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(Collection)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Kiểm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tra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sự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tồn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tại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size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Số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phần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isEmpty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Rỗng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hay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không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void clear()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Xóa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sạch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50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toArray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(T[])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Chuyển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đổi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sang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mảng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81000" y="1219200"/>
            <a:ext cx="83058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6891076" cy="386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Document 5"/>
          <p:cNvSpPr/>
          <p:nvPr/>
        </p:nvSpPr>
        <p:spPr>
          <a:xfrm>
            <a:off x="5803900" y="4931229"/>
            <a:ext cx="2667000" cy="160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[1,2,100,200]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10000" y="3505200"/>
            <a:ext cx="2209800" cy="982182"/>
          </a:xfrm>
          <a:prstGeom prst="wedgeRoundRectCallout">
            <a:avLst>
              <a:gd name="adj1" fmla="val -85858"/>
              <a:gd name="adj2" fmla="val 6254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</a:t>
            </a:r>
            <a:r>
              <a:rPr lang="en-US" sz="2400" dirty="0" err="1" smtClean="0"/>
              <a:t>ist.addAll</a:t>
            </a:r>
            <a:r>
              <a:rPr lang="en-US" sz="2400" dirty="0" smtClean="0"/>
              <a:t>(set)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List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465136"/>
              </p:ext>
            </p:extLst>
          </p:nvPr>
        </p:nvGraphicFramePr>
        <p:xfrm>
          <a:off x="457200" y="2728684"/>
          <a:ext cx="8258629" cy="367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200"/>
                <a:gridCol w="3332429"/>
              </a:tblGrid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 smtClean="0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400" b="1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b="1" dirty="0" err="1">
                          <a:latin typeface="Calibri"/>
                          <a:ea typeface="Calibri"/>
                          <a:cs typeface="Calibri"/>
                        </a:rPr>
                        <a:t>thức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</a:rPr>
                        <a:t>Mô tả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Object get(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Truy xuất</a:t>
                      </a:r>
                      <a:endParaRPr lang="en-US" sz="240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Object set(int index, Object elem)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Cập</a:t>
                      </a:r>
                      <a:r>
                        <a:rPr lang="en-US" sz="2400" kern="1200" baseline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nhật</a:t>
                      </a:r>
                      <a:endParaRPr lang="en-US" sz="240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void add(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index, Object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elem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Chèn</a:t>
                      </a:r>
                      <a:r>
                        <a:rPr lang="en-US" sz="2400" kern="1200" baseline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thêm</a:t>
                      </a:r>
                      <a:endParaRPr lang="en-US" sz="240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Object remove(int index)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Xóa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phần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tử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tại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vị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trí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indexOf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(Object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elem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Tìm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vị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trí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từ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đầu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4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lastIndexOf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(Object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elem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Tìm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vị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trí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từ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cuối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1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533400" y="1295400"/>
            <a:ext cx="81534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399"/>
            <a:ext cx="6324600" cy="367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lowchart: Document 8"/>
          <p:cNvSpPr/>
          <p:nvPr/>
        </p:nvSpPr>
        <p:spPr>
          <a:xfrm>
            <a:off x="5029200" y="5426959"/>
            <a:ext cx="2895600" cy="95863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r>
              <a:rPr lang="en-US" dirty="0" err="1" smtClean="0"/>
              <a:t>Tuấn</a:t>
            </a:r>
            <a:r>
              <a:rPr lang="en-US" dirty="0" smtClean="0"/>
              <a:t>, </a:t>
            </a:r>
            <a:r>
              <a:rPr lang="en-US" dirty="0" err="1" smtClean="0"/>
              <a:t>Khanh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2667000"/>
            <a:ext cx="533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4114800"/>
            <a:ext cx="533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34243" y="4495800"/>
            <a:ext cx="98515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802</Words>
  <Application>Microsoft Office PowerPoint</Application>
  <PresentationFormat>On-screen Show 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Collection &amp; Map</vt:lpstr>
      <vt:lpstr>Nội dung</vt:lpstr>
      <vt:lpstr>Collection</vt:lpstr>
      <vt:lpstr>Phân cấp thừa kế tập</vt:lpstr>
      <vt:lpstr>Ví dụ List &amp; Set</vt:lpstr>
      <vt:lpstr>Collection API</vt:lpstr>
      <vt:lpstr>Hợp 2 tập hợp</vt:lpstr>
      <vt:lpstr>List API</vt:lpstr>
      <vt:lpstr>Ví dụ List</vt:lpstr>
      <vt:lpstr>Duyệt List</vt:lpstr>
      <vt:lpstr>Lớp tiện ích Collections</vt:lpstr>
      <vt:lpstr>Đề mô</vt:lpstr>
      <vt:lpstr>Map</vt:lpstr>
      <vt:lpstr>Phân cấp thừa kế</vt:lpstr>
      <vt:lpstr>Ví dụ Map</vt:lpstr>
      <vt:lpstr>Map API</vt:lpstr>
      <vt:lpstr>Duyệt Map</vt:lpstr>
      <vt:lpstr>Properties</vt:lpstr>
      <vt:lpstr>Ví dụ về Properties</vt:lpstr>
      <vt:lpstr>File Properties</vt:lpstr>
      <vt:lpstr>File XML</vt:lpstr>
      <vt:lpstr>File XML</vt:lpstr>
      <vt:lpstr>Đề mô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118</cp:revision>
  <dcterms:created xsi:type="dcterms:W3CDTF">2015-06-04T04:26:46Z</dcterms:created>
  <dcterms:modified xsi:type="dcterms:W3CDTF">2015-09-11T08:00:08Z</dcterms:modified>
</cp:coreProperties>
</file>