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40" r:id="rId3"/>
    <p:sldId id="346" r:id="rId4"/>
    <p:sldId id="374" r:id="rId5"/>
    <p:sldId id="349" r:id="rId6"/>
    <p:sldId id="350" r:id="rId7"/>
    <p:sldId id="351" r:id="rId8"/>
    <p:sldId id="352" r:id="rId9"/>
    <p:sldId id="356" r:id="rId10"/>
    <p:sldId id="357" r:id="rId11"/>
    <p:sldId id="358" r:id="rId12"/>
    <p:sldId id="361" r:id="rId13"/>
    <p:sldId id="387" r:id="rId14"/>
    <p:sldId id="388" r:id="rId15"/>
    <p:sldId id="389" r:id="rId16"/>
    <p:sldId id="390" r:id="rId17"/>
    <p:sldId id="391" r:id="rId18"/>
    <p:sldId id="399" r:id="rId19"/>
    <p:sldId id="400" r:id="rId20"/>
    <p:sldId id="401" r:id="rId21"/>
    <p:sldId id="402" r:id="rId22"/>
    <p:sldId id="403" r:id="rId23"/>
    <p:sldId id="404" r:id="rId24"/>
    <p:sldId id="34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5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4BFA9-BF07-4427-8F80-966FCE9402C5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798A9-E7A3-4620-8360-1549EA40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28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5505271"/>
            <a:ext cx="9144001" cy="13527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5486400"/>
            <a:ext cx="50158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Document 6"/>
          <p:cNvSpPr/>
          <p:nvPr userDrawn="1"/>
        </p:nvSpPr>
        <p:spPr>
          <a:xfrm rot="16200000">
            <a:off x="-1301750" y="1289050"/>
            <a:ext cx="6870700" cy="4267200"/>
          </a:xfrm>
          <a:prstGeom prst="flowChartDocumen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001"/>
            <a:ext cx="4876800" cy="3657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0" y="3505200"/>
            <a:ext cx="4648200" cy="1905000"/>
          </a:xfrm>
          <a:noFill/>
        </p:spPr>
        <p:txBody>
          <a:bodyPr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r">
              <a:defRPr sz="4800" b="1" cap="small" spc="50" baseline="0">
                <a:ln w="11430">
                  <a:solidFill>
                    <a:srgbClr val="92D050"/>
                  </a:solidFill>
                </a:ln>
                <a:solidFill>
                  <a:srgbClr val="92D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45928"/>
            <a:ext cx="2743200" cy="2743200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800600" y="5505271"/>
            <a:ext cx="4077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ThS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Nguyễn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err="1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Nghiệm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0913.745.789 -</a:t>
            </a:r>
            <a:r>
              <a:rPr lang="en-US" sz="2000" b="0" cap="none" spc="0" baseline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b="0" cap="none" spc="0" dirty="0" smtClean="0">
                <a:ln w="3175" cmpd="sng">
                  <a:solidFill>
                    <a:srgbClr val="92D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NghiemN@fpt.edu.vn</a:t>
            </a:r>
          </a:p>
        </p:txBody>
      </p:sp>
      <p:sp>
        <p:nvSpPr>
          <p:cNvPr id="17" name="Rectangle 16"/>
          <p:cNvSpPr/>
          <p:nvPr userDrawn="1"/>
        </p:nvSpPr>
        <p:spPr>
          <a:xfrm rot="16200000">
            <a:off x="-3254497" y="3065365"/>
            <a:ext cx="69294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baseline="0" dirty="0" smtClean="0">
                <a:ln w="18000">
                  <a:solidFill>
                    <a:srgbClr val="92D050"/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Web-based programming with Java</a:t>
            </a:r>
            <a:endParaRPr lang="en-US" sz="3600" b="1" cap="none" spc="0" baseline="0" dirty="0">
              <a:ln w="18000">
                <a:solidFill>
                  <a:srgbClr val="92D05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8" y="2209800"/>
            <a:ext cx="3262702" cy="86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148" y="274638"/>
            <a:ext cx="7359651" cy="792162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>
            <a:lvl1pPr marL="342900" indent="-342900">
              <a:buClr>
                <a:srgbClr val="92D050"/>
              </a:buClr>
              <a:buSzPct val="100000"/>
              <a:buFont typeface="Wingdings" pitchFamily="2" charset="2"/>
              <a:buChar char=""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42950" indent="-285750">
              <a:buClr>
                <a:srgbClr val="92D050"/>
              </a:buClr>
              <a:buFont typeface="Wingdings 2" pitchFamily="18" charset="2"/>
              <a:buChar char=""/>
              <a:defRPr/>
            </a:lvl2pPr>
            <a:lvl3pPr marL="1143000" indent="-228600">
              <a:buClr>
                <a:srgbClr val="92D050"/>
              </a:buClr>
              <a:buFont typeface="Wingdings 2" pitchFamily="18" charset="2"/>
              <a:buChar char="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81000" y="1066800"/>
            <a:ext cx="83058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0038"/>
            <a:ext cx="1022349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0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767B2-18D7-428E-A8A3-2711ED78F32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AB0A-8292-4ABF-BFE5-48C5C7902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baseline="0">
          <a:solidFill>
            <a:srgbClr val="00B05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&amp;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81000" y="1295400"/>
            <a:ext cx="8314584" cy="55626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4"/>
          <p:cNvSpPr/>
          <p:nvPr/>
        </p:nvSpPr>
        <p:spPr>
          <a:xfrm>
            <a:off x="3124200" y="4038600"/>
            <a:ext cx="5715000" cy="15240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byte[] data = “</a:t>
            </a:r>
            <a:r>
              <a:rPr lang="en-US" sz="2400" dirty="0" err="1" smtClean="0"/>
              <a:t>Chào</a:t>
            </a:r>
            <a:r>
              <a:rPr lang="en-US" sz="2400" dirty="0" smtClean="0"/>
              <a:t> </a:t>
            </a:r>
            <a:r>
              <a:rPr lang="en-US" sz="2400" dirty="0" err="1" smtClean="0"/>
              <a:t>thế</a:t>
            </a:r>
            <a:r>
              <a:rPr lang="en-US" sz="2400" dirty="0" smtClean="0"/>
              <a:t> </a:t>
            </a:r>
            <a:r>
              <a:rPr lang="en-US" sz="2400" dirty="0" err="1" smtClean="0"/>
              <a:t>giới</a:t>
            </a:r>
            <a:r>
              <a:rPr lang="en-US" sz="2400" dirty="0" smtClean="0"/>
              <a:t> Java".</a:t>
            </a:r>
            <a:r>
              <a:rPr lang="en-US" sz="2400" dirty="0" err="1" smtClean="0"/>
              <a:t>getBytes</a:t>
            </a:r>
            <a:r>
              <a:rPr lang="en-US" sz="2400" dirty="0" smtClean="0"/>
              <a:t>();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err="1" smtClean="0"/>
              <a:t>ByteArrayInputStream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bais</a:t>
            </a:r>
            <a:r>
              <a:rPr lang="en-US" sz="2400" dirty="0" smtClean="0"/>
              <a:t> = new </a:t>
            </a:r>
            <a:r>
              <a:rPr lang="en-US" sz="2400" b="1" dirty="0" err="1" smtClean="0"/>
              <a:t>ByteArrayInputStream</a:t>
            </a:r>
            <a:r>
              <a:rPr lang="en-US" sz="2400" dirty="0" smtClean="0"/>
              <a:t>(data);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n = </a:t>
            </a:r>
            <a:r>
              <a:rPr lang="en-US" sz="2400" dirty="0" err="1" smtClean="0"/>
              <a:t>bais.available</a:t>
            </a:r>
            <a:r>
              <a:rPr lang="en-US" sz="2400" dirty="0" smtClean="0"/>
              <a:t>();</a:t>
            </a:r>
          </a:p>
          <a:p>
            <a:pPr>
              <a:buNone/>
            </a:pPr>
            <a:r>
              <a:rPr lang="en-US" sz="2400" dirty="0" smtClean="0"/>
              <a:t>byte[] data2 = new byte[n];</a:t>
            </a:r>
          </a:p>
          <a:p>
            <a:pPr>
              <a:buNone/>
            </a:pPr>
            <a:r>
              <a:rPr lang="en-US" sz="2400" dirty="0" err="1" smtClean="0"/>
              <a:t>bais.read</a:t>
            </a:r>
            <a:r>
              <a:rPr lang="en-US" sz="2400" dirty="0" smtClean="0"/>
              <a:t>(data2);</a:t>
            </a:r>
          </a:p>
          <a:p>
            <a:pPr>
              <a:buNone/>
            </a:pPr>
            <a:r>
              <a:rPr lang="en-US" sz="2400" dirty="0" err="1" smtClean="0"/>
              <a:t>bais.close</a:t>
            </a:r>
            <a:r>
              <a:rPr lang="en-US" sz="2400" dirty="0" smtClean="0"/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114800"/>
            <a:ext cx="5418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hoàn</a:t>
            </a:r>
            <a:r>
              <a:rPr lang="en-US" sz="2400" dirty="0" smtClean="0"/>
              <a:t>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file </a:t>
            </a:r>
          </a:p>
          <a:p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nguồn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byte[] </a:t>
            </a:r>
          </a:p>
          <a:p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bộ</a:t>
            </a:r>
            <a:r>
              <a:rPr lang="en-US" sz="2400" dirty="0" smtClean="0"/>
              <a:t>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chứ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file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đĩa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9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381000" y="1219200"/>
            <a:ext cx="8291812" cy="4953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ByteArrayOutputStream</a:t>
            </a:r>
            <a:r>
              <a:rPr lang="en-US" sz="2000" dirty="0" smtClean="0"/>
              <a:t> </a:t>
            </a:r>
            <a:r>
              <a:rPr lang="en-US" sz="2000" dirty="0" err="1" smtClean="0"/>
              <a:t>baos</a:t>
            </a:r>
            <a:r>
              <a:rPr lang="en-US" sz="2000" dirty="0" smtClean="0"/>
              <a:t> = new </a:t>
            </a:r>
            <a:r>
              <a:rPr lang="en-US" sz="2000" dirty="0" err="1" smtClean="0"/>
              <a:t>ByteArrayOutputStream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baos.write</a:t>
            </a:r>
            <a:r>
              <a:rPr lang="en-US" sz="2000" dirty="0" smtClean="0"/>
              <a:t>(“Hello World".</a:t>
            </a:r>
            <a:r>
              <a:rPr lang="en-US" sz="2000" dirty="0" err="1" smtClean="0"/>
              <a:t>getBytes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baos.write</a:t>
            </a:r>
            <a:r>
              <a:rPr lang="en-US" sz="2000" dirty="0" smtClean="0"/>
              <a:t>(“Java World".</a:t>
            </a:r>
            <a:r>
              <a:rPr lang="en-US" sz="2000" dirty="0" err="1" smtClean="0"/>
              <a:t>getBytes</a:t>
            </a:r>
            <a:r>
              <a:rPr lang="en-US" sz="2000" dirty="0" smtClean="0"/>
              <a:t>());</a:t>
            </a:r>
          </a:p>
          <a:p>
            <a:pPr>
              <a:buNone/>
            </a:pPr>
            <a:r>
              <a:rPr lang="en-US" sz="2000" dirty="0" smtClean="0"/>
              <a:t>    </a:t>
            </a:r>
          </a:p>
          <a:p>
            <a:pPr>
              <a:buNone/>
            </a:pPr>
            <a:r>
              <a:rPr lang="en-US" sz="2000" dirty="0" smtClean="0"/>
              <a:t>    byte[] data = </a:t>
            </a:r>
            <a:r>
              <a:rPr lang="en-US" sz="2000" b="1" dirty="0" err="1" smtClean="0">
                <a:solidFill>
                  <a:srgbClr val="FF0000"/>
                </a:solidFill>
              </a:rPr>
              <a:t>baos.toByteArray</a:t>
            </a:r>
            <a:r>
              <a:rPr lang="en-US" sz="20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000" dirty="0" smtClean="0"/>
              <a:t>    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baos.close</a:t>
            </a:r>
            <a:r>
              <a:rPr lang="en-US" sz="2000" dirty="0" smtClean="0"/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3048000"/>
            <a:ext cx="349121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Ghi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vào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mảng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4191000"/>
            <a:ext cx="283276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Lấy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mảng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>
            <a:off x="3200400" y="3429000"/>
            <a:ext cx="1066800" cy="102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rot="10800000">
            <a:off x="4724400" y="2743200"/>
            <a:ext cx="457200" cy="56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8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381000" y="1219200"/>
            <a:ext cx="83058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</a:t>
            </a:r>
            <a:r>
              <a:rPr lang="en-US" dirty="0" err="1" smtClean="0"/>
              <a:t>từ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ByteArrayOutputStream</a:t>
            </a:r>
            <a:r>
              <a:rPr lang="en-US" b="1" dirty="0" smtClean="0">
                <a:solidFill>
                  <a:srgbClr val="FF0000"/>
                </a:solidFill>
              </a:rPr>
              <a:t> buffer = new </a:t>
            </a:r>
            <a:r>
              <a:rPr lang="en-US" b="1" dirty="0" err="1" smtClean="0">
                <a:solidFill>
                  <a:srgbClr val="FF0000"/>
                </a:solidFill>
              </a:rPr>
              <a:t>ByteArrayOutputStream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URL </a:t>
            </a:r>
            <a:r>
              <a:rPr lang="en-US" dirty="0" err="1" smtClean="0"/>
              <a:t>url</a:t>
            </a:r>
            <a:r>
              <a:rPr lang="en-US" dirty="0" smtClean="0"/>
              <a:t> = new URL("http://www.vnexpress.net");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InputStream</a:t>
            </a:r>
            <a:r>
              <a:rPr lang="en-US" b="1" dirty="0" smtClean="0">
                <a:solidFill>
                  <a:srgbClr val="FF0000"/>
                </a:solidFill>
              </a:rPr>
              <a:t> is = </a:t>
            </a:r>
            <a:r>
              <a:rPr lang="en-US" b="1" dirty="0" err="1" smtClean="0">
                <a:solidFill>
                  <a:srgbClr val="FF0000"/>
                </a:solidFill>
              </a:rPr>
              <a:t>url.openStream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/>
              <a:t>byte[] block = new byte[</a:t>
            </a:r>
            <a:r>
              <a:rPr lang="en-US" b="1" dirty="0" smtClean="0">
                <a:solidFill>
                  <a:srgbClr val="FF0000"/>
                </a:solidFill>
              </a:rPr>
              <a:t>4*1024</a:t>
            </a:r>
            <a:r>
              <a:rPr lang="en-US" dirty="0" smtClean="0"/>
              <a:t>]; // 4KB</a:t>
            </a:r>
          </a:p>
          <a:p>
            <a:pPr>
              <a:buNone/>
            </a:pPr>
            <a:r>
              <a:rPr lang="en-US" dirty="0" smtClean="0"/>
              <a:t>while(true){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 = </a:t>
            </a:r>
            <a:r>
              <a:rPr lang="en-US" b="1" dirty="0" err="1" smtClean="0">
                <a:solidFill>
                  <a:srgbClr val="FF0000"/>
                </a:solidFill>
              </a:rPr>
              <a:t>is.read</a:t>
            </a:r>
            <a:r>
              <a:rPr lang="en-US" b="1" dirty="0" smtClean="0">
                <a:solidFill>
                  <a:srgbClr val="FF0000"/>
                </a:solidFill>
              </a:rPr>
              <a:t>(block);</a:t>
            </a:r>
          </a:p>
          <a:p>
            <a:pPr>
              <a:buNone/>
            </a:pPr>
            <a:r>
              <a:rPr lang="en-US" dirty="0" smtClean="0"/>
              <a:t>    if(n &lt;= 0){</a:t>
            </a:r>
          </a:p>
          <a:p>
            <a:pPr>
              <a:buNone/>
            </a:pPr>
            <a:r>
              <a:rPr lang="en-US" dirty="0" smtClean="0"/>
              <a:t>        break;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buffer.write</a:t>
            </a:r>
            <a:r>
              <a:rPr lang="en-US" b="1" dirty="0" smtClean="0">
                <a:solidFill>
                  <a:srgbClr val="FF0000"/>
                </a:solidFill>
              </a:rPr>
              <a:t>(block, 0, n);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is.close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byte[] data = </a:t>
            </a:r>
            <a:r>
              <a:rPr lang="en-US" b="1" dirty="0" err="1" smtClean="0">
                <a:solidFill>
                  <a:srgbClr val="FF0000"/>
                </a:solidFill>
              </a:rPr>
              <a:t>buffer.toByteArray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err="1" smtClean="0"/>
              <a:t>buffer.close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6019800" y="1676400"/>
            <a:ext cx="2514600" cy="457200"/>
          </a:xfrm>
          <a:prstGeom prst="wedgeRoundRectCallout">
            <a:avLst>
              <a:gd name="adj1" fmla="val -66836"/>
              <a:gd name="adj2" fmla="val -8641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download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800600" y="2362200"/>
            <a:ext cx="3733800" cy="457200"/>
          </a:xfrm>
          <a:prstGeom prst="wedgeRoundRectCallout">
            <a:avLst>
              <a:gd name="adj1" fmla="val -72996"/>
              <a:gd name="adj2" fmla="val -8641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429000" y="2895600"/>
            <a:ext cx="3048000" cy="457200"/>
          </a:xfrm>
          <a:prstGeom prst="wedgeRoundRectCallout">
            <a:avLst>
              <a:gd name="adj1" fmla="val -61655"/>
              <a:gd name="adj2" fmla="val -13086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4KB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1981200" y="3429000"/>
            <a:ext cx="3048000" cy="457200"/>
          </a:xfrm>
          <a:prstGeom prst="wedgeRoundRectCallout">
            <a:avLst>
              <a:gd name="adj1" fmla="val -53560"/>
              <a:gd name="adj2" fmla="val -959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2743200" y="4495800"/>
            <a:ext cx="3048000" cy="457200"/>
          </a:xfrm>
          <a:prstGeom prst="wedgeRoundRectCallout">
            <a:avLst>
              <a:gd name="adj1" fmla="val -53560"/>
              <a:gd name="adj2" fmla="val -959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lũy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733800" y="5562600"/>
            <a:ext cx="3048000" cy="457200"/>
          </a:xfrm>
          <a:prstGeom prst="wedgeRoundRectCallout">
            <a:avLst>
              <a:gd name="adj1" fmla="val -53560"/>
              <a:gd name="adj2" fmla="val -9593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0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ObjectInputStream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ObjectOutputStream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cặp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InputStream</a:t>
            </a:r>
            <a:r>
              <a:rPr lang="en-US" dirty="0" smtClean="0"/>
              <a:t> hay </a:t>
            </a:r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ObjectInputStream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ObjectOutputStream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278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Streams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ObjectInputStream</a:t>
            </a:r>
            <a:r>
              <a:rPr lang="en-US" dirty="0" smtClean="0"/>
              <a:t> API</a:t>
            </a:r>
          </a:p>
          <a:p>
            <a:pPr lvl="1"/>
            <a:r>
              <a:rPr lang="en-US" dirty="0" smtClean="0"/>
              <a:t>Object </a:t>
            </a:r>
            <a:r>
              <a:rPr lang="en-US" b="1" dirty="0" err="1" smtClean="0">
                <a:solidFill>
                  <a:srgbClr val="FF0000"/>
                </a:solidFill>
              </a:rPr>
              <a:t>readObject</a:t>
            </a:r>
            <a:r>
              <a:rPr lang="en-US" dirty="0" smtClean="0"/>
              <a:t>():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ObjectOutputStream</a:t>
            </a:r>
            <a:r>
              <a:rPr lang="en-US" dirty="0" smtClean="0"/>
              <a:t> API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writeObject</a:t>
            </a:r>
            <a:r>
              <a:rPr lang="en-US" dirty="0" smtClean="0"/>
              <a:t>(Object):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ý: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implements </a:t>
            </a:r>
            <a:r>
              <a:rPr lang="en-US" b="1" dirty="0" err="1" smtClean="0">
                <a:solidFill>
                  <a:srgbClr val="FF0000"/>
                </a:solidFill>
              </a:rPr>
              <a:t>Serializable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transient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6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ocument 5"/>
          <p:cNvSpPr/>
          <p:nvPr/>
        </p:nvSpPr>
        <p:spPr>
          <a:xfrm>
            <a:off x="381000" y="1295400"/>
            <a:ext cx="8305800" cy="53340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191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implements </a:t>
            </a:r>
            <a:r>
              <a:rPr lang="en-US" b="1" dirty="0" err="1" smtClean="0">
                <a:solidFill>
                  <a:srgbClr val="FF0000"/>
                </a:solidFill>
              </a:rPr>
              <a:t>Serializable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public String </a:t>
            </a:r>
            <a:r>
              <a:rPr lang="en-US" dirty="0" err="1" smtClean="0"/>
              <a:t>hoten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public double diem;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tuoi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gioitinh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public </a:t>
            </a:r>
            <a:r>
              <a:rPr lang="en-US" b="1" dirty="0" smtClean="0">
                <a:solidFill>
                  <a:srgbClr val="FF0000"/>
                </a:solidFill>
              </a:rPr>
              <a:t>transient</a:t>
            </a:r>
            <a:r>
              <a:rPr lang="en-US" dirty="0" smtClean="0"/>
              <a:t> String </a:t>
            </a:r>
            <a:r>
              <a:rPr lang="en-US" dirty="0" err="1" smtClean="0"/>
              <a:t>diachi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2579914" y="5105400"/>
            <a:ext cx="2819400" cy="914400"/>
          </a:xfrm>
          <a:prstGeom prst="wedgeRoundRectCallout">
            <a:avLst>
              <a:gd name="adj1" fmla="val -42135"/>
              <a:gd name="adj2" fmla="val -78137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2209800"/>
            <a:ext cx="2819400" cy="914400"/>
          </a:xfrm>
          <a:prstGeom prst="wedgeRoundRectCallout">
            <a:avLst>
              <a:gd name="adj1" fmla="val -43869"/>
              <a:gd name="adj2" fmla="val -85586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/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62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ObjectOutputStream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382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1280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ObjectInputStream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95400"/>
            <a:ext cx="830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598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File là lớp được sử dụng để quản lý tệp, thư mục, ổ đĩa.</a:t>
            </a:r>
          </a:p>
          <a:p>
            <a:r>
              <a:rPr lang="en-US" smtClean="0"/>
              <a:t>File chỉ quản lý thông tin cấu trúc (không phải dữ liệu)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3657600"/>
            <a:ext cx="75057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04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95400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210"/>
                <a:gridCol w="5863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File.listRoots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danh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sách</a:t>
                      </a:r>
                      <a:r>
                        <a:rPr lang="en-US" sz="2400" baseline="0" dirty="0" smtClean="0"/>
                        <a:t> ở </a:t>
                      </a:r>
                      <a:r>
                        <a:rPr lang="en-US" sz="2400" baseline="0" dirty="0" err="1" smtClean="0"/>
                        <a:t>đĩa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getName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tên</a:t>
                      </a:r>
                      <a:r>
                        <a:rPr lang="en-US" sz="2400" baseline="0" dirty="0" smtClean="0"/>
                        <a:t> file/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getParent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r>
                        <a:rPr lang="en-US" sz="2400" baseline="0" dirty="0" smtClean="0"/>
                        <a:t> cha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getAbsolutePath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đường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dẫn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tuyệt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đối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kích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thước</a:t>
                      </a:r>
                      <a:r>
                        <a:rPr lang="en-US" sz="2400" baseline="0" dirty="0" smtClean="0"/>
                        <a:t> file/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lastModified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thời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gian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nhật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gần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nhất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listFiles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Lấy</a:t>
                      </a:r>
                      <a:r>
                        <a:rPr lang="en-US" sz="2400" baseline="0" dirty="0" smtClean="0"/>
                        <a:t> file </a:t>
                      </a:r>
                      <a:r>
                        <a:rPr lang="en-US" sz="2400" baseline="0" dirty="0" err="1" smtClean="0"/>
                        <a:t>và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r>
                        <a:rPr lang="en-US" sz="2400" baseline="0" dirty="0" smtClean="0"/>
                        <a:t> con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exists()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sự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tồn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tại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isFile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isDirectory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2895600"/>
            <a:ext cx="39624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InputStream</a:t>
            </a:r>
            <a:r>
              <a:rPr lang="en-US" dirty="0" smtClean="0"/>
              <a:t> &amp; </a:t>
            </a:r>
            <a:r>
              <a:rPr lang="en-US" dirty="0" err="1" smtClean="0"/>
              <a:t>OutputStream</a:t>
            </a:r>
            <a:endParaRPr lang="en-US" dirty="0" smtClean="0"/>
          </a:p>
          <a:p>
            <a:r>
              <a:rPr lang="en-US" dirty="0" err="1" smtClean="0"/>
              <a:t>FileInputStream</a:t>
            </a:r>
            <a:r>
              <a:rPr lang="en-US" dirty="0" smtClean="0"/>
              <a:t> &amp; </a:t>
            </a:r>
            <a:r>
              <a:rPr lang="en-US" dirty="0" err="1" smtClean="0"/>
              <a:t>FileOutputStream</a:t>
            </a:r>
            <a:endParaRPr lang="en-US" dirty="0" smtClean="0"/>
          </a:p>
          <a:p>
            <a:r>
              <a:rPr lang="en-US" dirty="0" err="1" smtClean="0"/>
              <a:t>ByteArrayInputStream</a:t>
            </a:r>
            <a:r>
              <a:rPr lang="en-US" dirty="0" smtClean="0"/>
              <a:t> &amp; </a:t>
            </a:r>
            <a:r>
              <a:rPr lang="en-US" dirty="0" err="1" smtClean="0"/>
              <a:t>ByteArrayOutputStream</a:t>
            </a:r>
            <a:endParaRPr lang="en-US" dirty="0" smtClean="0"/>
          </a:p>
          <a:p>
            <a:r>
              <a:rPr lang="en-US" dirty="0" smtClean="0"/>
              <a:t>Download Internet Resource</a:t>
            </a:r>
          </a:p>
          <a:p>
            <a:r>
              <a:rPr lang="en-US" dirty="0" err="1" smtClean="0"/>
              <a:t>ObjectInputStream</a:t>
            </a:r>
            <a:r>
              <a:rPr lang="en-US" dirty="0" smtClean="0"/>
              <a:t> &amp; </a:t>
            </a:r>
            <a:r>
              <a:rPr lang="en-US" dirty="0" err="1" smtClean="0"/>
              <a:t>ObjectOutputStream</a:t>
            </a:r>
            <a:endParaRPr lang="en-US" dirty="0" smtClean="0"/>
          </a:p>
          <a:p>
            <a:r>
              <a:rPr lang="en-US" dirty="0" smtClean="0"/>
              <a:t>File Manager</a:t>
            </a:r>
          </a:p>
        </p:txBody>
      </p:sp>
    </p:spTree>
    <p:extLst>
      <p:ext uri="{BB962C8B-B14F-4D97-AF65-F5344CB8AC3E}">
        <p14:creationId xmlns:p14="http://schemas.microsoft.com/office/powerpoint/2010/main" val="265307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API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295400"/>
          <a:ext cx="8686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210"/>
                <a:gridCol w="586359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Phương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thức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Mô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tả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isHidden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ẩn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canExecute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thực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canRead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canWrite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Kiểm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tra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phép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ghi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delete()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Xóa</a:t>
                      </a:r>
                      <a:r>
                        <a:rPr lang="en-US" sz="2400" baseline="0" dirty="0" smtClean="0"/>
                        <a:t> file/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rỗng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mkdir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Tạo</a:t>
                      </a:r>
                      <a:r>
                        <a:rPr lang="en-US" sz="2400" baseline="0" dirty="0" smtClean="0"/>
                        <a:t> 1 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mkdirs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Tạo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nhiều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thư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mục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lồng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nhau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renameTo</a:t>
                      </a:r>
                      <a:r>
                        <a:rPr lang="en-US" sz="2400" dirty="0" smtClean="0"/>
                        <a:t>(File)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 </a:t>
                      </a:r>
                      <a:r>
                        <a:rPr lang="en-US" sz="2400" dirty="0" err="1" smtClean="0"/>
                        <a:t>chuyển</a:t>
                      </a:r>
                      <a:r>
                        <a:rPr lang="en-US" sz="2400" baseline="0" dirty="0" smtClean="0"/>
                        <a:t> file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toURI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Chuyển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đổi</a:t>
                      </a:r>
                      <a:r>
                        <a:rPr lang="en-US" sz="2400" baseline="0" dirty="0" smtClean="0"/>
                        <a:t> sang URI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setReadOnly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Thiết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lập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chỉ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đọc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ded Corner 5"/>
          <p:cNvSpPr/>
          <p:nvPr/>
        </p:nvSpPr>
        <p:spPr>
          <a:xfrm>
            <a:off x="304800" y="2819400"/>
            <a:ext cx="8610600" cy="3733800"/>
          </a:xfrm>
          <a:prstGeom prst="foldedCorner">
            <a:avLst>
              <a:gd name="adj" fmla="val 697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Thông</a:t>
            </a:r>
            <a:r>
              <a:rPr lang="en-US" dirty="0" smtClean="0"/>
              <a:t> tin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lớp File để quản lý hệ thông tập tin và thư mục.</a:t>
            </a:r>
          </a:p>
          <a:p>
            <a:r>
              <a:rPr lang="en-US" smtClean="0"/>
              <a:t>Thông tin tập tin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8305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0913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528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ded Corner 6"/>
          <p:cNvSpPr/>
          <p:nvPr/>
        </p:nvSpPr>
        <p:spPr>
          <a:xfrm>
            <a:off x="304800" y="4038600"/>
            <a:ext cx="8610600" cy="2743200"/>
          </a:xfrm>
          <a:prstGeom prst="foldedCorner">
            <a:avLst>
              <a:gd name="adj" fmla="val 73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304800" y="1752600"/>
            <a:ext cx="8610600" cy="1600200"/>
          </a:xfrm>
          <a:prstGeom prst="foldedCorner">
            <a:avLst>
              <a:gd name="adj" fmla="val 133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153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14800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739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1600" y="3602182"/>
            <a:ext cx="3962400" cy="32558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InputStream</a:t>
            </a:r>
            <a:r>
              <a:rPr lang="en-US" dirty="0"/>
              <a:t> &amp; </a:t>
            </a:r>
            <a:r>
              <a:rPr lang="en-US" dirty="0" err="1"/>
              <a:t>OutputStream</a:t>
            </a:r>
            <a:endParaRPr lang="en-US" dirty="0"/>
          </a:p>
          <a:p>
            <a:r>
              <a:rPr lang="en-US" dirty="0" err="1"/>
              <a:t>FileInputStream</a:t>
            </a:r>
            <a:r>
              <a:rPr lang="en-US" dirty="0"/>
              <a:t> &amp; </a:t>
            </a:r>
            <a:r>
              <a:rPr lang="en-US" dirty="0" err="1"/>
              <a:t>FileOutputStream</a:t>
            </a:r>
            <a:endParaRPr lang="en-US" dirty="0"/>
          </a:p>
          <a:p>
            <a:r>
              <a:rPr lang="en-US" dirty="0" err="1"/>
              <a:t>ByteArrayInputStream</a:t>
            </a:r>
            <a:r>
              <a:rPr lang="en-US" dirty="0"/>
              <a:t> &amp; </a:t>
            </a:r>
            <a:r>
              <a:rPr lang="en-US" dirty="0" err="1"/>
              <a:t>ByteArrayOutputStream</a:t>
            </a:r>
            <a:endParaRPr lang="en-US" dirty="0"/>
          </a:p>
          <a:p>
            <a:r>
              <a:rPr lang="en-US" dirty="0"/>
              <a:t>Download Internet Resource</a:t>
            </a:r>
          </a:p>
          <a:p>
            <a:r>
              <a:rPr lang="en-US" dirty="0" err="1"/>
              <a:t>ObjectInputStream</a:t>
            </a:r>
            <a:r>
              <a:rPr lang="en-US" dirty="0"/>
              <a:t> &amp; </a:t>
            </a:r>
            <a:r>
              <a:rPr lang="en-US" dirty="0" err="1"/>
              <a:t>ObjectOutputStream</a:t>
            </a:r>
            <a:endParaRPr lang="en-US" dirty="0"/>
          </a:p>
          <a:p>
            <a:r>
              <a:rPr lang="en-US" dirty="0"/>
              <a:t>File Manager</a:t>
            </a:r>
          </a:p>
        </p:txBody>
      </p:sp>
    </p:spTree>
    <p:extLst>
      <p:ext uri="{BB962C8B-B14F-4D97-AF65-F5344CB8AC3E}">
        <p14:creationId xmlns:p14="http://schemas.microsoft.com/office/powerpoint/2010/main" val="218266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InputStream</a:t>
            </a:r>
            <a:r>
              <a:rPr lang="en-US" sz="4000" dirty="0" smtClean="0"/>
              <a:t> &amp; </a:t>
            </a:r>
            <a:r>
              <a:rPr lang="en-US" sz="4000" dirty="0" err="1" smtClean="0"/>
              <a:t>OutputStream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5052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ống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file, </a:t>
            </a:r>
            <a:r>
              <a:rPr lang="en-US" dirty="0" err="1" smtClean="0"/>
              <a:t>mảng</a:t>
            </a:r>
            <a:r>
              <a:rPr lang="en-US" dirty="0" smtClean="0"/>
              <a:t>,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</a:t>
            </a:r>
            <a:r>
              <a:rPr lang="en-US" dirty="0" err="1" smtClean="0"/>
              <a:t>trao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4582180"/>
            <a:ext cx="175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read(data)</a:t>
            </a:r>
            <a:endParaRPr lang="en-US" sz="28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6019800"/>
            <a:ext cx="1861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write(data)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6822481" y="4980802"/>
            <a:ext cx="2375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là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file,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mảng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, </a:t>
            </a:r>
          </a:p>
          <a:p>
            <a:pPr algn="ctr"/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tài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nguyên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mạng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(URL)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Flowchart: Internal Storage 9"/>
          <p:cNvSpPr/>
          <p:nvPr/>
        </p:nvSpPr>
        <p:spPr>
          <a:xfrm>
            <a:off x="838200" y="4876800"/>
            <a:ext cx="1524000" cy="1447800"/>
          </a:xfrm>
          <a:prstGeom prst="flowChartInternalStorag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 rot="5400000">
            <a:off x="4077462" y="3542538"/>
            <a:ext cx="379476" cy="3505200"/>
          </a:xfrm>
          <a:prstGeom prst="can">
            <a:avLst>
              <a:gd name="adj" fmla="val 517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n 11"/>
          <p:cNvSpPr/>
          <p:nvPr/>
        </p:nvSpPr>
        <p:spPr>
          <a:xfrm rot="16200000" flipH="1">
            <a:off x="4077462" y="4152138"/>
            <a:ext cx="379476" cy="3505200"/>
          </a:xfrm>
          <a:prstGeom prst="can">
            <a:avLst>
              <a:gd name="adj" fmla="val 517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18576" y="5105400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32816" y="5715000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895600" y="5791200"/>
            <a:ext cx="3810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flipH="1">
            <a:off x="2895600" y="5181600"/>
            <a:ext cx="381000" cy="228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n 16"/>
          <p:cNvSpPr/>
          <p:nvPr/>
        </p:nvSpPr>
        <p:spPr>
          <a:xfrm>
            <a:off x="6172200" y="4582180"/>
            <a:ext cx="1238070" cy="1997572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://img.blog.163.com/photo/3mJJdBODxUWYtoW7fvomaQ==/6409185219702346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9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InputStream</a:t>
            </a:r>
            <a:r>
              <a:rPr lang="en-US" sz="3600" dirty="0" smtClean="0"/>
              <a:t> &amp; </a:t>
            </a:r>
            <a:r>
              <a:rPr lang="en-US" sz="3600" dirty="0" err="1" smtClean="0"/>
              <a:t>OutputStream</a:t>
            </a:r>
            <a:r>
              <a:rPr lang="en-US" sz="3600" dirty="0" smtClean="0"/>
              <a:t> API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8600" y="1600200"/>
          <a:ext cx="86868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867400"/>
              </a:tblGrid>
              <a:tr h="49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 thức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Mô</a:t>
                      </a: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 tả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263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int read(byte[] bytes) 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Đọc các byte tính từ vị trí hiện tại vào mảng </a:t>
                      </a: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@bytes</a:t>
                      </a: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. </a:t>
                      </a: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Trả </a:t>
                      </a: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về là số lượng byte đọc được.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2634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int available() 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Số lượng byte có thể đọc được trong luồng (kích thước luồng)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765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void close () 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Đóng luồng dữ liệu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5181600"/>
          <a:ext cx="8686800" cy="1261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Phương</a:t>
                      </a: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 thức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smtClean="0">
                          <a:latin typeface="Calibri"/>
                          <a:ea typeface="Calibri"/>
                          <a:cs typeface="Calibri"/>
                        </a:rPr>
                        <a:t>Mô</a:t>
                      </a:r>
                      <a:r>
                        <a:rPr lang="en-US" sz="2400" baseline="0" smtClean="0">
                          <a:latin typeface="Calibri"/>
                          <a:ea typeface="Calibri"/>
                          <a:cs typeface="Calibri"/>
                        </a:rPr>
                        <a:t> tả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void write(byte[] bytes)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Ghi mảng @bytes dữ liệu vào luồng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void close()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</a:rPr>
                        <a:t>Đóng luồng dữ liệu</a:t>
                      </a:r>
                      <a:endParaRPr lang="en-US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" y="1066800"/>
            <a:ext cx="26396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InputStream API</a:t>
            </a:r>
            <a:endParaRPr lang="en-US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4648200"/>
            <a:ext cx="291054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OutputStream API</a:t>
            </a:r>
            <a:endParaRPr lang="en-US" sz="28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75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286000"/>
          </a:xfrm>
        </p:spPr>
        <p:txBody>
          <a:bodyPr/>
          <a:lstStyle/>
          <a:p>
            <a:r>
              <a:rPr lang="en-US" dirty="0" err="1" smtClean="0"/>
              <a:t>FileInputStream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file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file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6324600" y="3810000"/>
            <a:ext cx="1676400" cy="19050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1295400" y="4114800"/>
            <a:ext cx="1524000" cy="14478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4344162" y="2971038"/>
            <a:ext cx="379476" cy="3124200"/>
          </a:xfrm>
          <a:prstGeom prst="can">
            <a:avLst>
              <a:gd name="adj" fmla="val 632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 rot="16200000" flipH="1">
            <a:off x="4344162" y="3580638"/>
            <a:ext cx="379476" cy="3124200"/>
          </a:xfrm>
          <a:prstGeom prst="can">
            <a:avLst>
              <a:gd name="adj" fmla="val 708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05260" y="4343400"/>
            <a:ext cx="16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19500" y="4953000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743200" y="5029200"/>
            <a:ext cx="381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2743200" y="4419600"/>
            <a:ext cx="381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457200" y="1219200"/>
            <a:ext cx="8248220" cy="54864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FileInputStream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String </a:t>
            </a:r>
            <a:r>
              <a:rPr lang="en-US" sz="2400" dirty="0" err="1" smtClean="0"/>
              <a:t>fileName</a:t>
            </a:r>
            <a:r>
              <a:rPr lang="en-US" sz="2400" dirty="0" smtClean="0"/>
              <a:t> = "c:/temp/photo.gif";        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FileInputStream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fis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new </a:t>
            </a:r>
            <a:r>
              <a:rPr lang="en-US" sz="2400" b="1" dirty="0" err="1" smtClean="0">
                <a:solidFill>
                  <a:srgbClr val="FF0000"/>
                </a:solidFill>
              </a:rPr>
              <a:t>FileInputStream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fileName</a:t>
            </a:r>
            <a:r>
              <a:rPr lang="en-US" sz="2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n = </a:t>
            </a:r>
            <a:r>
              <a:rPr lang="en-US" sz="2400" b="1" dirty="0" err="1" smtClean="0">
                <a:solidFill>
                  <a:srgbClr val="FF0000"/>
                </a:solidFill>
              </a:rPr>
              <a:t>fis.available</a:t>
            </a:r>
            <a:r>
              <a:rPr lang="en-US" sz="2400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sz="2400" dirty="0" smtClean="0"/>
              <a:t>    byte[] data = new byte[n];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fis.read</a:t>
            </a:r>
            <a:r>
              <a:rPr lang="en-US" sz="2400" b="1" dirty="0" smtClean="0">
                <a:solidFill>
                  <a:srgbClr val="FF0000"/>
                </a:solidFill>
              </a:rPr>
              <a:t>(data);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fis.close</a:t>
            </a:r>
            <a:r>
              <a:rPr lang="en-US" sz="2400" b="1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5677" y="3488571"/>
            <a:ext cx="303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Số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byte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có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thể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đọc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65677" y="4157742"/>
            <a:ext cx="3097323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Đọc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từ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 </a:t>
            </a:r>
          </a:p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vào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mảng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data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5677" y="525780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Đóng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luồng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5677" y="281940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Mở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luồng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5257801" y="2438400"/>
            <a:ext cx="407876" cy="642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 flipV="1">
            <a:off x="3505200" y="2759705"/>
            <a:ext cx="2160477" cy="9904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rot="10800000">
            <a:off x="2743201" y="3657600"/>
            <a:ext cx="2922477" cy="977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rot="10800000">
            <a:off x="2209801" y="4191000"/>
            <a:ext cx="3455877" cy="1328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2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Document 7"/>
          <p:cNvSpPr/>
          <p:nvPr/>
        </p:nvSpPr>
        <p:spPr>
          <a:xfrm>
            <a:off x="381000" y="1219200"/>
            <a:ext cx="8305800" cy="5638800"/>
          </a:xfrm>
          <a:prstGeom prst="flowChart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FileOutputStream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fileName</a:t>
            </a:r>
            <a:r>
              <a:rPr lang="en-US" sz="2400" dirty="0" smtClean="0"/>
              <a:t> = "c:/temp/hello.txt";        </a:t>
            </a:r>
          </a:p>
          <a:p>
            <a:pPr>
              <a:buNone/>
            </a:pPr>
            <a:r>
              <a:rPr lang="en-US" sz="2400" dirty="0" err="1" smtClean="0"/>
              <a:t>FileOutputStream</a:t>
            </a:r>
            <a:r>
              <a:rPr lang="en-US" sz="2400" dirty="0" smtClean="0"/>
              <a:t> </a:t>
            </a:r>
            <a:r>
              <a:rPr lang="en-US" sz="2400" dirty="0" err="1" smtClean="0"/>
              <a:t>fos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new </a:t>
            </a:r>
            <a:r>
              <a:rPr lang="en-US" sz="2400" b="1" dirty="0" err="1" smtClean="0">
                <a:solidFill>
                  <a:srgbClr val="FF0000"/>
                </a:solidFill>
              </a:rPr>
              <a:t>FileOutputStream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</a:rPr>
              <a:t>fileName</a:t>
            </a:r>
            <a:r>
              <a:rPr lang="en-US" sz="2400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sz="2400" dirty="0"/>
              <a:t>byte[] data = “</a:t>
            </a:r>
            <a:r>
              <a:rPr lang="en-US" sz="2400" dirty="0" err="1"/>
              <a:t>Chào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 Java".</a:t>
            </a:r>
            <a:r>
              <a:rPr lang="en-US" sz="2400" dirty="0" err="1"/>
              <a:t>getBytes</a:t>
            </a:r>
            <a:r>
              <a:rPr lang="en-US" sz="2400" dirty="0"/>
              <a:t>();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fos.write</a:t>
            </a:r>
            <a:r>
              <a:rPr lang="en-US" sz="2400" b="1" dirty="0" smtClean="0">
                <a:solidFill>
                  <a:srgbClr val="FF0000"/>
                </a:solidFill>
              </a:rPr>
              <a:t>(data);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fos.close</a:t>
            </a:r>
            <a:r>
              <a:rPr lang="en-US" sz="2400" b="1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464820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Đóng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luồng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30809" y="244858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Mở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luồng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2863" y="3896380"/>
            <a:ext cx="313053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Ghi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vào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file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3124200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Dữ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liệu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nhị</a:t>
            </a:r>
            <a:r>
              <a:rPr lang="en-US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8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phân</a:t>
            </a:r>
            <a:endParaRPr lang="en-US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 flipV="1">
            <a:off x="4533900" y="2590800"/>
            <a:ext cx="1257300" cy="795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 flipV="1">
            <a:off x="6064109" y="2219980"/>
            <a:ext cx="266700" cy="490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2590800" y="2988305"/>
            <a:ext cx="2432063" cy="116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1"/>
          </p:cNvCxnSpPr>
          <p:nvPr/>
        </p:nvCxnSpPr>
        <p:spPr>
          <a:xfrm flipH="1" flipV="1">
            <a:off x="1905000" y="3573147"/>
            <a:ext cx="2590800" cy="13366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29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ByteArray</a:t>
            </a:r>
            <a:r>
              <a:rPr lang="en-US" dirty="0" smtClean="0"/>
              <a:t>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ByteArrayInputStream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ByteArrayOutputStream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</a:t>
            </a:r>
          </a:p>
          <a:p>
            <a:r>
              <a:rPr lang="en-US" dirty="0" err="1" smtClean="0"/>
              <a:t>ByteArrayInputStream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byte[]</a:t>
            </a:r>
          </a:p>
          <a:p>
            <a:r>
              <a:rPr lang="en-US" dirty="0" err="1" smtClean="0"/>
              <a:t>ByteArrayOutputStream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byte[]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6400800" y="4953000"/>
            <a:ext cx="1219200" cy="14478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Byte[]</a:t>
            </a:r>
            <a:endParaRPr lang="en-US" dirty="0"/>
          </a:p>
        </p:txBody>
      </p:sp>
      <p:sp>
        <p:nvSpPr>
          <p:cNvPr id="5" name="Flowchart: Internal Storage 4"/>
          <p:cNvSpPr/>
          <p:nvPr/>
        </p:nvSpPr>
        <p:spPr>
          <a:xfrm>
            <a:off x="1447800" y="4953000"/>
            <a:ext cx="1524000" cy="1447800"/>
          </a:xfrm>
          <a:prstGeom prst="flowChartInternalStora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 rot="5400000">
            <a:off x="4496562" y="3809238"/>
            <a:ext cx="379476" cy="3124200"/>
          </a:xfrm>
          <a:prstGeom prst="can">
            <a:avLst>
              <a:gd name="adj" fmla="val 670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n 6"/>
          <p:cNvSpPr/>
          <p:nvPr/>
        </p:nvSpPr>
        <p:spPr>
          <a:xfrm rot="16200000" flipH="1">
            <a:off x="4496562" y="4418838"/>
            <a:ext cx="379476" cy="3124200"/>
          </a:xfrm>
          <a:prstGeom prst="can">
            <a:avLst>
              <a:gd name="adj" fmla="val 823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90960" y="518160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ByteArrayInputStream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05200" y="5791200"/>
            <a:ext cx="244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ByteArrayOutputStream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895600" y="5867400"/>
            <a:ext cx="381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flipH="1">
            <a:off x="2895600" y="5257800"/>
            <a:ext cx="3810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1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953</Words>
  <Application>Microsoft Office PowerPoint</Application>
  <PresentationFormat>On-screen Show (4:3)</PresentationFormat>
  <Paragraphs>215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Input &amp; Output</vt:lpstr>
      <vt:lpstr>Nội dung</vt:lpstr>
      <vt:lpstr>InputStream &amp; OutputStream</vt:lpstr>
      <vt:lpstr>Phân cấp kế thừa IO</vt:lpstr>
      <vt:lpstr>InputStream &amp; OutputStream API</vt:lpstr>
      <vt:lpstr>File Streams</vt:lpstr>
      <vt:lpstr>FileInputStream</vt:lpstr>
      <vt:lpstr>FileOutputStream</vt:lpstr>
      <vt:lpstr>ByteArray Stream</vt:lpstr>
      <vt:lpstr>ByteArrayInputStream</vt:lpstr>
      <vt:lpstr>ByteArrayOutputStream</vt:lpstr>
      <vt:lpstr>Download từ Internet</vt:lpstr>
      <vt:lpstr>Object Streams</vt:lpstr>
      <vt:lpstr>Object Streams API</vt:lpstr>
      <vt:lpstr>Lớp Serializable</vt:lpstr>
      <vt:lpstr>Ví dụ ObjectOutputStream</vt:lpstr>
      <vt:lpstr>Ví dụ ObjectInputStream</vt:lpstr>
      <vt:lpstr>File Manager</vt:lpstr>
      <vt:lpstr>File API</vt:lpstr>
      <vt:lpstr>File API</vt:lpstr>
      <vt:lpstr>Thông tin file</vt:lpstr>
      <vt:lpstr>File và thư mục con</vt:lpstr>
      <vt:lpstr>Các thao tác khác</vt:lpstr>
      <vt:lpstr>Tóm tắt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111</cp:revision>
  <dcterms:created xsi:type="dcterms:W3CDTF">2015-06-04T04:26:46Z</dcterms:created>
  <dcterms:modified xsi:type="dcterms:W3CDTF">2015-09-21T11:39:02Z</dcterms:modified>
</cp:coreProperties>
</file>