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36" r:id="rId4"/>
    <p:sldId id="369" r:id="rId5"/>
    <p:sldId id="340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64" r:id="rId16"/>
    <p:sldId id="370" r:id="rId17"/>
    <p:sldId id="358" r:id="rId18"/>
    <p:sldId id="359" r:id="rId19"/>
    <p:sldId id="365" r:id="rId20"/>
    <p:sldId id="366" r:id="rId21"/>
    <p:sldId id="367" r:id="rId22"/>
    <p:sldId id="368" r:id="rId23"/>
    <p:sldId id="360" r:id="rId24"/>
    <p:sldId id="361" r:id="rId25"/>
    <p:sldId id="362" r:id="rId26"/>
    <p:sldId id="33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CSDL </a:t>
            </a:r>
            <a:r>
              <a:rPr lang="en-US" dirty="0" err="1"/>
              <a:t>n</a:t>
            </a:r>
            <a:r>
              <a:rPr lang="en-US" dirty="0" err="1" smtClean="0"/>
              <a:t>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1371600"/>
            <a:ext cx="39338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6" y="2813050"/>
            <a:ext cx="44386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4" y="4225925"/>
            <a:ext cx="46005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1" y="5667375"/>
            <a:ext cx="44577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62400" y="1295400"/>
            <a:ext cx="487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48111" y="2713037"/>
            <a:ext cx="487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48111" y="4140200"/>
            <a:ext cx="487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5576887"/>
            <a:ext cx="487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39104" y="1498312"/>
            <a:ext cx="21531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INNER 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JOIN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2111" y="2915949"/>
            <a:ext cx="31101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LEFT 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OUTER 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JOIN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5243" y="5779799"/>
            <a:ext cx="31470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FULL 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OUTER JOIN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3953" y="4343112"/>
            <a:ext cx="34083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RIGHT 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OUTER 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JOIN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1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2971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924800" cy="1862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05200"/>
            <a:ext cx="504892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2971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1" y="1404483"/>
            <a:ext cx="75247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48" y="3429000"/>
            <a:ext cx="4505552" cy="219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1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–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Tổng </a:t>
            </a:r>
            <a:r>
              <a:rPr lang="vi-VN" dirty="0"/>
              <a:t>hợp số liệu theo từng </a:t>
            </a:r>
            <a:r>
              <a:rPr lang="vi-VN" dirty="0" smtClean="0"/>
              <a:t>nhóm.</a:t>
            </a:r>
            <a:endParaRPr lang="vi-VN" dirty="0"/>
          </a:p>
          <a:p>
            <a:pPr lvl="1"/>
            <a:r>
              <a:rPr lang="en-US" dirty="0" err="1" smtClean="0"/>
              <a:t>Nhóm</a:t>
            </a:r>
            <a:r>
              <a:rPr lang="en-US" dirty="0" smtClean="0"/>
              <a:t> - </a:t>
            </a:r>
            <a:r>
              <a:rPr lang="vi-VN" dirty="0" smtClean="0"/>
              <a:t>GROUP BY</a:t>
            </a:r>
            <a:endParaRPr lang="en-US" dirty="0"/>
          </a:p>
          <a:p>
            <a:pPr lvl="1"/>
            <a:r>
              <a:rPr lang="vi-VN" dirty="0" smtClean="0"/>
              <a:t>Tổng </a:t>
            </a:r>
            <a:r>
              <a:rPr lang="vi-VN" dirty="0"/>
              <a:t>hợp thông tin theo </a:t>
            </a:r>
            <a:r>
              <a:rPr lang="vi-VN" dirty="0" smtClean="0"/>
              <a:t>nhóm</a:t>
            </a:r>
            <a:endParaRPr lang="vi-VN" dirty="0"/>
          </a:p>
          <a:p>
            <a:pPr lvl="2"/>
            <a:r>
              <a:rPr lang="vi-VN" dirty="0" smtClean="0"/>
              <a:t>SUM</a:t>
            </a:r>
            <a:r>
              <a:rPr lang="vi-VN" dirty="0"/>
              <a:t>()</a:t>
            </a:r>
          </a:p>
          <a:p>
            <a:pPr lvl="2"/>
            <a:r>
              <a:rPr lang="vi-VN" dirty="0" smtClean="0"/>
              <a:t>AVG</a:t>
            </a:r>
            <a:r>
              <a:rPr lang="vi-VN" dirty="0"/>
              <a:t>()</a:t>
            </a:r>
          </a:p>
          <a:p>
            <a:pPr lvl="2"/>
            <a:r>
              <a:rPr lang="vi-VN" dirty="0" smtClean="0"/>
              <a:t>COUNT</a:t>
            </a:r>
            <a:r>
              <a:rPr lang="vi-VN" dirty="0"/>
              <a:t>()</a:t>
            </a:r>
          </a:p>
          <a:p>
            <a:pPr lvl="2"/>
            <a:r>
              <a:rPr lang="vi-VN" dirty="0" smtClean="0"/>
              <a:t>MIN</a:t>
            </a:r>
            <a:r>
              <a:rPr lang="vi-VN" dirty="0"/>
              <a:t>()</a:t>
            </a:r>
          </a:p>
          <a:p>
            <a:pPr lvl="2"/>
            <a:r>
              <a:rPr lang="vi-VN" dirty="0" smtClean="0"/>
              <a:t>MAX</a:t>
            </a:r>
            <a:r>
              <a:rPr lang="vi-VN" dirty="0"/>
              <a:t>()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28925"/>
            <a:ext cx="5901834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1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- 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4953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71144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PreparedStatement</a:t>
            </a:r>
            <a:endParaRPr lang="en-US" dirty="0" smtClean="0"/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Statement</a:t>
            </a:r>
            <a:endParaRPr lang="en-US" dirty="0" smtClean="0"/>
          </a:p>
          <a:p>
            <a:r>
              <a:rPr lang="en-US" dirty="0" smtClean="0"/>
              <a:t>Callable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stored procedure</a:t>
            </a:r>
            <a:endParaRPr lang="en-US" dirty="0" smtClean="0"/>
          </a:p>
          <a:p>
            <a:r>
              <a:rPr lang="en-US" dirty="0" smtClean="0"/>
              <a:t>Transaction</a:t>
            </a:r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12" y="1752600"/>
            <a:ext cx="8203688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6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Ưu điểm của PreparedStatement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Làm việc được với dữ liệu nhị phân</a:t>
            </a:r>
          </a:p>
          <a:p>
            <a:r>
              <a:rPr lang="vi-VN" dirty="0" smtClean="0"/>
              <a:t>Tránh lỗi dấu nháy đơn</a:t>
            </a:r>
          </a:p>
          <a:p>
            <a:r>
              <a:rPr lang="vi-VN" dirty="0" smtClean="0"/>
              <a:t>Unicode</a:t>
            </a:r>
          </a:p>
          <a:p>
            <a:r>
              <a:rPr lang="vi-VN" dirty="0" smtClean="0"/>
              <a:t>Tránh được hack bằng SQL injection</a:t>
            </a:r>
          </a:p>
          <a:p>
            <a:r>
              <a:rPr lang="vi-VN" dirty="0" smtClean="0"/>
              <a:t>Mã viết rõ ràng</a:t>
            </a:r>
          </a:p>
          <a:p>
            <a:r>
              <a:rPr lang="vi-VN" dirty="0" smtClean="0"/>
              <a:t>Nhanh hơn khi thực hiện câu lệnh nhiều lần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93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3559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0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PROC là một thủ tục thực hiện một nhiệm vụ cụ thể nào đó.</a:t>
            </a:r>
          </a:p>
          <a:p>
            <a:r>
              <a:rPr lang="vi-VN" dirty="0" smtClean="0"/>
              <a:t>Tham </a:t>
            </a:r>
            <a:r>
              <a:rPr lang="vi-VN" dirty="0"/>
              <a:t>số </a:t>
            </a:r>
            <a:r>
              <a:rPr lang="en-US" dirty="0" err="1" smtClean="0"/>
              <a:t>của</a:t>
            </a:r>
            <a:r>
              <a:rPr lang="en-US" dirty="0" smtClean="0"/>
              <a:t> PROC </a:t>
            </a:r>
            <a:r>
              <a:rPr lang="vi-VN" dirty="0" smtClean="0"/>
              <a:t>gồm </a:t>
            </a:r>
            <a:r>
              <a:rPr lang="vi-VN" dirty="0"/>
              <a:t>2 loại</a:t>
            </a:r>
          </a:p>
          <a:p>
            <a:pPr lvl="1"/>
            <a:r>
              <a:rPr lang="vi-VN" dirty="0"/>
              <a:t>Tham số vào (INPUT): cung cấp dữ liệu đủ để PROC hoạt </a:t>
            </a:r>
            <a:r>
              <a:rPr lang="vi-VN" dirty="0" smtClean="0"/>
              <a:t>động</a:t>
            </a:r>
            <a:r>
              <a:rPr lang="en-US" dirty="0" smtClean="0"/>
              <a:t>.</a:t>
            </a:r>
            <a:endParaRPr lang="vi-VN" dirty="0"/>
          </a:p>
          <a:p>
            <a:pPr lvl="1"/>
            <a:r>
              <a:rPr lang="vi-VN" dirty="0"/>
              <a:t>Tham số ra (OUTPUT): nắm giữ kết quả tính toán trong </a:t>
            </a:r>
            <a:r>
              <a:rPr lang="vi-VN" dirty="0" smtClean="0"/>
              <a:t>PROC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199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CSDL EShopV10</a:t>
            </a:r>
          </a:p>
          <a:p>
            <a:r>
              <a:rPr lang="vi-VN" dirty="0" smtClean="0"/>
              <a:t>Câu </a:t>
            </a:r>
            <a:r>
              <a:rPr lang="vi-VN" dirty="0"/>
              <a:t>lệnh SELECT</a:t>
            </a:r>
          </a:p>
          <a:p>
            <a:pPr lvl="1"/>
            <a:r>
              <a:rPr lang="vi-VN" dirty="0"/>
              <a:t>Sắp xếp tập kết quả truy vấn</a:t>
            </a:r>
          </a:p>
          <a:p>
            <a:pPr lvl="1"/>
            <a:r>
              <a:rPr lang="vi-VN" dirty="0"/>
              <a:t>Lọc dữ liệu</a:t>
            </a:r>
          </a:p>
          <a:p>
            <a:pPr lvl="1"/>
            <a:r>
              <a:rPr lang="vi-VN" dirty="0"/>
              <a:t>Kết nối nhiều bảng</a:t>
            </a:r>
          </a:p>
          <a:p>
            <a:pPr lvl="1"/>
            <a:r>
              <a:rPr lang="vi-VN" dirty="0"/>
              <a:t>Thống kê số liệu</a:t>
            </a:r>
          </a:p>
          <a:p>
            <a:r>
              <a:rPr lang="en-US" dirty="0" smtClean="0"/>
              <a:t>JDBC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PreparedStatement</a:t>
            </a:r>
            <a:endParaRPr lang="en-US" dirty="0" smtClean="0"/>
          </a:p>
          <a:p>
            <a:pPr lvl="1"/>
            <a:r>
              <a:rPr lang="en-US" dirty="0" err="1" smtClean="0"/>
              <a:t>CallableStatement</a:t>
            </a:r>
            <a:endParaRPr lang="en-US" dirty="0" smtClean="0"/>
          </a:p>
          <a:p>
            <a:pPr lvl="1"/>
            <a:r>
              <a:rPr lang="en-US" dirty="0" smtClean="0"/>
              <a:t>Transaction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55816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62600"/>
            <a:ext cx="5943600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05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42" y="1371600"/>
            <a:ext cx="6982958" cy="375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0"/>
            <a:ext cx="7724775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895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457200" y="1219200"/>
            <a:ext cx="82296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83956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5445351"/>
            <a:ext cx="38766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44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Callable</a:t>
            </a:r>
            <a:r>
              <a:rPr lang="en-US" dirty="0" smtClean="0"/>
              <a:t> </a:t>
            </a:r>
            <a:r>
              <a:rPr lang="vi-VN" dirty="0" smtClean="0"/>
              <a:t>Statement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381000" y="1331686"/>
            <a:ext cx="5715000" cy="3124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2590800" y="3810000"/>
            <a:ext cx="6019800" cy="2895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54332"/>
            <a:ext cx="4152900" cy="227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86" y="3872412"/>
            <a:ext cx="5562600" cy="222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84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305800" cy="5181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57912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496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203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SELECT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-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 smtClean="0"/>
          </a:p>
          <a:p>
            <a:r>
              <a:rPr lang="en-US" dirty="0" err="1" smtClean="0"/>
              <a:t>PreparedStatement</a:t>
            </a:r>
            <a:endParaRPr lang="en-US" dirty="0" smtClean="0"/>
          </a:p>
          <a:p>
            <a:r>
              <a:rPr lang="en-US" dirty="0" err="1" smtClean="0"/>
              <a:t>CallableStatement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381000" y="1219200"/>
            <a:ext cx="8305800" cy="5562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03250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3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5029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069283" cy="199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82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743199"/>
          </a:xfrm>
        </p:spPr>
        <p:txBody>
          <a:bodyPr>
            <a:norm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[NOT] </a:t>
            </a:r>
            <a:r>
              <a:rPr lang="vi-VN" dirty="0" smtClean="0">
                <a:solidFill>
                  <a:srgbClr val="FF0000"/>
                </a:solidFill>
              </a:rPr>
              <a:t>LIKE</a:t>
            </a:r>
            <a:endParaRPr lang="en-US" dirty="0" smtClean="0"/>
          </a:p>
          <a:p>
            <a:pPr lvl="1"/>
            <a:r>
              <a:rPr lang="vi-VN" b="1" dirty="0" smtClean="0">
                <a:solidFill>
                  <a:srgbClr val="0000CC"/>
                </a:solidFill>
              </a:rPr>
              <a:t>%</a:t>
            </a:r>
            <a:r>
              <a:rPr lang="vi-VN" dirty="0" smtClean="0"/>
              <a:t>: </a:t>
            </a:r>
            <a:r>
              <a:rPr lang="vi-VN" dirty="0" smtClean="0"/>
              <a:t>đại</a:t>
            </a:r>
            <a:r>
              <a:rPr lang="en-US" dirty="0" smtClean="0"/>
              <a:t> </a:t>
            </a:r>
            <a:r>
              <a:rPr lang="vi-VN" dirty="0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nhóm</a:t>
            </a:r>
            <a:r>
              <a:rPr lang="en-US" dirty="0" smtClean="0"/>
              <a:t> </a:t>
            </a:r>
            <a:r>
              <a:rPr lang="vi-VN" dirty="0" smtClean="0"/>
              <a:t>ký</a:t>
            </a:r>
            <a:r>
              <a:rPr lang="en-US" dirty="0" smtClean="0"/>
              <a:t> </a:t>
            </a:r>
            <a:r>
              <a:rPr lang="vi-VN" dirty="0" smtClean="0"/>
              <a:t>tự</a:t>
            </a:r>
            <a:r>
              <a:rPr lang="en-US" dirty="0" smtClean="0"/>
              <a:t> </a:t>
            </a:r>
            <a:r>
              <a:rPr lang="vi-VN" dirty="0" smtClean="0"/>
              <a:t>bất</a:t>
            </a:r>
            <a:r>
              <a:rPr lang="en-US" dirty="0" smtClean="0"/>
              <a:t> </a:t>
            </a:r>
            <a:r>
              <a:rPr lang="vi-VN" dirty="0" smtClean="0"/>
              <a:t>k</a:t>
            </a:r>
            <a:r>
              <a:rPr lang="en-US" dirty="0"/>
              <a:t>ỳ</a:t>
            </a:r>
            <a:endParaRPr lang="vi-VN" dirty="0" smtClean="0"/>
          </a:p>
          <a:p>
            <a:pPr lvl="1"/>
            <a:r>
              <a:rPr lang="vi-VN" b="1" dirty="0">
                <a:solidFill>
                  <a:srgbClr val="0000CC"/>
                </a:solidFill>
              </a:rPr>
              <a:t>_</a:t>
            </a:r>
            <a:r>
              <a:rPr lang="vi-VN" dirty="0" smtClean="0"/>
              <a:t>: đại</a:t>
            </a:r>
            <a:r>
              <a:rPr lang="en-US" dirty="0" smtClean="0"/>
              <a:t> </a:t>
            </a:r>
            <a:r>
              <a:rPr lang="vi-VN" dirty="0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vi-VN" dirty="0" smtClean="0"/>
              <a:t> ký</a:t>
            </a:r>
            <a:r>
              <a:rPr lang="en-US" dirty="0" smtClean="0"/>
              <a:t> </a:t>
            </a:r>
            <a:r>
              <a:rPr lang="vi-VN" dirty="0" smtClean="0"/>
              <a:t>tự</a:t>
            </a:r>
            <a:r>
              <a:rPr lang="en-US" dirty="0" smtClean="0"/>
              <a:t> </a:t>
            </a:r>
            <a:r>
              <a:rPr lang="vi-VN" dirty="0" smtClean="0"/>
              <a:t>bất</a:t>
            </a:r>
            <a:r>
              <a:rPr lang="en-US" dirty="0" smtClean="0"/>
              <a:t> </a:t>
            </a:r>
            <a:r>
              <a:rPr lang="vi-VN" dirty="0" smtClean="0"/>
              <a:t>k</a:t>
            </a:r>
            <a:r>
              <a:rPr lang="en-US" dirty="0"/>
              <a:t>ỳ</a:t>
            </a:r>
            <a:endParaRPr lang="vi-VN" dirty="0" smtClean="0"/>
          </a:p>
          <a:p>
            <a:pPr lvl="1"/>
            <a:r>
              <a:rPr lang="en-US" b="1" dirty="0">
                <a:solidFill>
                  <a:srgbClr val="0000CC"/>
                </a:solidFill>
              </a:rPr>
              <a:t>[xyz]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x, y </a:t>
            </a:r>
            <a:r>
              <a:rPr lang="en-US" dirty="0" err="1" smtClean="0"/>
              <a:t>hoặc</a:t>
            </a:r>
            <a:r>
              <a:rPr lang="en-US" dirty="0" smtClean="0"/>
              <a:t> z</a:t>
            </a:r>
          </a:p>
          <a:p>
            <a:pPr lvl="1"/>
            <a:r>
              <a:rPr lang="en-US" b="1" dirty="0">
                <a:solidFill>
                  <a:srgbClr val="0000CC"/>
                </a:solidFill>
              </a:rPr>
              <a:t>[^xyz]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x, y </a:t>
            </a:r>
            <a:r>
              <a:rPr lang="en-US" dirty="0" err="1" smtClean="0"/>
              <a:t>và</a:t>
            </a:r>
            <a:r>
              <a:rPr lang="en-US" dirty="0" smtClean="0"/>
              <a:t> z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066800" y="3962400"/>
            <a:ext cx="7772400" cy="2667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vi-VN" sz="2000" dirty="0" smtClean="0"/>
              <a:t>Name </a:t>
            </a:r>
            <a:r>
              <a:rPr lang="vi-VN" sz="2000" b="1" dirty="0" smtClean="0">
                <a:solidFill>
                  <a:srgbClr val="FF0000"/>
                </a:solidFill>
              </a:rPr>
              <a:t>LIKE</a:t>
            </a:r>
            <a:r>
              <a:rPr lang="vi-VN" sz="2000" dirty="0" smtClean="0"/>
              <a:t> </a:t>
            </a:r>
            <a:r>
              <a:rPr lang="vi-VN" sz="2000" dirty="0"/>
              <a:t>N‘Nguyễn</a:t>
            </a:r>
            <a:r>
              <a:rPr lang="vi-VN" sz="2000" b="1" dirty="0">
                <a:solidFill>
                  <a:srgbClr val="0000CC"/>
                </a:solidFill>
              </a:rPr>
              <a:t>%</a:t>
            </a:r>
            <a:r>
              <a:rPr lang="vi-VN" sz="2000" dirty="0"/>
              <a:t>’</a:t>
            </a:r>
            <a:endParaRPr lang="vi-VN" sz="2000" b="1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vi-VN" sz="2000" dirty="0"/>
              <a:t>Name </a:t>
            </a:r>
            <a:r>
              <a:rPr lang="vi-VN" sz="2000" b="1" dirty="0" smtClean="0">
                <a:solidFill>
                  <a:srgbClr val="FF0000"/>
                </a:solidFill>
              </a:rPr>
              <a:t>LIKE</a:t>
            </a:r>
            <a:r>
              <a:rPr lang="vi-VN" sz="2000" dirty="0" smtClean="0"/>
              <a:t> </a:t>
            </a:r>
            <a:r>
              <a:rPr lang="vi-VN" sz="2000" dirty="0"/>
              <a:t>‘</a:t>
            </a:r>
            <a:r>
              <a:rPr lang="vi-VN" sz="2000" b="1" dirty="0">
                <a:solidFill>
                  <a:srgbClr val="0000CC"/>
                </a:solidFill>
              </a:rPr>
              <a:t>%</a:t>
            </a:r>
            <a:r>
              <a:rPr lang="vi-VN" sz="2000" dirty="0"/>
              <a:t>anh</a:t>
            </a:r>
            <a:r>
              <a:rPr lang="vi-VN" sz="2000" b="1" dirty="0">
                <a:solidFill>
                  <a:srgbClr val="0000CC"/>
                </a:solidFill>
              </a:rPr>
              <a:t>%</a:t>
            </a:r>
            <a:r>
              <a:rPr lang="vi-VN" sz="2000" dirty="0"/>
              <a:t>’: Chứa chuỗi ‘anh’ ?</a:t>
            </a:r>
          </a:p>
          <a:p>
            <a:pPr>
              <a:spcBef>
                <a:spcPts val="600"/>
              </a:spcBef>
            </a:pPr>
            <a:r>
              <a:rPr lang="vi-VN" sz="2000" dirty="0"/>
              <a:t>Name </a:t>
            </a:r>
            <a:r>
              <a:rPr lang="vi-VN" sz="2000" b="1" dirty="0" smtClean="0">
                <a:solidFill>
                  <a:srgbClr val="FF0000"/>
                </a:solidFill>
              </a:rPr>
              <a:t>LIKE</a:t>
            </a:r>
            <a:r>
              <a:rPr lang="vi-VN" sz="2000" dirty="0" smtClean="0"/>
              <a:t> </a:t>
            </a:r>
            <a:r>
              <a:rPr lang="vi-VN" sz="2000" dirty="0"/>
              <a:t>‘</a:t>
            </a:r>
            <a:r>
              <a:rPr lang="vi-VN" sz="2000" b="1" dirty="0">
                <a:solidFill>
                  <a:srgbClr val="0000CC"/>
                </a:solidFill>
              </a:rPr>
              <a:t>%</a:t>
            </a:r>
            <a:r>
              <a:rPr lang="vi-VN" sz="2000" dirty="0"/>
              <a:t>Tuấn’: Kết thúc bởi chuỗi ‘Tuấn’ ?</a:t>
            </a:r>
          </a:p>
          <a:p>
            <a:pPr>
              <a:spcBef>
                <a:spcPts val="600"/>
              </a:spcBef>
            </a:pPr>
            <a:r>
              <a:rPr lang="vi-VN" sz="2000" dirty="0"/>
              <a:t>Name </a:t>
            </a:r>
            <a:r>
              <a:rPr lang="vi-VN" sz="2000" b="1" dirty="0" smtClean="0">
                <a:solidFill>
                  <a:srgbClr val="FF0000"/>
                </a:solidFill>
              </a:rPr>
              <a:t>LIKE</a:t>
            </a:r>
            <a:r>
              <a:rPr lang="vi-VN" sz="2000" dirty="0" smtClean="0"/>
              <a:t> </a:t>
            </a:r>
            <a:r>
              <a:rPr lang="vi-VN" sz="2000" dirty="0"/>
              <a:t>‘</a:t>
            </a:r>
            <a:r>
              <a:rPr lang="vi-VN" sz="2000" dirty="0">
                <a:solidFill>
                  <a:schemeClr val="tx1"/>
                </a:solidFill>
              </a:rPr>
              <a:t>Pha</a:t>
            </a:r>
            <a:r>
              <a:rPr lang="vi-VN" sz="2000" b="1" dirty="0">
                <a:solidFill>
                  <a:srgbClr val="0000CC"/>
                </a:solidFill>
              </a:rPr>
              <a:t>[nm]%</a:t>
            </a:r>
            <a:r>
              <a:rPr lang="vi-VN" sz="2000" dirty="0"/>
              <a:t>’: Bắt đầu bởi ‘Phan’ hoặc ‘Pham’?</a:t>
            </a:r>
          </a:p>
          <a:p>
            <a:pPr>
              <a:spcBef>
                <a:spcPts val="600"/>
              </a:spcBef>
            </a:pPr>
            <a:r>
              <a:rPr lang="vi-VN" sz="2000" dirty="0"/>
              <a:t>Name </a:t>
            </a:r>
            <a:r>
              <a:rPr lang="vi-VN" sz="2000" b="1" dirty="0" smtClean="0">
                <a:solidFill>
                  <a:srgbClr val="FF0000"/>
                </a:solidFill>
              </a:rPr>
              <a:t>LIKE</a:t>
            </a:r>
            <a:r>
              <a:rPr lang="vi-VN" sz="2000" dirty="0" smtClean="0"/>
              <a:t> </a:t>
            </a:r>
            <a:r>
              <a:rPr lang="vi-VN" sz="2000" dirty="0"/>
              <a:t>‘</a:t>
            </a:r>
            <a:r>
              <a:rPr lang="vi-VN" sz="2000" b="1" dirty="0">
                <a:solidFill>
                  <a:srgbClr val="0000CC"/>
                </a:solidFill>
              </a:rPr>
              <a:t>%</a:t>
            </a:r>
            <a:r>
              <a:rPr lang="vi-VN" sz="2000" dirty="0"/>
              <a:t>AB</a:t>
            </a:r>
            <a:r>
              <a:rPr lang="vi-VN" sz="2000" b="1" dirty="0">
                <a:solidFill>
                  <a:srgbClr val="0000CC"/>
                </a:solidFill>
              </a:rPr>
              <a:t>_</a:t>
            </a:r>
            <a:r>
              <a:rPr lang="vi-VN" sz="2000" dirty="0"/>
              <a:t>C</a:t>
            </a:r>
            <a:r>
              <a:rPr lang="vi-VN" sz="2000" b="1" dirty="0">
                <a:solidFill>
                  <a:srgbClr val="0000CC"/>
                </a:solidFill>
              </a:rPr>
              <a:t>%</a:t>
            </a:r>
            <a:r>
              <a:rPr lang="vi-VN" sz="2000" dirty="0"/>
              <a:t>’: Chứa chuỗi ‘ABxC’, với x là ký tự bất kỳ</a:t>
            </a:r>
            <a:r>
              <a:rPr lang="vi-VN" sz="2000" dirty="0" smtClean="0"/>
              <a:t>?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1656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NOT]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SELECT</a:t>
            </a:r>
            <a:r>
              <a:rPr lang="en-US" dirty="0"/>
              <a:t>* </a:t>
            </a:r>
            <a:r>
              <a:rPr lang="en-US" dirty="0" smtClean="0"/>
              <a:t>FROM Products </a:t>
            </a:r>
            <a:r>
              <a:rPr lang="en-US" dirty="0"/>
              <a:t>WHERE</a:t>
            </a:r>
          </a:p>
          <a:p>
            <a:pPr lvl="2"/>
            <a:r>
              <a:rPr lang="en-US" dirty="0" smtClean="0"/>
              <a:t>Id </a:t>
            </a:r>
            <a:r>
              <a:rPr lang="en-US" b="1" dirty="0">
                <a:solidFill>
                  <a:srgbClr val="0000CC"/>
                </a:solidFill>
              </a:rPr>
              <a:t>IN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/>
              <a:t>(1005</a:t>
            </a:r>
            <a:r>
              <a:rPr lang="en-US" dirty="0"/>
              <a:t>, </a:t>
            </a:r>
            <a:r>
              <a:rPr lang="en-US" dirty="0" smtClean="0"/>
              <a:t>1007</a:t>
            </a:r>
            <a:r>
              <a:rPr lang="en-US" dirty="0"/>
              <a:t>, </a:t>
            </a:r>
            <a:r>
              <a:rPr lang="en-US" dirty="0" smtClean="0"/>
              <a:t>1018</a:t>
            </a:r>
            <a:r>
              <a:rPr lang="en-US" dirty="0"/>
              <a:t>, </a:t>
            </a:r>
            <a:r>
              <a:rPr lang="en-US" dirty="0" smtClean="0"/>
              <a:t>1025</a:t>
            </a:r>
            <a:r>
              <a:rPr lang="en-US" dirty="0"/>
              <a:t>)</a:t>
            </a:r>
          </a:p>
          <a:p>
            <a:pPr lvl="2"/>
            <a:r>
              <a:rPr lang="en-US" dirty="0" err="1" smtClean="0"/>
              <a:t>CategoryId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CC"/>
                </a:solidFill>
              </a:rPr>
              <a:t>IN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(SELECT Id FROM Categories)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NOT] </a:t>
            </a:r>
            <a:r>
              <a:rPr lang="en-US" dirty="0" smtClean="0">
                <a:solidFill>
                  <a:srgbClr val="FF0000"/>
                </a:solidFill>
              </a:rPr>
              <a:t>BETWEEN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SELECT</a:t>
            </a:r>
            <a:r>
              <a:rPr lang="en-US" dirty="0"/>
              <a:t>* </a:t>
            </a:r>
            <a:r>
              <a:rPr lang="en-US" dirty="0" smtClean="0"/>
              <a:t>FROM </a:t>
            </a:r>
            <a:r>
              <a:rPr lang="en-US" dirty="0" smtClean="0"/>
              <a:t>Courses WHERE</a:t>
            </a:r>
            <a:endParaRPr lang="en-US" dirty="0"/>
          </a:p>
          <a:p>
            <a:pPr lvl="2"/>
            <a:r>
              <a:rPr lang="en-US" dirty="0" err="1" smtClean="0"/>
              <a:t>StartDate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CC"/>
                </a:solidFill>
              </a:rPr>
              <a:t>BETWEEN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/>
              <a:t>’12/31/2016’ </a:t>
            </a:r>
            <a:r>
              <a:rPr lang="en-US" dirty="0"/>
              <a:t>AND </a:t>
            </a:r>
            <a:r>
              <a:rPr lang="en-US" dirty="0" smtClean="0"/>
              <a:t>’12/31/2017’</a:t>
            </a:r>
            <a:endParaRPr lang="en-US" dirty="0"/>
          </a:p>
          <a:p>
            <a:pPr lvl="2"/>
            <a:r>
              <a:rPr lang="en-US" dirty="0" err="1" smtClean="0"/>
              <a:t>Schoolfee</a:t>
            </a:r>
            <a:r>
              <a:rPr lang="en-US" dirty="0" smtClean="0"/>
              <a:t> NOT </a:t>
            </a:r>
            <a:r>
              <a:rPr lang="en-US" b="1" dirty="0">
                <a:solidFill>
                  <a:srgbClr val="0000CC"/>
                </a:solidFill>
              </a:rPr>
              <a:t>BETWEEN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20 </a:t>
            </a:r>
            <a:r>
              <a:rPr lang="en-US" b="1" dirty="0">
                <a:solidFill>
                  <a:srgbClr val="0000CC"/>
                </a:solidFill>
              </a:rPr>
              <a:t>AND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80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[NOT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/>
          </a:p>
          <a:p>
            <a:pPr lvl="1"/>
            <a:r>
              <a:rPr lang="en-US" dirty="0" smtClean="0"/>
              <a:t>SELECT * </a:t>
            </a:r>
            <a:r>
              <a:rPr lang="en-US" dirty="0" smtClean="0"/>
              <a:t>FROM Products </a:t>
            </a:r>
            <a:r>
              <a:rPr lang="en-US" dirty="0"/>
              <a:t>WHERE</a:t>
            </a:r>
          </a:p>
          <a:p>
            <a:pPr lvl="2"/>
            <a:r>
              <a:rPr lang="en-US" dirty="0" err="1" smtClean="0"/>
              <a:t>StartDate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CC"/>
                </a:solidFill>
              </a:rPr>
              <a:t>IS NULL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vi-VN" dirty="0" smtClean="0"/>
              <a:t>Truy </a:t>
            </a:r>
            <a:r>
              <a:rPr lang="vi-VN" dirty="0"/>
              <a:t>vấn theo thời gian</a:t>
            </a:r>
          </a:p>
          <a:p>
            <a:pPr lvl="1"/>
            <a:r>
              <a:rPr lang="vi-VN" dirty="0" smtClean="0"/>
              <a:t>SELECT</a:t>
            </a:r>
            <a:r>
              <a:rPr lang="vi-VN" dirty="0"/>
              <a:t>* </a:t>
            </a:r>
            <a:r>
              <a:rPr lang="vi-VN" dirty="0" smtClean="0"/>
              <a:t>FROM</a:t>
            </a:r>
            <a:r>
              <a:rPr lang="en-US" dirty="0" smtClean="0"/>
              <a:t> </a:t>
            </a:r>
            <a:r>
              <a:rPr lang="vi-VN" dirty="0" smtClean="0"/>
              <a:t>Courses </a:t>
            </a:r>
            <a:r>
              <a:rPr lang="vi-VN" dirty="0"/>
              <a:t>WHERE</a:t>
            </a:r>
          </a:p>
          <a:p>
            <a:pPr lvl="2"/>
            <a:r>
              <a:rPr lang="vi-VN" dirty="0" smtClean="0"/>
              <a:t>StartDate </a:t>
            </a:r>
            <a:r>
              <a:rPr lang="vi-VN" dirty="0"/>
              <a:t>&lt; </a:t>
            </a:r>
            <a:r>
              <a:rPr lang="vi-VN" b="1" dirty="0">
                <a:solidFill>
                  <a:srgbClr val="FF0000"/>
                </a:solidFill>
              </a:rPr>
              <a:t>GetDate</a:t>
            </a:r>
            <a:r>
              <a:rPr lang="vi-VN" dirty="0"/>
              <a:t>()</a:t>
            </a:r>
          </a:p>
          <a:p>
            <a:pPr lvl="2"/>
            <a:r>
              <a:rPr lang="vi-VN" sz="2500" b="1" dirty="0">
                <a:solidFill>
                  <a:srgbClr val="FF0000"/>
                </a:solidFill>
              </a:rPr>
              <a:t>Year</a:t>
            </a:r>
            <a:r>
              <a:rPr lang="vi-VN" sz="2500" dirty="0"/>
              <a:t>(StartDate</a:t>
            </a:r>
            <a:r>
              <a:rPr lang="vi-VN" dirty="0"/>
              <a:t>) = 2014</a:t>
            </a:r>
          </a:p>
          <a:p>
            <a:pPr lvl="2"/>
            <a:r>
              <a:rPr lang="vi-VN" sz="2500" b="1" dirty="0">
                <a:solidFill>
                  <a:srgbClr val="FF0000"/>
                </a:solidFill>
              </a:rPr>
              <a:t>DatePart</a:t>
            </a:r>
            <a:r>
              <a:rPr lang="vi-VN" dirty="0" smtClean="0"/>
              <a:t>(Quarter</a:t>
            </a:r>
            <a:r>
              <a:rPr lang="vi-VN" dirty="0"/>
              <a:t>, StartDate) = 3</a:t>
            </a:r>
          </a:p>
          <a:p>
            <a:r>
              <a:rPr lang="vi-VN" dirty="0" smtClean="0"/>
              <a:t>Hàm </a:t>
            </a:r>
            <a:r>
              <a:rPr lang="vi-VN" dirty="0"/>
              <a:t>xử </a:t>
            </a:r>
            <a:r>
              <a:rPr lang="vi-VN" dirty="0" smtClean="0"/>
              <a:t>l</a:t>
            </a:r>
            <a:r>
              <a:rPr lang="en-US" dirty="0"/>
              <a:t>ý</a:t>
            </a:r>
            <a:r>
              <a:rPr lang="vi-VN" dirty="0" smtClean="0"/>
              <a:t> </a:t>
            </a:r>
            <a:r>
              <a:rPr lang="vi-VN" dirty="0"/>
              <a:t>thời gian thường dùng</a:t>
            </a:r>
          </a:p>
          <a:p>
            <a:pPr lvl="1"/>
            <a:r>
              <a:rPr lang="vi-VN" sz="2500" b="1" dirty="0">
                <a:solidFill>
                  <a:srgbClr val="FF0000"/>
                </a:solidFill>
              </a:rPr>
              <a:t>GetDate</a:t>
            </a:r>
            <a:r>
              <a:rPr lang="vi-VN" dirty="0"/>
              <a:t>() lấy thời gian hiện tại</a:t>
            </a:r>
          </a:p>
          <a:p>
            <a:pPr lvl="1"/>
            <a:r>
              <a:rPr lang="vi-VN" sz="2500" b="1" dirty="0">
                <a:solidFill>
                  <a:srgbClr val="FF0000"/>
                </a:solidFill>
              </a:rPr>
              <a:t>DatePart</a:t>
            </a:r>
            <a:r>
              <a:rPr lang="vi-VN" dirty="0"/>
              <a:t>(&lt;thành phần&gt;, &lt;thời gian&gt;): lấy thành phần thời gian</a:t>
            </a:r>
          </a:p>
          <a:p>
            <a:pPr lvl="1"/>
            <a:r>
              <a:rPr lang="vi-VN" sz="2500" b="1" dirty="0">
                <a:solidFill>
                  <a:srgbClr val="FF0000"/>
                </a:solidFill>
              </a:rPr>
              <a:t>Year</a:t>
            </a:r>
            <a:r>
              <a:rPr lang="vi-VN" dirty="0"/>
              <a:t>(&lt;thời gian&gt;): lấy năm</a:t>
            </a:r>
          </a:p>
          <a:p>
            <a:pPr lvl="1"/>
            <a:r>
              <a:rPr lang="vi-VN" sz="2500" b="1" dirty="0">
                <a:solidFill>
                  <a:srgbClr val="FF0000"/>
                </a:solidFill>
              </a:rPr>
              <a:t>Month</a:t>
            </a:r>
            <a:r>
              <a:rPr lang="vi-VN" dirty="0"/>
              <a:t>(&lt;thời gian&gt;): lấy tháng</a:t>
            </a:r>
          </a:p>
          <a:p>
            <a:pPr lvl="1"/>
            <a:r>
              <a:rPr lang="vi-VN" sz="2500" b="1" dirty="0">
                <a:solidFill>
                  <a:srgbClr val="FF0000"/>
                </a:solidFill>
              </a:rPr>
              <a:t>Hour</a:t>
            </a:r>
            <a:r>
              <a:rPr lang="vi-VN" dirty="0"/>
              <a:t>(&lt;thời gian&gt;): lấy giờ</a:t>
            </a:r>
          </a:p>
          <a:p>
            <a:pPr lvl="1"/>
            <a:r>
              <a:rPr lang="vi-VN" sz="2500" b="1" dirty="0">
                <a:solidFill>
                  <a:srgbClr val="FF0000"/>
                </a:solidFill>
              </a:rPr>
              <a:t>Minute</a:t>
            </a:r>
            <a:r>
              <a:rPr lang="vi-VN" dirty="0"/>
              <a:t>(&lt;thời gian&gt;): lấy phút</a:t>
            </a:r>
          </a:p>
          <a:p>
            <a:pPr lvl="1"/>
            <a:r>
              <a:rPr lang="vi-VN" sz="2500" b="1" dirty="0">
                <a:solidFill>
                  <a:srgbClr val="FF0000"/>
                </a:solidFill>
              </a:rPr>
              <a:t>Second</a:t>
            </a:r>
            <a:r>
              <a:rPr lang="vi-VN" dirty="0"/>
              <a:t>(&lt;thời gian&gt;): lấy giây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95400"/>
            <a:ext cx="8229601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9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526</Words>
  <Application>Microsoft Office PowerPoint</Application>
  <PresentationFormat>On-screen Show (4:3)</PresentationFormat>
  <Paragraphs>103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CSDL nâng cao</vt:lpstr>
      <vt:lpstr>Nội dung</vt:lpstr>
      <vt:lpstr>Câu lệnh truy vấn</vt:lpstr>
      <vt:lpstr>Ví dụ</vt:lpstr>
      <vt:lpstr>Toán tử</vt:lpstr>
      <vt:lpstr>Toán tử đặc biệt</vt:lpstr>
      <vt:lpstr>Toán tử đặc biệt</vt:lpstr>
      <vt:lpstr>Hàm xử lý thời gian</vt:lpstr>
      <vt:lpstr>Kết nối nhiều bảng</vt:lpstr>
      <vt:lpstr>Phân loại kết nối</vt:lpstr>
      <vt:lpstr>INNER JOIN</vt:lpstr>
      <vt:lpstr>LEFT OUTER JOIN</vt:lpstr>
      <vt:lpstr>Thống kê – GROUP BY</vt:lpstr>
      <vt:lpstr>Thống kê - HAVING</vt:lpstr>
      <vt:lpstr>JDBC Nâng cao</vt:lpstr>
      <vt:lpstr>Prepared Statement</vt:lpstr>
      <vt:lpstr>Ưu điểm của PreparedStatement</vt:lpstr>
      <vt:lpstr>Prepared Statement</vt:lpstr>
      <vt:lpstr>Stored Procedure</vt:lpstr>
      <vt:lpstr>Stored Procedure</vt:lpstr>
      <vt:lpstr>Stored Procedure</vt:lpstr>
      <vt:lpstr>Stored Procedure</vt:lpstr>
      <vt:lpstr>Callable Statement</vt:lpstr>
      <vt:lpstr>Transaction</vt:lpstr>
      <vt:lpstr>Transaction</vt:lpstr>
      <vt:lpstr>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NghiemN</cp:lastModifiedBy>
  <cp:revision>178</cp:revision>
  <dcterms:created xsi:type="dcterms:W3CDTF">2015-06-04T04:26:46Z</dcterms:created>
  <dcterms:modified xsi:type="dcterms:W3CDTF">2017-04-19T10:03:59Z</dcterms:modified>
</cp:coreProperties>
</file>