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61" r:id="rId17"/>
    <p:sldId id="358" r:id="rId18"/>
    <p:sldId id="362" r:id="rId19"/>
    <p:sldId id="352" r:id="rId20"/>
    <p:sldId id="353" r:id="rId21"/>
    <p:sldId id="354" r:id="rId22"/>
    <p:sldId id="355" r:id="rId23"/>
    <p:sldId id="356" r:id="rId24"/>
    <p:sldId id="369" r:id="rId25"/>
    <p:sldId id="370" r:id="rId26"/>
    <p:sldId id="363" r:id="rId27"/>
    <p:sldId id="364" r:id="rId28"/>
    <p:sldId id="365" r:id="rId29"/>
    <p:sldId id="366" r:id="rId30"/>
    <p:sldId id="367" r:id="rId31"/>
    <p:sldId id="368" r:id="rId32"/>
    <p:sldId id="33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Hibernate.cfg.xml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199"/>
            <a:ext cx="8229600" cy="523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74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Hibernate.cfg.xml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19200"/>
            <a:ext cx="823275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88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Ánh xạ là sự mô tả việc kết hợp giữa 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vi-VN" dirty="0" smtClean="0"/>
              <a:t>ớp </a:t>
            </a:r>
            <a:r>
              <a:rPr lang="vi-VN" dirty="0"/>
              <a:t>Entity và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</a:t>
            </a:r>
            <a:r>
              <a:rPr lang="vi-VN" dirty="0" smtClean="0"/>
              <a:t>ác </a:t>
            </a:r>
            <a:r>
              <a:rPr lang="vi-VN" dirty="0"/>
              <a:t>cột trong </a:t>
            </a:r>
            <a:r>
              <a:rPr lang="vi-VN" dirty="0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Relationship</a:t>
            </a:r>
            <a:endParaRPr lang="vi-VN" dirty="0"/>
          </a:p>
          <a:p>
            <a:r>
              <a:rPr lang="vi-VN" dirty="0" smtClean="0"/>
              <a:t>Lớp </a:t>
            </a:r>
            <a:r>
              <a:rPr lang="en-US" dirty="0" smtClean="0"/>
              <a:t>Entity </a:t>
            </a:r>
            <a:r>
              <a:rPr lang="vi-VN" dirty="0" smtClean="0"/>
              <a:t>phải </a:t>
            </a:r>
            <a:r>
              <a:rPr lang="vi-VN" dirty="0"/>
              <a:t>thỏa qui ước JavaBean</a:t>
            </a:r>
          </a:p>
          <a:p>
            <a:pPr lvl="1"/>
            <a:r>
              <a:rPr lang="vi-VN" dirty="0"/>
              <a:t>Constructor: phải có hàm tạo mặc định</a:t>
            </a:r>
          </a:p>
          <a:p>
            <a:pPr lvl="1"/>
            <a:r>
              <a:rPr lang="vi-VN" dirty="0"/>
              <a:t>Property: getXyz()/setXyz</a:t>
            </a:r>
            <a:r>
              <a:rPr lang="vi-VN" dirty="0" smtClean="0"/>
              <a:t>()</a:t>
            </a:r>
            <a:endParaRPr lang="vi-V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5257800"/>
            <a:ext cx="58197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4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19200"/>
            <a:ext cx="8229601" cy="504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08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/>
              <a:t>Entity </a:t>
            </a:r>
            <a:r>
              <a:rPr lang="en-US" dirty="0" err="1"/>
              <a:t>và</a:t>
            </a:r>
            <a:r>
              <a:rPr lang="en-US" dirty="0"/>
              <a:t> Table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@</a:t>
            </a:r>
            <a:r>
              <a:rPr lang="en-US" dirty="0" smtClean="0"/>
              <a:t>Table</a:t>
            </a:r>
            <a:endParaRPr lang="en-US" dirty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/>
              <a:t>field </a:t>
            </a:r>
            <a:r>
              <a:rPr lang="en-US" dirty="0" err="1"/>
              <a:t>của</a:t>
            </a:r>
            <a:r>
              <a:rPr lang="en-US" dirty="0"/>
              <a:t> Entity </a:t>
            </a:r>
            <a:r>
              <a:rPr lang="en-US" dirty="0" err="1"/>
              <a:t>và</a:t>
            </a:r>
            <a:r>
              <a:rPr lang="en-US" dirty="0"/>
              <a:t> column </a:t>
            </a:r>
            <a:r>
              <a:rPr lang="en-US" dirty="0" err="1"/>
              <a:t>của</a:t>
            </a:r>
            <a:r>
              <a:rPr lang="en-US" dirty="0"/>
              <a:t> Table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/>
              <a:t>@Column()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52800"/>
            <a:ext cx="4038600" cy="317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58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66813"/>
            <a:ext cx="8295071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90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67" y="1828800"/>
            <a:ext cx="8037733" cy="405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4033" y="1676400"/>
            <a:ext cx="8195400" cy="1066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033" y="2895600"/>
            <a:ext cx="8195400" cy="1066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4033" y="4114800"/>
            <a:ext cx="8195400" cy="19050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237293" y="199764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24052" y="3244334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59672" y="488263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Hiển</a:t>
            </a:r>
            <a:r>
              <a:rPr lang="en-US" b="1" dirty="0" smtClean="0"/>
              <a:t> </a:t>
            </a:r>
            <a:r>
              <a:rPr lang="en-US" b="1" dirty="0" err="1" smtClean="0"/>
              <a:t>thị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990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905000"/>
            <a:ext cx="764770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831611"/>
            <a:ext cx="6997425" cy="164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90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5" y="3581400"/>
            <a:ext cx="72532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5334000"/>
            <a:ext cx="722671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1866900"/>
            <a:ext cx="746477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8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1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load()/get()</a:t>
            </a:r>
          </a:p>
          <a:p>
            <a:pPr marL="457200" lvl="1" indent="0">
              <a:buNone/>
            </a:pPr>
            <a:r>
              <a:rPr lang="en-US" sz="2400" dirty="0" smtClean="0"/>
              <a:t>Course entity = (Course)</a:t>
            </a:r>
            <a:r>
              <a:rPr lang="en-US" sz="2400" dirty="0" err="1" smtClean="0"/>
              <a:t>session.</a:t>
            </a:r>
            <a:r>
              <a:rPr lang="en-US" sz="2400" b="1" dirty="0" err="1" smtClean="0">
                <a:solidFill>
                  <a:srgbClr val="FF0000"/>
                </a:solidFill>
              </a:rPr>
              <a:t>load</a:t>
            </a:r>
            <a:r>
              <a:rPr lang="en-US" sz="2400" dirty="0" smtClean="0"/>
              <a:t>(</a:t>
            </a:r>
            <a:r>
              <a:rPr lang="en-US" sz="2400" dirty="0" err="1" smtClean="0"/>
              <a:t>Course.class</a:t>
            </a:r>
            <a:r>
              <a:rPr lang="en-US" sz="2400" dirty="0" smtClean="0"/>
              <a:t>, ‘MVC’)</a:t>
            </a:r>
          </a:p>
          <a:p>
            <a:pPr marL="457200" lvl="1" indent="0">
              <a:buNone/>
            </a:pPr>
            <a:r>
              <a:rPr lang="en-US" sz="2400" dirty="0"/>
              <a:t>Course entity = (</a:t>
            </a:r>
            <a:r>
              <a:rPr lang="en-US" sz="2400" dirty="0" smtClean="0"/>
              <a:t>Course)</a:t>
            </a:r>
            <a:r>
              <a:rPr lang="en-US" sz="2400" dirty="0" err="1" smtClean="0"/>
              <a:t>session.</a:t>
            </a:r>
            <a:r>
              <a:rPr lang="en-US" sz="2400" b="1" dirty="0" err="1" smtClean="0">
                <a:solidFill>
                  <a:srgbClr val="FF0000"/>
                </a:solidFill>
              </a:rPr>
              <a:t>get</a:t>
            </a:r>
            <a:r>
              <a:rPr lang="en-US" sz="2400" dirty="0" smtClean="0"/>
              <a:t>(</a:t>
            </a:r>
            <a:r>
              <a:rPr lang="en-US" sz="2400" dirty="0" err="1" smtClean="0"/>
              <a:t>Course.class</a:t>
            </a:r>
            <a:r>
              <a:rPr lang="en-US" sz="2400" dirty="0"/>
              <a:t>, ‘</a:t>
            </a:r>
            <a:r>
              <a:rPr lang="en-US" sz="2400" dirty="0" smtClean="0"/>
              <a:t>MVC’)</a:t>
            </a:r>
            <a:endParaRPr lang="en-US" sz="2400" dirty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refresh()</a:t>
            </a:r>
          </a:p>
          <a:p>
            <a:pPr marL="457200" lvl="1" indent="0">
              <a:buNone/>
            </a:pPr>
            <a:r>
              <a:rPr lang="en-US" dirty="0"/>
              <a:t>Course entity = </a:t>
            </a:r>
            <a:r>
              <a:rPr lang="en-US" dirty="0" smtClean="0"/>
              <a:t>new Course();</a:t>
            </a:r>
          </a:p>
          <a:p>
            <a:pPr marL="457200" lvl="1" indent="0">
              <a:buNone/>
            </a:pPr>
            <a:r>
              <a:rPr lang="en-US" dirty="0" err="1" smtClean="0"/>
              <a:t>entity.setId</a:t>
            </a:r>
            <a:r>
              <a:rPr lang="en-US" dirty="0" smtClean="0"/>
              <a:t>(‘MVC’)</a:t>
            </a:r>
          </a:p>
          <a:p>
            <a:pPr marL="457200" lvl="1" indent="0">
              <a:buNone/>
            </a:pPr>
            <a:r>
              <a:rPr lang="en-US" dirty="0" err="1" smtClean="0"/>
              <a:t>session.</a:t>
            </a:r>
            <a:r>
              <a:rPr lang="en-US" b="1" dirty="0" err="1" smtClean="0">
                <a:solidFill>
                  <a:srgbClr val="FF0000"/>
                </a:solidFill>
              </a:rPr>
              <a:t>refresh</a:t>
            </a:r>
            <a:r>
              <a:rPr lang="en-US" dirty="0" smtClean="0"/>
              <a:t>(entity);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Giới </a:t>
            </a:r>
            <a:r>
              <a:rPr lang="vi-VN" dirty="0"/>
              <a:t>Thiệu</a:t>
            </a:r>
          </a:p>
          <a:p>
            <a:r>
              <a:rPr lang="vi-VN" dirty="0" smtClean="0"/>
              <a:t>Ánh </a:t>
            </a:r>
            <a:r>
              <a:rPr lang="vi-VN" dirty="0"/>
              <a:t>xạ</a:t>
            </a:r>
          </a:p>
          <a:p>
            <a:pPr lvl="1"/>
            <a:r>
              <a:rPr lang="vi-VN" dirty="0" smtClean="0"/>
              <a:t>Tập </a:t>
            </a:r>
            <a:r>
              <a:rPr lang="vi-VN" dirty="0"/>
              <a:t>tin cấu hình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l</a:t>
            </a:r>
            <a:r>
              <a:rPr lang="vi-VN" dirty="0" smtClean="0"/>
              <a:t>ớp </a:t>
            </a:r>
            <a:r>
              <a:rPr lang="vi-VN" dirty="0"/>
              <a:t>thực thể</a:t>
            </a:r>
          </a:p>
          <a:p>
            <a:r>
              <a:rPr lang="vi-VN" dirty="0" smtClean="0"/>
              <a:t>Hibernate</a:t>
            </a:r>
            <a:r>
              <a:rPr lang="en-US" dirty="0" smtClean="0"/>
              <a:t> API</a:t>
            </a:r>
            <a:endParaRPr lang="vi-VN" dirty="0"/>
          </a:p>
          <a:p>
            <a:pPr lvl="1"/>
            <a:r>
              <a:rPr lang="vi-VN" dirty="0" smtClean="0"/>
              <a:t>Truy </a:t>
            </a:r>
            <a:r>
              <a:rPr lang="vi-VN" dirty="0"/>
              <a:t>vấn</a:t>
            </a:r>
          </a:p>
          <a:p>
            <a:pPr lvl="2"/>
            <a:r>
              <a:rPr lang="vi-VN" dirty="0" smtClean="0"/>
              <a:t>Truy </a:t>
            </a:r>
            <a:r>
              <a:rPr lang="vi-VN" dirty="0"/>
              <a:t>vấn </a:t>
            </a:r>
            <a:r>
              <a:rPr lang="vi-VN" dirty="0" smtClean="0"/>
              <a:t>thực </a:t>
            </a:r>
            <a:r>
              <a:rPr lang="vi-VN" dirty="0"/>
              <a:t>thể</a:t>
            </a:r>
          </a:p>
          <a:p>
            <a:pPr lvl="2"/>
            <a:r>
              <a:rPr lang="vi-VN" dirty="0" smtClean="0"/>
              <a:t>Truy </a:t>
            </a:r>
            <a:r>
              <a:rPr lang="vi-VN" dirty="0"/>
              <a:t>vấn một thực thể theo khóa chính</a:t>
            </a:r>
          </a:p>
          <a:p>
            <a:pPr lvl="1"/>
            <a:r>
              <a:rPr lang="vi-VN" dirty="0" smtClean="0"/>
              <a:t>Thao </a:t>
            </a:r>
            <a:r>
              <a:rPr lang="vi-VN" dirty="0"/>
              <a:t>tác dữ liệu</a:t>
            </a:r>
          </a:p>
          <a:p>
            <a:pPr lvl="2"/>
            <a:r>
              <a:rPr lang="vi-VN" dirty="0" smtClean="0"/>
              <a:t>Thêm </a:t>
            </a:r>
            <a:r>
              <a:rPr lang="vi-VN" dirty="0"/>
              <a:t>mới</a:t>
            </a:r>
          </a:p>
          <a:p>
            <a:pPr lvl="2"/>
            <a:r>
              <a:rPr lang="vi-VN" dirty="0" smtClean="0"/>
              <a:t>Cập </a:t>
            </a:r>
            <a:r>
              <a:rPr lang="vi-VN" dirty="0"/>
              <a:t>nhật</a:t>
            </a:r>
          </a:p>
          <a:p>
            <a:pPr lvl="2"/>
            <a:r>
              <a:rPr lang="vi-VN" dirty="0" smtClean="0"/>
              <a:t>Xóa</a:t>
            </a:r>
            <a:endParaRPr lang="en-US" dirty="0" smtClean="0"/>
          </a:p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199"/>
            <a:ext cx="8382000" cy="515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36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8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1364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950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3707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53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7" y="3276600"/>
            <a:ext cx="7579148" cy="290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4" y="1292014"/>
            <a:ext cx="7734086" cy="175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59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0453"/>
            <a:ext cx="4162425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3829050" cy="420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Bent-Up Arrow 8"/>
          <p:cNvSpPr/>
          <p:nvPr/>
        </p:nvSpPr>
        <p:spPr>
          <a:xfrm rot="16200000">
            <a:off x="4636389" y="1647444"/>
            <a:ext cx="850392" cy="731520"/>
          </a:xfrm>
          <a:prstGeom prst="bent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16200000" flipH="1" flipV="1">
            <a:off x="4085844" y="4172902"/>
            <a:ext cx="850392" cy="731520"/>
          </a:xfrm>
          <a:prstGeom prst="bent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09909" y="4343400"/>
            <a:ext cx="26136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@</a:t>
            </a:r>
            <a:r>
              <a:rPr lang="en-US" sz="32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OneToMany</a:t>
            </a:r>
            <a:endParaRPr 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7344" y="1457352"/>
            <a:ext cx="2613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@</a:t>
            </a:r>
            <a:r>
              <a:rPr lang="en-US" sz="32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ManyToOne</a:t>
            </a:r>
            <a:endParaRPr 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862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Ngôn ngữ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FROM –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vi-VN" dirty="0" smtClean="0"/>
              <a:t>thực thể</a:t>
            </a:r>
          </a:p>
          <a:p>
            <a:pPr lvl="1"/>
            <a:r>
              <a:rPr lang="vi-VN" dirty="0" smtClean="0"/>
              <a:t>FROM Course</a:t>
            </a:r>
          </a:p>
          <a:p>
            <a:pPr lvl="1"/>
            <a:r>
              <a:rPr lang="vi-VN" dirty="0" smtClean="0"/>
              <a:t>FROM Course </a:t>
            </a:r>
            <a:r>
              <a:rPr lang="vi-VN" b="1" dirty="0">
                <a:solidFill>
                  <a:srgbClr val="FF0000"/>
                </a:solidFill>
              </a:rPr>
              <a:t>as c</a:t>
            </a:r>
          </a:p>
          <a:p>
            <a:pPr lvl="1"/>
            <a:r>
              <a:rPr lang="vi-VN" dirty="0" smtClean="0"/>
              <a:t>FROM Course </a:t>
            </a:r>
            <a:r>
              <a:rPr lang="vi-VN" b="1" dirty="0">
                <a:solidFill>
                  <a:srgbClr val="FF0000"/>
                </a:solidFill>
              </a:rPr>
              <a:t>c</a:t>
            </a:r>
          </a:p>
          <a:p>
            <a:r>
              <a:rPr lang="vi-VN" dirty="0" smtClean="0"/>
              <a:t>WHERE –</a:t>
            </a:r>
            <a:r>
              <a:rPr lang="en-US" dirty="0" smtClean="0"/>
              <a:t> </a:t>
            </a:r>
            <a:r>
              <a:rPr lang="vi-VN" dirty="0" smtClean="0"/>
              <a:t>Lọc theo điều kiện</a:t>
            </a:r>
          </a:p>
          <a:p>
            <a:pPr lvl="1"/>
            <a:r>
              <a:rPr lang="vi-VN" dirty="0" smtClean="0"/>
              <a:t>FROM Course WHERE name </a:t>
            </a:r>
            <a:r>
              <a:rPr lang="vi-VN" b="1" dirty="0" smtClean="0">
                <a:solidFill>
                  <a:srgbClr val="FF0000"/>
                </a:solidFill>
              </a:rPr>
              <a:t>LIKE</a:t>
            </a:r>
            <a:r>
              <a:rPr lang="vi-VN" dirty="0" smtClean="0"/>
              <a:t> ‘Nguyễn%’</a:t>
            </a:r>
          </a:p>
          <a:p>
            <a:pPr lvl="1"/>
            <a:r>
              <a:rPr lang="vi-VN" dirty="0" smtClean="0"/>
              <a:t>FROM Course WHERE schoolfee</a:t>
            </a:r>
            <a:r>
              <a:rPr lang="en-US" dirty="0" smtClean="0"/>
              <a:t> </a:t>
            </a:r>
            <a:r>
              <a:rPr lang="vi-VN" b="1" dirty="0">
                <a:solidFill>
                  <a:srgbClr val="FF0000"/>
                </a:solidFill>
              </a:rPr>
              <a:t>BETWEEN</a:t>
            </a:r>
            <a:r>
              <a:rPr lang="vi-VN" dirty="0" smtClean="0"/>
              <a:t> 100 </a:t>
            </a:r>
            <a:r>
              <a:rPr lang="vi-VN" b="1" dirty="0">
                <a:solidFill>
                  <a:srgbClr val="FF0000"/>
                </a:solidFill>
              </a:rPr>
              <a:t>AND</a:t>
            </a:r>
            <a:r>
              <a:rPr lang="vi-VN" dirty="0" smtClean="0"/>
              <a:t> 250</a:t>
            </a:r>
          </a:p>
          <a:p>
            <a:pPr lvl="1"/>
            <a:r>
              <a:rPr lang="vi-VN" dirty="0" smtClean="0"/>
              <a:t>FROM Product WHERE description </a:t>
            </a:r>
            <a:r>
              <a:rPr lang="vi-VN" b="1" dirty="0">
                <a:solidFill>
                  <a:srgbClr val="FF0000"/>
                </a:solidFill>
              </a:rPr>
              <a:t>IS NOT NULL</a:t>
            </a:r>
          </a:p>
          <a:p>
            <a:pPr lvl="1"/>
            <a:r>
              <a:rPr lang="vi-VN" dirty="0" smtClean="0"/>
              <a:t>FROM Product p WHERE p.category.id</a:t>
            </a:r>
            <a:r>
              <a:rPr lang="en-US" dirty="0" smtClean="0"/>
              <a:t> </a:t>
            </a:r>
            <a:r>
              <a:rPr lang="vi-VN" b="1" dirty="0">
                <a:solidFill>
                  <a:srgbClr val="FF0000"/>
                </a:solidFill>
              </a:rPr>
              <a:t>IN</a:t>
            </a:r>
            <a:r>
              <a:rPr lang="vi-VN" dirty="0" smtClean="0"/>
              <a:t> (1, 3, 5, 7)</a:t>
            </a:r>
            <a:endParaRPr lang="en-US" dirty="0" smtClean="0"/>
          </a:p>
          <a:p>
            <a:r>
              <a:rPr lang="vi-VN" dirty="0"/>
              <a:t>SELECT </a:t>
            </a:r>
            <a:r>
              <a:rPr lang="vi-VN" dirty="0" smtClean="0"/>
              <a:t>–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số thuộc tính</a:t>
            </a:r>
          </a:p>
          <a:p>
            <a:pPr lvl="1"/>
            <a:r>
              <a:rPr lang="vi-VN" dirty="0"/>
              <a:t>SELECT </a:t>
            </a:r>
            <a:r>
              <a:rPr lang="vi-VN" b="1" dirty="0">
                <a:solidFill>
                  <a:srgbClr val="FF0000"/>
                </a:solidFill>
              </a:rPr>
              <a:t>name, schoolfee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vi-VN" dirty="0"/>
              <a:t>FROM Course</a:t>
            </a:r>
          </a:p>
          <a:p>
            <a:pPr lvl="1"/>
            <a:r>
              <a:rPr lang="vi-VN" dirty="0"/>
              <a:t>SELECT c.name, c.schoolfee</a:t>
            </a:r>
            <a:r>
              <a:rPr lang="en-US" dirty="0"/>
              <a:t> </a:t>
            </a:r>
            <a:r>
              <a:rPr lang="vi-VN" dirty="0"/>
              <a:t>FROM Course </a:t>
            </a:r>
            <a:r>
              <a:rPr lang="vi-VN" dirty="0" smtClean="0"/>
              <a:t>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87705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  <a:p>
            <a:pPr lvl="1"/>
            <a:r>
              <a:rPr lang="en-US" dirty="0" smtClean="0"/>
              <a:t>FROM </a:t>
            </a:r>
            <a:r>
              <a:rPr lang="en-US" dirty="0"/>
              <a:t>Course </a:t>
            </a:r>
            <a:r>
              <a:rPr lang="en-US" b="1" dirty="0">
                <a:solidFill>
                  <a:srgbClr val="FF0000"/>
                </a:solidFill>
              </a:rPr>
              <a:t>ORDER BY </a:t>
            </a:r>
            <a:r>
              <a:rPr lang="en-US" dirty="0" err="1" smtClean="0"/>
              <a:t>startDate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DESC</a:t>
            </a:r>
            <a:r>
              <a:rPr lang="en-US" dirty="0"/>
              <a:t>, </a:t>
            </a:r>
            <a:r>
              <a:rPr lang="en-US" dirty="0" err="1"/>
              <a:t>schoolfee</a:t>
            </a:r>
            <a:endParaRPr lang="en-US" dirty="0"/>
          </a:p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b="1" dirty="0">
                <a:solidFill>
                  <a:srgbClr val="FF0000"/>
                </a:solidFill>
              </a:rPr>
              <a:t>AVG</a:t>
            </a:r>
            <a:r>
              <a:rPr lang="en-US" dirty="0" smtClean="0"/>
              <a:t>(</a:t>
            </a:r>
            <a:r>
              <a:rPr lang="en-US" dirty="0" err="1" smtClean="0"/>
              <a:t>unitPrice</a:t>
            </a:r>
            <a:r>
              <a:rPr lang="en-US" dirty="0"/>
              <a:t>), </a:t>
            </a:r>
            <a:r>
              <a:rPr lang="en-US" b="1" dirty="0">
                <a:solidFill>
                  <a:srgbClr val="FF0000"/>
                </a:solidFill>
              </a:rPr>
              <a:t>MAX</a:t>
            </a:r>
            <a:r>
              <a:rPr lang="en-US" dirty="0" smtClean="0"/>
              <a:t>(discount</a:t>
            </a:r>
            <a:r>
              <a:rPr lang="en-US" dirty="0"/>
              <a:t>) FROM Product p </a:t>
            </a:r>
            <a:r>
              <a:rPr lang="en-US" b="1" dirty="0">
                <a:solidFill>
                  <a:srgbClr val="FF0000"/>
                </a:solidFill>
              </a:rPr>
              <a:t>GROUP BY </a:t>
            </a:r>
            <a:r>
              <a:rPr lang="en-US" dirty="0" err="1"/>
              <a:t>p.category</a:t>
            </a:r>
            <a:endParaRPr lang="en-US" dirty="0"/>
          </a:p>
          <a:p>
            <a:pPr lvl="1"/>
            <a:r>
              <a:rPr lang="en-US" dirty="0" smtClean="0"/>
              <a:t>SELECT AVG(</a:t>
            </a:r>
            <a:r>
              <a:rPr lang="en-US" dirty="0" err="1" smtClean="0"/>
              <a:t>unitPrice</a:t>
            </a:r>
            <a:r>
              <a:rPr lang="en-US" dirty="0"/>
              <a:t>), </a:t>
            </a:r>
            <a:r>
              <a:rPr lang="en-US" dirty="0" smtClean="0"/>
              <a:t>MAX(discount</a:t>
            </a:r>
            <a:r>
              <a:rPr lang="en-US" dirty="0"/>
              <a:t>) FROM Product p GROUP BY </a:t>
            </a:r>
            <a:r>
              <a:rPr lang="en-US" dirty="0" err="1" smtClean="0"/>
              <a:t>p.category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AVG(</a:t>
            </a:r>
            <a:r>
              <a:rPr lang="en-US" dirty="0" err="1" smtClean="0"/>
              <a:t>unitPrice</a:t>
            </a:r>
            <a:r>
              <a:rPr lang="en-US" dirty="0"/>
              <a:t>) &gt; </a:t>
            </a:r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43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học</a:t>
            </a:r>
            <a:r>
              <a:rPr lang="en-US" dirty="0"/>
              <a:t>:+, -, *, /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/>
              <a:t>sánh</a:t>
            </a:r>
            <a:r>
              <a:rPr lang="en-US" dirty="0"/>
              <a:t>:=, &gt;=, &lt;=, &lt;&gt;, !=</a:t>
            </a:r>
          </a:p>
          <a:p>
            <a:pPr lvl="1"/>
            <a:r>
              <a:rPr lang="en-US" dirty="0" err="1" smtClean="0"/>
              <a:t>Logic:AND</a:t>
            </a:r>
            <a:r>
              <a:rPr lang="en-US" dirty="0"/>
              <a:t>, OR, NOT</a:t>
            </a:r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/>
              <a:t>biệt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IN, </a:t>
            </a:r>
          </a:p>
          <a:p>
            <a:pPr lvl="1"/>
            <a:r>
              <a:rPr lang="en-US" dirty="0" smtClean="0"/>
              <a:t>BETWEEN</a:t>
            </a:r>
          </a:p>
          <a:p>
            <a:pPr lvl="1"/>
            <a:r>
              <a:rPr lang="en-US" dirty="0" smtClean="0"/>
              <a:t>IS NULL</a:t>
            </a:r>
          </a:p>
          <a:p>
            <a:pPr lvl="1"/>
            <a:r>
              <a:rPr lang="en-US" dirty="0" smtClean="0"/>
              <a:t>LIKE</a:t>
            </a:r>
          </a:p>
          <a:p>
            <a:pPr lvl="1"/>
            <a:r>
              <a:rPr lang="en-US" dirty="0" smtClean="0"/>
              <a:t>IS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28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hợpsốliệu</a:t>
            </a:r>
            <a:endParaRPr lang="en-US" dirty="0"/>
          </a:p>
          <a:p>
            <a:pPr lvl="1"/>
            <a:r>
              <a:rPr lang="en-US" dirty="0" err="1" smtClean="0"/>
              <a:t>avg</a:t>
            </a:r>
            <a:r>
              <a:rPr lang="en-US" dirty="0"/>
              <a:t>(...), sum(...), min(...), max(...)</a:t>
            </a:r>
          </a:p>
          <a:p>
            <a:pPr lvl="1"/>
            <a:r>
              <a:rPr lang="en-US" dirty="0" smtClean="0"/>
              <a:t>count</a:t>
            </a:r>
            <a:r>
              <a:rPr lang="en-US" dirty="0"/>
              <a:t>(*)</a:t>
            </a:r>
          </a:p>
          <a:p>
            <a:pPr lvl="1"/>
            <a:r>
              <a:rPr lang="en-US" dirty="0" smtClean="0"/>
              <a:t>count</a:t>
            </a:r>
            <a:r>
              <a:rPr lang="en-US" dirty="0"/>
              <a:t>(...), count(distinct ...), count(all...)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/>
            <a:r>
              <a:rPr lang="en-US" dirty="0" err="1" smtClean="0"/>
              <a:t>concat</a:t>
            </a:r>
            <a:r>
              <a:rPr lang="en-US" dirty="0"/>
              <a:t>(...,...): </a:t>
            </a:r>
            <a:r>
              <a:rPr lang="en-US" dirty="0" err="1"/>
              <a:t>ghépchuỗi</a:t>
            </a:r>
            <a:endParaRPr lang="en-US" dirty="0"/>
          </a:p>
          <a:p>
            <a:pPr lvl="1"/>
            <a:r>
              <a:rPr lang="en-US" dirty="0" smtClean="0"/>
              <a:t>substring</a:t>
            </a:r>
            <a:r>
              <a:rPr lang="en-US" dirty="0"/>
              <a:t>():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</a:t>
            </a:r>
          </a:p>
          <a:p>
            <a:pPr lvl="1"/>
            <a:r>
              <a:rPr lang="vi-VN" dirty="0" smtClean="0"/>
              <a:t>trim</a:t>
            </a:r>
            <a:r>
              <a:rPr lang="vi-VN" dirty="0"/>
              <a:t>(): cắt bỏ ký tự trắng 2 đầu chuỗi</a:t>
            </a:r>
          </a:p>
          <a:p>
            <a:pPr lvl="1"/>
            <a:r>
              <a:rPr lang="vi-VN" dirty="0" smtClean="0"/>
              <a:t>lower</a:t>
            </a:r>
            <a:r>
              <a:rPr lang="vi-VN" dirty="0"/>
              <a:t>(): chuyển in thường</a:t>
            </a:r>
          </a:p>
          <a:p>
            <a:pPr lvl="1"/>
            <a:r>
              <a:rPr lang="en-US" dirty="0" smtClean="0"/>
              <a:t>upper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in </a:t>
            </a:r>
            <a:r>
              <a:rPr lang="en-US" dirty="0" err="1"/>
              <a:t>hoa</a:t>
            </a:r>
            <a:endParaRPr lang="en-US" dirty="0"/>
          </a:p>
          <a:p>
            <a:pPr lvl="1"/>
            <a:r>
              <a:rPr lang="vi-VN" dirty="0" smtClean="0"/>
              <a:t>length</a:t>
            </a:r>
            <a:r>
              <a:rPr lang="vi-VN" dirty="0"/>
              <a:t>(): lấy đội dài chuỗi</a:t>
            </a:r>
          </a:p>
          <a:p>
            <a:pPr lvl="1"/>
            <a:r>
              <a:rPr lang="en-US" dirty="0" smtClean="0"/>
              <a:t>locate</a:t>
            </a:r>
            <a:r>
              <a:rPr lang="en-US" dirty="0"/>
              <a:t>():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1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657599"/>
          </a:xfrm>
        </p:spPr>
        <p:txBody>
          <a:bodyPr>
            <a:normAutofit fontScale="92500" lnSpcReduction="10000"/>
          </a:bodyPr>
          <a:lstStyle/>
          <a:p>
            <a:r>
              <a:rPr lang="vi-VN" dirty="0" smtClean="0"/>
              <a:t>Hibernate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framework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nay.</a:t>
            </a:r>
          </a:p>
          <a:p>
            <a:r>
              <a:rPr lang="vi-VN" dirty="0" smtClean="0"/>
              <a:t>Hibernate ánh</a:t>
            </a:r>
            <a:r>
              <a:rPr lang="en-US" dirty="0" smtClean="0"/>
              <a:t> </a:t>
            </a:r>
            <a:r>
              <a:rPr lang="vi-VN" dirty="0" smtClean="0"/>
              <a:t>xạ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lớp</a:t>
            </a:r>
            <a:r>
              <a:rPr lang="en-US" dirty="0" smtClean="0"/>
              <a:t> </a:t>
            </a:r>
            <a:r>
              <a:rPr lang="vi-VN" dirty="0" smtClean="0"/>
              <a:t>Java vào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bảng</a:t>
            </a:r>
            <a:r>
              <a:rPr lang="en-US" dirty="0" smtClean="0"/>
              <a:t>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CSDL quan</a:t>
            </a:r>
            <a:r>
              <a:rPr lang="en-US" dirty="0" smtClean="0"/>
              <a:t>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XML </a:t>
            </a:r>
            <a:r>
              <a:rPr lang="en-US" dirty="0" err="1" smtClean="0"/>
              <a:t>hoặc</a:t>
            </a:r>
            <a:r>
              <a:rPr lang="en-US" dirty="0" smtClean="0"/>
              <a:t> Annotation</a:t>
            </a:r>
            <a:endParaRPr lang="vi-VN" dirty="0"/>
          </a:p>
          <a:p>
            <a:r>
              <a:rPr lang="vi-VN" dirty="0" smtClean="0"/>
              <a:t>Hibernate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đối</a:t>
            </a:r>
            <a:r>
              <a:rPr lang="en-US" dirty="0" smtClean="0"/>
              <a:t>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vi-VN" dirty="0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CSDL để</a:t>
            </a:r>
            <a:r>
              <a:rPr lang="en-US" dirty="0" smtClean="0"/>
              <a:t> </a:t>
            </a:r>
            <a:r>
              <a:rPr lang="vi-VN" dirty="0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công</a:t>
            </a:r>
            <a:r>
              <a:rPr lang="en-US" dirty="0" smtClean="0"/>
              <a:t>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r>
              <a:rPr lang="vi-VN" dirty="0" smtClean="0"/>
              <a:t>quản</a:t>
            </a:r>
            <a:r>
              <a:rPr lang="en-US" dirty="0" smtClean="0"/>
              <a:t> </a:t>
            </a:r>
            <a:r>
              <a:rPr lang="vi-VN" dirty="0" smtClean="0"/>
              <a:t>lý</a:t>
            </a:r>
            <a:r>
              <a:rPr lang="en-US" dirty="0" smtClean="0"/>
              <a:t> </a:t>
            </a:r>
            <a:r>
              <a:rPr lang="vi-VN" dirty="0" smtClean="0"/>
              <a:t>lưu</a:t>
            </a:r>
            <a:r>
              <a:rPr lang="en-US" dirty="0" smtClean="0"/>
              <a:t> </a:t>
            </a:r>
            <a:r>
              <a:rPr lang="vi-VN" dirty="0" smtClean="0"/>
              <a:t>trữ</a:t>
            </a:r>
            <a:r>
              <a:rPr lang="en-US" dirty="0" smtClean="0"/>
              <a:t> </a:t>
            </a:r>
            <a:r>
              <a:rPr lang="vi-VN" dirty="0" smtClean="0"/>
              <a:t>trạng</a:t>
            </a:r>
            <a:r>
              <a:rPr lang="en-US" dirty="0" smtClean="0"/>
              <a:t> </a:t>
            </a:r>
            <a:r>
              <a:rPr lang="vi-VN" dirty="0" smtClean="0"/>
              <a:t>thái</a:t>
            </a:r>
            <a:r>
              <a:rPr lang="en-US" dirty="0" smtClean="0"/>
              <a:t>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đối</a:t>
            </a:r>
            <a:r>
              <a:rPr lang="en-US" dirty="0" smtClean="0"/>
              <a:t>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vi-VN" dirty="0" smtClean="0"/>
              <a:t>đó</a:t>
            </a:r>
            <a:r>
              <a:rPr lang="en-US" dirty="0" smtClean="0"/>
              <a:t> </a:t>
            </a:r>
            <a:r>
              <a:rPr lang="vi-VN" dirty="0" smtClean="0"/>
              <a:t>dựa</a:t>
            </a:r>
            <a:r>
              <a:rPr lang="en-US" dirty="0" smtClean="0"/>
              <a:t> </a:t>
            </a:r>
            <a:r>
              <a:rPr lang="vi-VN" dirty="0" smtClean="0"/>
              <a:t>trên</a:t>
            </a:r>
            <a:r>
              <a:rPr lang="en-US" dirty="0" smtClean="0"/>
              <a:t> </a:t>
            </a:r>
            <a:r>
              <a:rPr lang="vi-VN" dirty="0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vi-VN" dirty="0" smtClean="0"/>
              <a:t>ánh</a:t>
            </a:r>
            <a:r>
              <a:rPr lang="en-US" dirty="0" smtClean="0"/>
              <a:t> </a:t>
            </a:r>
            <a:r>
              <a:rPr lang="vi-VN" dirty="0" smtClean="0"/>
              <a:t>xạ.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4448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476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vi-VN" dirty="0" smtClean="0"/>
              <a:t>current_date</a:t>
            </a:r>
            <a:r>
              <a:rPr lang="vi-VN" dirty="0"/>
              <a:t>(): </a:t>
            </a:r>
            <a:r>
              <a:rPr lang="vi-VN" dirty="0" smtClean="0"/>
              <a:t>lấy</a:t>
            </a:r>
            <a:r>
              <a:rPr lang="en-US" dirty="0" smtClean="0"/>
              <a:t> </a:t>
            </a:r>
            <a:r>
              <a:rPr lang="vi-VN" dirty="0" smtClean="0"/>
              <a:t>ngày</a:t>
            </a:r>
            <a:r>
              <a:rPr lang="vi-VN" dirty="0"/>
              <a:t>, </a:t>
            </a:r>
            <a:r>
              <a:rPr lang="vi-VN" dirty="0" smtClean="0"/>
              <a:t>tháng</a:t>
            </a:r>
            <a:r>
              <a:rPr lang="en-US" dirty="0" smtClean="0"/>
              <a:t> </a:t>
            </a:r>
            <a:r>
              <a:rPr lang="vi-VN" dirty="0" smtClean="0"/>
              <a:t>năm</a:t>
            </a:r>
            <a:endParaRPr lang="vi-VN" dirty="0"/>
          </a:p>
          <a:p>
            <a:pPr lvl="1"/>
            <a:r>
              <a:rPr lang="en-US" dirty="0" err="1" smtClean="0"/>
              <a:t>current_time</a:t>
            </a:r>
            <a:r>
              <a:rPr lang="en-US" dirty="0"/>
              <a:t>():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/>
              <a:t>,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endParaRPr lang="en-US" dirty="0"/>
          </a:p>
          <a:p>
            <a:pPr lvl="1"/>
            <a:r>
              <a:rPr lang="en-US" dirty="0" err="1" smtClean="0"/>
              <a:t>current_timestamp</a:t>
            </a:r>
            <a:r>
              <a:rPr lang="en-US" dirty="0"/>
              <a:t>():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/>
          </a:p>
          <a:p>
            <a:pPr lvl="1"/>
            <a:r>
              <a:rPr lang="en-US" dirty="0" smtClean="0"/>
              <a:t>second</a:t>
            </a:r>
            <a:r>
              <a:rPr lang="en-US" dirty="0"/>
              <a:t>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endParaRPr lang="en-US" dirty="0"/>
          </a:p>
          <a:p>
            <a:pPr lvl="1"/>
            <a:r>
              <a:rPr lang="en-US" dirty="0" smtClean="0"/>
              <a:t>minute</a:t>
            </a:r>
            <a:r>
              <a:rPr lang="en-US" dirty="0"/>
              <a:t>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phút</a:t>
            </a:r>
            <a:endParaRPr lang="en-US" dirty="0"/>
          </a:p>
          <a:p>
            <a:pPr lvl="1"/>
            <a:r>
              <a:rPr lang="en-US" dirty="0" smtClean="0"/>
              <a:t>hour</a:t>
            </a:r>
            <a:r>
              <a:rPr lang="en-US" dirty="0"/>
              <a:t>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/>
          </a:p>
          <a:p>
            <a:pPr lvl="1"/>
            <a:r>
              <a:rPr lang="en-US" dirty="0" smtClean="0"/>
              <a:t>day</a:t>
            </a:r>
            <a:r>
              <a:rPr lang="en-US" dirty="0"/>
              <a:t>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  <a:p>
            <a:pPr lvl="1"/>
            <a:r>
              <a:rPr lang="en-US" dirty="0" smtClean="0"/>
              <a:t>month</a:t>
            </a:r>
            <a:r>
              <a:rPr lang="en-US" dirty="0"/>
              <a:t>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  <a:p>
            <a:pPr lvl="1"/>
            <a:r>
              <a:rPr lang="vi-VN" dirty="0" smtClean="0"/>
              <a:t>year</a:t>
            </a:r>
            <a:r>
              <a:rPr lang="vi-VN" dirty="0"/>
              <a:t>(...): </a:t>
            </a:r>
            <a:r>
              <a:rPr lang="vi-VN" dirty="0" smtClean="0"/>
              <a:t>lấy</a:t>
            </a:r>
            <a:r>
              <a:rPr lang="en-US" dirty="0" smtClean="0"/>
              <a:t> </a:t>
            </a:r>
            <a:r>
              <a:rPr lang="vi-VN" dirty="0" smtClean="0"/>
              <a:t>năm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6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vi-VN" dirty="0" smtClean="0"/>
              <a:t>abs</a:t>
            </a:r>
            <a:r>
              <a:rPr lang="vi-VN" dirty="0"/>
              <a:t>(): lấy giá trị tuyệt đối</a:t>
            </a:r>
          </a:p>
          <a:p>
            <a:pPr lvl="1"/>
            <a:r>
              <a:rPr lang="vi-VN" dirty="0" smtClean="0"/>
              <a:t>sqrt</a:t>
            </a:r>
            <a:r>
              <a:rPr lang="vi-VN" dirty="0"/>
              <a:t>(): tính căn bậc 2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/</a:t>
            </a:r>
            <a:r>
              <a:rPr lang="en-US" dirty="0" err="1"/>
              <a:t>ngày</a:t>
            </a:r>
            <a:r>
              <a:rPr lang="en-US" dirty="0"/>
              <a:t> sang </a:t>
            </a:r>
            <a:r>
              <a:rPr lang="en-US" dirty="0" err="1"/>
              <a:t>chuỗi</a:t>
            </a:r>
            <a:endParaRPr lang="en-US" dirty="0"/>
          </a:p>
          <a:p>
            <a:pPr lvl="1"/>
            <a:r>
              <a:rPr lang="en-US" dirty="0" smtClean="0"/>
              <a:t>cast</a:t>
            </a:r>
            <a:r>
              <a:rPr lang="en-US" dirty="0"/>
              <a:t>(... as ...):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62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/>
              <a:t>Giới Thiệu</a:t>
            </a:r>
          </a:p>
          <a:p>
            <a:r>
              <a:rPr lang="vi-VN" dirty="0"/>
              <a:t>Ánh xạ</a:t>
            </a:r>
          </a:p>
          <a:p>
            <a:pPr lvl="1"/>
            <a:r>
              <a:rPr lang="vi-VN" dirty="0"/>
              <a:t>Tập tin cấu hình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l</a:t>
            </a:r>
            <a:r>
              <a:rPr lang="vi-VN" dirty="0"/>
              <a:t>ớp thực thể</a:t>
            </a:r>
          </a:p>
          <a:p>
            <a:r>
              <a:rPr lang="vi-VN" dirty="0"/>
              <a:t>Hibernate</a:t>
            </a:r>
            <a:r>
              <a:rPr lang="en-US" dirty="0"/>
              <a:t> API</a:t>
            </a:r>
            <a:endParaRPr lang="vi-VN" dirty="0"/>
          </a:p>
          <a:p>
            <a:pPr lvl="1"/>
            <a:r>
              <a:rPr lang="vi-VN" dirty="0"/>
              <a:t>Truy vấn</a:t>
            </a:r>
          </a:p>
          <a:p>
            <a:pPr lvl="2"/>
            <a:r>
              <a:rPr lang="vi-VN" dirty="0"/>
              <a:t>Truy vấn thực thể</a:t>
            </a:r>
          </a:p>
          <a:p>
            <a:pPr lvl="2"/>
            <a:r>
              <a:rPr lang="vi-VN" dirty="0"/>
              <a:t>Truy vấn một thực thể theo khóa chính</a:t>
            </a:r>
          </a:p>
          <a:p>
            <a:pPr lvl="1"/>
            <a:r>
              <a:rPr lang="vi-VN" dirty="0"/>
              <a:t>Thao tác dữ liệu</a:t>
            </a:r>
          </a:p>
          <a:p>
            <a:pPr lvl="2"/>
            <a:r>
              <a:rPr lang="vi-VN" dirty="0"/>
              <a:t>Thêm mới</a:t>
            </a:r>
          </a:p>
          <a:p>
            <a:pPr lvl="2"/>
            <a:r>
              <a:rPr lang="vi-VN" dirty="0"/>
              <a:t>Cập nhật</a:t>
            </a:r>
          </a:p>
          <a:p>
            <a:pPr lvl="2"/>
            <a:r>
              <a:rPr lang="vi-VN" dirty="0"/>
              <a:t>Xóa</a:t>
            </a:r>
            <a:endParaRPr lang="en-US" dirty="0"/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HQL</a:t>
            </a:r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điểm của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vi-VN" dirty="0" smtClean="0"/>
              <a:t>Hibernate </a:t>
            </a:r>
            <a:r>
              <a:rPr lang="vi-VN" dirty="0"/>
              <a:t>cung cấp API đơn giản để thao tác và truy vấn các đối tượng trực tiếp từ cơ sở dữ liệu.</a:t>
            </a:r>
          </a:p>
          <a:p>
            <a:r>
              <a:rPr lang="vi-VN" dirty="0"/>
              <a:t>Hibernate trong suốt với SQL - chúng ta chỉ làm việc với các đối tượng.</a:t>
            </a:r>
          </a:p>
          <a:p>
            <a:r>
              <a:rPr lang="vi-VN" dirty="0"/>
              <a:t>Truy vấn các đối tượng kết hợp một cách dễ dàng thông qua mối quan hệ giữa các thực thể.</a:t>
            </a:r>
          </a:p>
          <a:p>
            <a:r>
              <a:rPr lang="vi-VN" dirty="0" smtClean="0"/>
              <a:t>Hibernate </a:t>
            </a:r>
            <a:r>
              <a:rPr lang="vi-VN" dirty="0"/>
              <a:t>giúp giảm bớt 95% nhiệm vụ của người lập trình cơ sở dữ liệu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3992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HSQL </a:t>
            </a:r>
            <a:r>
              <a:rPr lang="en-US" dirty="0"/>
              <a:t>Database Engine</a:t>
            </a:r>
          </a:p>
          <a:p>
            <a:r>
              <a:rPr lang="en-US" dirty="0" smtClean="0"/>
              <a:t>DB2/NT</a:t>
            </a:r>
            <a:endParaRPr lang="en-US" dirty="0"/>
          </a:p>
          <a:p>
            <a:r>
              <a:rPr lang="en-US" dirty="0" smtClean="0"/>
              <a:t>MySQL</a:t>
            </a:r>
            <a:endParaRPr lang="en-US" dirty="0"/>
          </a:p>
          <a:p>
            <a:r>
              <a:rPr lang="en-US" dirty="0" err="1" smtClean="0"/>
              <a:t>PostgreSQL</a:t>
            </a:r>
            <a:endParaRPr lang="en-US" dirty="0"/>
          </a:p>
          <a:p>
            <a:r>
              <a:rPr lang="en-US" dirty="0" err="1" smtClean="0"/>
              <a:t>FrontBase</a:t>
            </a:r>
            <a:endParaRPr lang="en-US" dirty="0"/>
          </a:p>
          <a:p>
            <a:r>
              <a:rPr lang="en-US" dirty="0" smtClean="0"/>
              <a:t>Oracle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Microsoft </a:t>
            </a:r>
            <a:r>
              <a:rPr lang="en-US" b="1" dirty="0">
                <a:solidFill>
                  <a:srgbClr val="FF0000"/>
                </a:solidFill>
              </a:rPr>
              <a:t>SQL Server Database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Sybase </a:t>
            </a:r>
            <a:r>
              <a:rPr lang="en-US" dirty="0"/>
              <a:t>SQL Server</a:t>
            </a:r>
          </a:p>
          <a:p>
            <a:r>
              <a:rPr lang="en-US" dirty="0" smtClean="0"/>
              <a:t>Informix </a:t>
            </a:r>
            <a:r>
              <a:rPr lang="en-US" dirty="0"/>
              <a:t>Dynamic </a:t>
            </a: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7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Hibernate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199"/>
            <a:ext cx="5334000" cy="496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67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Configuration</a:t>
            </a:r>
            <a:r>
              <a:rPr lang="vi-VN" dirty="0"/>
              <a:t>: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quản</a:t>
            </a:r>
            <a:r>
              <a:rPr lang="en-US" dirty="0" smtClean="0"/>
              <a:t> </a:t>
            </a:r>
            <a:r>
              <a:rPr lang="vi-VN" dirty="0" smtClean="0"/>
              <a:t>lý</a:t>
            </a:r>
            <a:r>
              <a:rPr lang="en-US" dirty="0" smtClean="0"/>
              <a:t> </a:t>
            </a:r>
            <a:r>
              <a:rPr lang="vi-VN" dirty="0" smtClean="0"/>
              <a:t>thông</a:t>
            </a:r>
            <a:r>
              <a:rPr lang="en-US" dirty="0" smtClean="0"/>
              <a:t> </a:t>
            </a:r>
            <a:r>
              <a:rPr lang="vi-VN" dirty="0" smtClean="0"/>
              <a:t>tin cấu</a:t>
            </a:r>
            <a:r>
              <a:rPr lang="en-US" dirty="0" smtClean="0"/>
              <a:t> </a:t>
            </a:r>
            <a:r>
              <a:rPr lang="vi-VN" dirty="0" smtClean="0"/>
              <a:t>hình</a:t>
            </a:r>
            <a:r>
              <a:rPr lang="en-US" dirty="0" smtClean="0"/>
              <a:t> </a:t>
            </a:r>
            <a:r>
              <a:rPr lang="vi-VN" dirty="0" smtClean="0"/>
              <a:t>kết</a:t>
            </a:r>
            <a:r>
              <a:rPr lang="en-US" dirty="0" smtClean="0"/>
              <a:t> </a:t>
            </a:r>
            <a:r>
              <a:rPr lang="vi-VN" dirty="0" smtClean="0"/>
              <a:t>nối</a:t>
            </a:r>
            <a:r>
              <a:rPr lang="en-US" dirty="0" smtClean="0"/>
              <a:t> </a:t>
            </a:r>
            <a:r>
              <a:rPr lang="vi-VN" dirty="0" smtClean="0"/>
              <a:t>đến</a:t>
            </a:r>
            <a:r>
              <a:rPr lang="en-US" dirty="0" smtClean="0"/>
              <a:t> </a:t>
            </a:r>
            <a:r>
              <a:rPr lang="vi-VN" dirty="0" smtClean="0"/>
              <a:t>CSDL và</a:t>
            </a:r>
            <a:r>
              <a:rPr lang="en-US" dirty="0" smtClean="0"/>
              <a:t> </a:t>
            </a:r>
            <a:r>
              <a:rPr lang="vi-VN" dirty="0" smtClean="0"/>
              <a:t>ánh</a:t>
            </a:r>
            <a:r>
              <a:rPr lang="en-US" dirty="0" smtClean="0"/>
              <a:t> </a:t>
            </a:r>
            <a:r>
              <a:rPr lang="vi-VN" dirty="0" smtClean="0"/>
              <a:t>xạ</a:t>
            </a:r>
            <a:r>
              <a:rPr lang="en-US" dirty="0" smtClean="0"/>
              <a:t> </a:t>
            </a:r>
            <a:r>
              <a:rPr lang="vi-VN" dirty="0" smtClean="0"/>
              <a:t>thực</a:t>
            </a:r>
            <a:r>
              <a:rPr lang="en-US" dirty="0" smtClean="0"/>
              <a:t>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vào</a:t>
            </a:r>
            <a:r>
              <a:rPr lang="en-US" dirty="0" smtClean="0"/>
              <a:t> </a:t>
            </a:r>
            <a:r>
              <a:rPr lang="vi-VN" dirty="0" smtClean="0"/>
              <a:t>CSDL</a:t>
            </a:r>
            <a:r>
              <a:rPr lang="vi-VN" dirty="0"/>
              <a:t>.</a:t>
            </a:r>
          </a:p>
          <a:p>
            <a:r>
              <a:rPr lang="vi-VN" b="1" dirty="0">
                <a:solidFill>
                  <a:srgbClr val="FF0000"/>
                </a:solidFill>
              </a:rPr>
              <a:t>SessionFactory</a:t>
            </a:r>
            <a:r>
              <a:rPr lang="vi-VN" dirty="0"/>
              <a:t>: </a:t>
            </a:r>
            <a:r>
              <a:rPr lang="vi-VN" dirty="0" smtClean="0"/>
              <a:t>đối</a:t>
            </a:r>
            <a:r>
              <a:rPr lang="en-US" dirty="0" smtClean="0"/>
              <a:t>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vi-VN" dirty="0" smtClean="0"/>
              <a:t>này</a:t>
            </a:r>
            <a:r>
              <a:rPr lang="en-US" dirty="0" smtClean="0"/>
              <a:t> </a:t>
            </a:r>
            <a:r>
              <a:rPr lang="vi-VN" dirty="0" smtClean="0"/>
              <a:t>cho</a:t>
            </a:r>
            <a:r>
              <a:rPr lang="en-US" dirty="0" smtClean="0"/>
              <a:t> </a:t>
            </a:r>
            <a:r>
              <a:rPr lang="vi-VN" dirty="0" smtClean="0"/>
              <a:t>phép</a:t>
            </a:r>
            <a:r>
              <a:rPr lang="en-US" dirty="0" smtClean="0"/>
              <a:t> </a:t>
            </a:r>
            <a:r>
              <a:rPr lang="vi-VN" dirty="0" smtClean="0"/>
              <a:t>sản</a:t>
            </a:r>
            <a:r>
              <a:rPr lang="en-US" dirty="0" smtClean="0"/>
              <a:t> </a:t>
            </a:r>
            <a:r>
              <a:rPr lang="vi-VN" dirty="0" smtClean="0"/>
              <a:t>sinh</a:t>
            </a:r>
            <a:r>
              <a:rPr lang="en-US" dirty="0" smtClean="0"/>
              <a:t> </a:t>
            </a:r>
            <a:r>
              <a:rPr lang="vi-VN" dirty="0" smtClean="0"/>
              <a:t>ra</a:t>
            </a:r>
            <a:r>
              <a:rPr lang="en-US" dirty="0" smtClean="0"/>
              <a:t> </a:t>
            </a:r>
            <a:r>
              <a:rPr lang="vi-VN" dirty="0" smtClean="0"/>
              <a:t>nhiều</a:t>
            </a:r>
            <a:r>
              <a:rPr lang="en-US" dirty="0" smtClean="0"/>
              <a:t> </a:t>
            </a:r>
            <a:r>
              <a:rPr lang="vi-VN" dirty="0" smtClean="0"/>
              <a:t>phiên</a:t>
            </a:r>
            <a:r>
              <a:rPr lang="en-US" dirty="0" smtClean="0"/>
              <a:t> </a:t>
            </a:r>
            <a:r>
              <a:rPr lang="vi-VN" dirty="0" smtClean="0"/>
              <a:t>làm</a:t>
            </a:r>
            <a:r>
              <a:rPr lang="en-US" dirty="0" smtClean="0"/>
              <a:t> </a:t>
            </a:r>
            <a:r>
              <a:rPr lang="vi-VN" dirty="0" smtClean="0"/>
              <a:t>(session</a:t>
            </a:r>
            <a:r>
              <a:rPr lang="vi-VN" dirty="0"/>
              <a:t>)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r>
              <a:rPr lang="vi-VN" dirty="0" smtClean="0"/>
              <a:t>khác</a:t>
            </a:r>
            <a:r>
              <a:rPr lang="en-US" dirty="0" smtClean="0"/>
              <a:t> </a:t>
            </a:r>
            <a:r>
              <a:rPr lang="vi-VN" dirty="0" smtClean="0"/>
              <a:t>nhau</a:t>
            </a:r>
            <a:r>
              <a:rPr lang="vi-VN" dirty="0"/>
              <a:t>.</a:t>
            </a:r>
          </a:p>
          <a:p>
            <a:r>
              <a:rPr lang="vi-VN" b="1" dirty="0">
                <a:solidFill>
                  <a:srgbClr val="FF0000"/>
                </a:solidFill>
              </a:rPr>
              <a:t>Session</a:t>
            </a:r>
            <a:r>
              <a:rPr lang="vi-VN" dirty="0"/>
              <a:t>: </a:t>
            </a:r>
            <a:r>
              <a:rPr lang="vi-VN" dirty="0" smtClean="0"/>
              <a:t>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tạo</a:t>
            </a:r>
            <a:r>
              <a:rPr lang="en-US" dirty="0" smtClean="0"/>
              <a:t> </a:t>
            </a:r>
            <a:r>
              <a:rPr lang="vi-VN" dirty="0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phiên</a:t>
            </a:r>
            <a:r>
              <a:rPr lang="en-US" dirty="0" smtClean="0"/>
              <a:t> </a:t>
            </a:r>
            <a:r>
              <a:rPr lang="vi-VN" dirty="0" smtClean="0"/>
              <a:t>làm</a:t>
            </a:r>
            <a:r>
              <a:rPr lang="en-US" dirty="0" smtClean="0"/>
              <a:t>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CSDL thông</a:t>
            </a:r>
            <a:r>
              <a:rPr lang="en-US" dirty="0" smtClean="0"/>
              <a:t> </a:t>
            </a:r>
            <a:r>
              <a:rPr lang="vi-VN" dirty="0" smtClean="0"/>
              <a:t>qua </a:t>
            </a:r>
            <a:r>
              <a:rPr lang="vi-VN" dirty="0"/>
              <a:t>Hibernate.</a:t>
            </a:r>
          </a:p>
          <a:p>
            <a:r>
              <a:rPr lang="vi-VN" b="1" dirty="0">
                <a:solidFill>
                  <a:srgbClr val="FF0000"/>
                </a:solidFill>
              </a:rPr>
              <a:t>Transaction</a:t>
            </a:r>
            <a:r>
              <a:rPr lang="vi-VN" dirty="0"/>
              <a:t>: </a:t>
            </a:r>
            <a:r>
              <a:rPr lang="vi-VN" dirty="0" smtClean="0"/>
              <a:t>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điều</a:t>
            </a:r>
            <a:r>
              <a:rPr lang="en-US" dirty="0" smtClean="0"/>
              <a:t> </a:t>
            </a:r>
            <a:r>
              <a:rPr lang="vi-VN" dirty="0" smtClean="0"/>
              <a:t>khiển</a:t>
            </a:r>
            <a:r>
              <a:rPr lang="en-US" dirty="0" smtClean="0"/>
              <a:t> </a:t>
            </a:r>
            <a:r>
              <a:rPr lang="vi-VN" dirty="0" smtClean="0"/>
              <a:t>transaction </a:t>
            </a:r>
            <a:r>
              <a:rPr lang="vi-VN" dirty="0"/>
              <a:t>(none or all)</a:t>
            </a:r>
          </a:p>
          <a:p>
            <a:r>
              <a:rPr lang="vi-VN" b="1" dirty="0">
                <a:solidFill>
                  <a:srgbClr val="FF0000"/>
                </a:solidFill>
              </a:rPr>
              <a:t>Query</a:t>
            </a:r>
            <a:r>
              <a:rPr lang="vi-VN" dirty="0"/>
              <a:t>: </a:t>
            </a:r>
            <a:r>
              <a:rPr lang="vi-VN" dirty="0" smtClean="0"/>
              <a:t>Đối</a:t>
            </a:r>
            <a:r>
              <a:rPr lang="en-US" dirty="0" smtClean="0"/>
              <a:t>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vi-VN" dirty="0" smtClean="0"/>
              <a:t>này</a:t>
            </a:r>
            <a:r>
              <a:rPr lang="en-US" dirty="0" smtClean="0"/>
              <a:t>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thực</a:t>
            </a:r>
            <a:r>
              <a:rPr lang="en-US" dirty="0" smtClean="0"/>
              <a:t> </a:t>
            </a:r>
            <a:r>
              <a:rPr lang="vi-VN" dirty="0" smtClean="0"/>
              <a:t>hiện</a:t>
            </a:r>
            <a:r>
              <a:rPr lang="en-US" dirty="0" smtClean="0"/>
              <a:t> </a:t>
            </a:r>
            <a:r>
              <a:rPr lang="vi-VN" dirty="0" smtClean="0"/>
              <a:t>truy</a:t>
            </a:r>
            <a:r>
              <a:rPr lang="en-US" dirty="0" smtClean="0"/>
              <a:t> </a:t>
            </a:r>
            <a:r>
              <a:rPr lang="vi-VN" dirty="0" smtClean="0"/>
              <a:t>vấn</a:t>
            </a:r>
            <a:r>
              <a:rPr lang="en-US" dirty="0" smtClean="0"/>
              <a:t> </a:t>
            </a:r>
            <a:r>
              <a:rPr lang="vi-VN" dirty="0" smtClean="0"/>
              <a:t>dữ</a:t>
            </a:r>
            <a:r>
              <a:rPr lang="en-US" dirty="0" smtClean="0"/>
              <a:t> </a:t>
            </a:r>
            <a:r>
              <a:rPr lang="vi-VN" dirty="0" smtClean="0"/>
              <a:t>liệu</a:t>
            </a:r>
            <a:endParaRPr lang="vi-VN" dirty="0"/>
          </a:p>
          <a:p>
            <a:r>
              <a:rPr lang="vi-VN" b="1" dirty="0">
                <a:solidFill>
                  <a:srgbClr val="FF0000"/>
                </a:solidFill>
              </a:rPr>
              <a:t>Criteria</a:t>
            </a:r>
            <a:r>
              <a:rPr lang="vi-VN" dirty="0"/>
              <a:t>: </a:t>
            </a:r>
            <a:r>
              <a:rPr lang="vi-VN" dirty="0" smtClean="0"/>
              <a:t>Đối</a:t>
            </a:r>
            <a:r>
              <a:rPr lang="en-US" dirty="0" smtClean="0"/>
              <a:t>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vi-VN" dirty="0" smtClean="0"/>
              <a:t>này</a:t>
            </a:r>
            <a:r>
              <a:rPr lang="en-US" dirty="0" smtClean="0"/>
              <a:t>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xây</a:t>
            </a:r>
            <a:r>
              <a:rPr lang="en-US" dirty="0" smtClean="0"/>
              <a:t> </a:t>
            </a:r>
            <a:r>
              <a:rPr lang="vi-VN" dirty="0" smtClean="0"/>
              <a:t>dựng</a:t>
            </a:r>
            <a:r>
              <a:rPr lang="en-US" dirty="0" smtClean="0"/>
              <a:t> </a:t>
            </a:r>
            <a:r>
              <a:rPr lang="vi-VN" dirty="0" smtClean="0"/>
              <a:t>câu</a:t>
            </a:r>
            <a:r>
              <a:rPr lang="en-US" dirty="0" smtClean="0"/>
              <a:t> </a:t>
            </a:r>
            <a:r>
              <a:rPr lang="vi-VN" dirty="0" smtClean="0"/>
              <a:t>lệnh</a:t>
            </a:r>
            <a:r>
              <a:rPr lang="en-US" dirty="0" smtClean="0"/>
              <a:t> </a:t>
            </a:r>
            <a:r>
              <a:rPr lang="vi-VN" dirty="0" smtClean="0"/>
              <a:t>truy</a:t>
            </a:r>
            <a:r>
              <a:rPr lang="en-US" dirty="0" smtClean="0"/>
              <a:t> </a:t>
            </a:r>
            <a:r>
              <a:rPr lang="vi-VN" dirty="0" smtClean="0"/>
              <a:t>vấn</a:t>
            </a:r>
            <a:r>
              <a:rPr lang="en-US" dirty="0" smtClean="0"/>
              <a:t> </a:t>
            </a:r>
            <a:r>
              <a:rPr lang="vi-VN" dirty="0" smtClean="0"/>
              <a:t>bằng</a:t>
            </a:r>
            <a:r>
              <a:rPr lang="en-US" dirty="0" smtClean="0"/>
              <a:t> </a:t>
            </a:r>
            <a:r>
              <a:rPr lang="vi-VN" dirty="0" smtClean="0"/>
              <a:t>lập</a:t>
            </a:r>
            <a:r>
              <a:rPr lang="en-US" dirty="0" smtClean="0"/>
              <a:t> </a:t>
            </a:r>
            <a:r>
              <a:rPr lang="vi-VN" dirty="0" smtClean="0"/>
              <a:t>trình</a:t>
            </a:r>
            <a:r>
              <a:rPr lang="en-US" dirty="0" smtClean="0"/>
              <a:t> </a:t>
            </a:r>
            <a:r>
              <a:rPr lang="vi-VN" dirty="0" smtClean="0"/>
              <a:t>thay</a:t>
            </a:r>
            <a:r>
              <a:rPr lang="en-US" dirty="0" smtClean="0"/>
              <a:t> </a:t>
            </a:r>
            <a:r>
              <a:rPr lang="vi-VN" dirty="0" smtClean="0"/>
              <a:t>cho</a:t>
            </a:r>
            <a:r>
              <a:rPr lang="en-US" dirty="0" smtClean="0"/>
              <a:t> </a:t>
            </a:r>
            <a:r>
              <a:rPr lang="vi-VN" dirty="0" smtClean="0"/>
              <a:t>truy</a:t>
            </a:r>
            <a:r>
              <a:rPr lang="en-US" dirty="0" smtClean="0"/>
              <a:t> </a:t>
            </a:r>
            <a:r>
              <a:rPr lang="vi-VN" dirty="0" smtClean="0"/>
              <a:t>vấn</a:t>
            </a:r>
            <a:r>
              <a:rPr lang="en-US" dirty="0" smtClean="0"/>
              <a:t> </a:t>
            </a:r>
            <a:r>
              <a:rPr lang="vi-VN" dirty="0" smtClean="0"/>
              <a:t>bằng</a:t>
            </a:r>
            <a:r>
              <a:rPr lang="en-US" dirty="0" smtClean="0"/>
              <a:t> </a:t>
            </a:r>
            <a:r>
              <a:rPr lang="vi-VN" dirty="0" smtClean="0"/>
              <a:t>câu</a:t>
            </a:r>
            <a:r>
              <a:rPr lang="en-US" dirty="0" smtClean="0"/>
              <a:t> </a:t>
            </a:r>
            <a:r>
              <a:rPr lang="vi-VN" dirty="0" smtClean="0"/>
              <a:t>lệnh</a:t>
            </a:r>
            <a:r>
              <a:rPr lang="en-US" dirty="0" smtClean="0"/>
              <a:t> </a:t>
            </a:r>
            <a:r>
              <a:rPr lang="vi-VN" dirty="0" smtClean="0"/>
              <a:t>HQL </a:t>
            </a:r>
            <a:r>
              <a:rPr lang="vi-VN" dirty="0"/>
              <a:t>hay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257800"/>
          </a:xfrm>
        </p:spPr>
        <p:txBody>
          <a:bodyPr>
            <a:normAutofit fontScale="92500"/>
          </a:bodyPr>
          <a:lstStyle/>
          <a:p>
            <a:r>
              <a:rPr lang="vi-VN" dirty="0" smtClean="0"/>
              <a:t>Trong</a:t>
            </a:r>
            <a:r>
              <a:rPr lang="en-US" dirty="0" smtClean="0"/>
              <a:t> </a:t>
            </a:r>
            <a:r>
              <a:rPr lang="vi-VN" dirty="0" smtClean="0"/>
              <a:t>số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thư</a:t>
            </a:r>
            <a:r>
              <a:rPr lang="en-US" dirty="0" smtClean="0"/>
              <a:t> </a:t>
            </a:r>
            <a:r>
              <a:rPr lang="vi-VN" dirty="0" smtClean="0"/>
              <a:t>viện</a:t>
            </a:r>
            <a:r>
              <a:rPr lang="en-US" dirty="0" smtClean="0"/>
              <a:t> </a:t>
            </a:r>
            <a:r>
              <a:rPr lang="vi-VN" dirty="0" smtClean="0"/>
              <a:t>trên</a:t>
            </a:r>
            <a:r>
              <a:rPr lang="vi-VN" dirty="0"/>
              <a:t>, </a:t>
            </a:r>
            <a:r>
              <a:rPr lang="vi-VN" b="1" dirty="0" smtClean="0"/>
              <a:t>sqljdbc4.jar</a:t>
            </a:r>
            <a:r>
              <a:rPr lang="en-US" b="1" dirty="0" smtClean="0"/>
              <a:t>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làm</a:t>
            </a:r>
            <a:r>
              <a:rPr lang="en-US" dirty="0" smtClean="0"/>
              <a:t>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SQL </a:t>
            </a:r>
            <a:r>
              <a:rPr lang="vi-VN" dirty="0"/>
              <a:t>Server 2000/2005/2008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Microsoft</a:t>
            </a:r>
            <a:r>
              <a:rPr lang="vi-VN" dirty="0"/>
              <a:t>.</a:t>
            </a:r>
          </a:p>
          <a:p>
            <a:r>
              <a:rPr lang="vi-VN" dirty="0" smtClean="0"/>
              <a:t>Nếu</a:t>
            </a:r>
            <a:r>
              <a:rPr lang="en-US" dirty="0" smtClean="0"/>
              <a:t> </a:t>
            </a:r>
            <a:r>
              <a:rPr lang="vi-VN" dirty="0" smtClean="0"/>
              <a:t>bạn</a:t>
            </a:r>
            <a:r>
              <a:rPr lang="en-US" dirty="0" smtClean="0"/>
              <a:t> </a:t>
            </a:r>
            <a:r>
              <a:rPr lang="vi-VN" dirty="0" smtClean="0"/>
              <a:t>muốn</a:t>
            </a:r>
            <a:r>
              <a:rPr lang="en-US" dirty="0" smtClean="0"/>
              <a:t> </a:t>
            </a:r>
            <a:r>
              <a:rPr lang="vi-VN" dirty="0" smtClean="0"/>
              <a:t>làm</a:t>
            </a:r>
            <a:r>
              <a:rPr lang="en-US" dirty="0" smtClean="0"/>
              <a:t>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CSDL cụ</a:t>
            </a:r>
            <a:r>
              <a:rPr lang="en-US" dirty="0" smtClean="0"/>
              <a:t>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nào</a:t>
            </a:r>
            <a:r>
              <a:rPr lang="en-US" dirty="0" smtClean="0"/>
              <a:t> </a:t>
            </a:r>
            <a:r>
              <a:rPr lang="vi-VN" dirty="0" smtClean="0"/>
              <a:t>đó</a:t>
            </a:r>
            <a:r>
              <a:rPr lang="en-US" dirty="0" smtClean="0"/>
              <a:t> </a:t>
            </a:r>
            <a:r>
              <a:rPr lang="vi-VN" dirty="0" smtClean="0"/>
              <a:t>(Oracle</a:t>
            </a:r>
            <a:r>
              <a:rPr lang="vi-VN" dirty="0"/>
              <a:t>, MySQL, DB2...) </a:t>
            </a:r>
            <a:r>
              <a:rPr lang="vi-VN" dirty="0" smtClean="0"/>
              <a:t>thì</a:t>
            </a:r>
            <a:r>
              <a:rPr lang="en-US" dirty="0" smtClean="0"/>
              <a:t> </a:t>
            </a:r>
            <a:r>
              <a:rPr lang="vi-VN" dirty="0" smtClean="0"/>
              <a:t>phải</a:t>
            </a:r>
            <a:r>
              <a:rPr lang="en-US" dirty="0" smtClean="0"/>
              <a:t> </a:t>
            </a:r>
            <a:r>
              <a:rPr lang="vi-VN" dirty="0" smtClean="0"/>
              <a:t>bổ</a:t>
            </a:r>
            <a:r>
              <a:rPr lang="en-US" dirty="0" smtClean="0"/>
              <a:t> </a:t>
            </a:r>
            <a:r>
              <a:rPr lang="vi-VN" dirty="0" smtClean="0"/>
              <a:t>sung thư</a:t>
            </a:r>
            <a:r>
              <a:rPr lang="en-US" dirty="0" smtClean="0"/>
              <a:t> </a:t>
            </a:r>
            <a:r>
              <a:rPr lang="vi-VN" dirty="0" smtClean="0"/>
              <a:t>viện</a:t>
            </a:r>
            <a:r>
              <a:rPr lang="en-US" dirty="0" smtClean="0"/>
              <a:t> </a:t>
            </a:r>
            <a:r>
              <a:rPr lang="vi-VN" dirty="0" smtClean="0"/>
              <a:t>JDBC tương</a:t>
            </a:r>
            <a:r>
              <a:rPr lang="en-US" dirty="0" smtClean="0"/>
              <a:t> </a:t>
            </a:r>
            <a:r>
              <a:rPr lang="vi-VN" dirty="0" smtClean="0"/>
              <a:t>ứng</a:t>
            </a:r>
            <a:r>
              <a:rPr lang="en-US" dirty="0" smtClean="0"/>
              <a:t>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CSDL đó</a:t>
            </a:r>
            <a:r>
              <a:rPr lang="en-US" dirty="0" smtClean="0"/>
              <a:t> </a:t>
            </a:r>
            <a:r>
              <a:rPr lang="vi-VN" dirty="0" smtClean="0"/>
              <a:t>vào</a:t>
            </a:r>
            <a:r>
              <a:rPr lang="en-US" dirty="0" smtClean="0"/>
              <a:t> </a:t>
            </a:r>
            <a:r>
              <a:rPr lang="vi-VN" dirty="0" smtClean="0"/>
              <a:t>ứng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bạn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81200"/>
            <a:ext cx="295777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00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CSDL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379416"/>
            <a:ext cx="5486400" cy="456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4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956</Words>
  <Application>Microsoft Office PowerPoint</Application>
  <PresentationFormat>On-screen Show (4:3)</PresentationFormat>
  <Paragraphs>170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Hibernate</vt:lpstr>
      <vt:lpstr>Nội dung</vt:lpstr>
      <vt:lpstr>Giới thiệu</vt:lpstr>
      <vt:lpstr>Đặc điểm của Hibernate</vt:lpstr>
      <vt:lpstr>Hỗ trợ CSDL</vt:lpstr>
      <vt:lpstr>Các thành phần Hibernate</vt:lpstr>
      <vt:lpstr>Các thành phần Hibernate</vt:lpstr>
      <vt:lpstr>Thư viện</vt:lpstr>
      <vt:lpstr>CSDL mẫu eStore</vt:lpstr>
      <vt:lpstr>Hibernate.cfg.xml</vt:lpstr>
      <vt:lpstr>Hibernate.cfg.xml</vt:lpstr>
      <vt:lpstr>Ánh xạ</vt:lpstr>
      <vt:lpstr>Ánh xạ thực thể</vt:lpstr>
      <vt:lpstr>Qui ước ánh xạ</vt:lpstr>
      <vt:lpstr>PowerPoint Presentation</vt:lpstr>
      <vt:lpstr>Truy vấn thực thể</vt:lpstr>
      <vt:lpstr>Truy vấn thực thể</vt:lpstr>
      <vt:lpstr>Truy vấn thực thể</vt:lpstr>
      <vt:lpstr>Truy vấn 1 thực thể</vt:lpstr>
      <vt:lpstr>Thao tác thực thể</vt:lpstr>
      <vt:lpstr>Thêm thực thể mới</vt:lpstr>
      <vt:lpstr>Cập nhật thực thể</vt:lpstr>
      <vt:lpstr>Xóa thực thể</vt:lpstr>
      <vt:lpstr>Thực thể kết hợp</vt:lpstr>
      <vt:lpstr>Ánh xạ thực thể kết hợp</vt:lpstr>
      <vt:lpstr>Ngôn ngữ HQL</vt:lpstr>
      <vt:lpstr>Ngôn ngữ HQL</vt:lpstr>
      <vt:lpstr>Ngôn ngữ HQL</vt:lpstr>
      <vt:lpstr>Ngôn ngữ HQL</vt:lpstr>
      <vt:lpstr>Ngôn ngữ HQL</vt:lpstr>
      <vt:lpstr>Ngôn ngữ HQL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NghiemN</cp:lastModifiedBy>
  <cp:revision>172</cp:revision>
  <dcterms:created xsi:type="dcterms:W3CDTF">2015-06-04T04:26:46Z</dcterms:created>
  <dcterms:modified xsi:type="dcterms:W3CDTF">2017-04-19T10:13:12Z</dcterms:modified>
</cp:coreProperties>
</file>