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58" r:id="rId4"/>
    <p:sldId id="359" r:id="rId5"/>
    <p:sldId id="361" r:id="rId6"/>
    <p:sldId id="336" r:id="rId7"/>
    <p:sldId id="343" r:id="rId8"/>
    <p:sldId id="355" r:id="rId9"/>
    <p:sldId id="360" r:id="rId10"/>
    <p:sldId id="337" r:id="rId11"/>
    <p:sldId id="366" r:id="rId12"/>
    <p:sldId id="367" r:id="rId13"/>
    <p:sldId id="369" r:id="rId14"/>
    <p:sldId id="350" r:id="rId15"/>
    <p:sldId id="351" r:id="rId16"/>
    <p:sldId id="352" r:id="rId17"/>
    <p:sldId id="365" r:id="rId18"/>
    <p:sldId id="354" r:id="rId19"/>
    <p:sldId id="353" r:id="rId20"/>
    <p:sldId id="338" r:id="rId21"/>
    <p:sldId id="342" r:id="rId22"/>
    <p:sldId id="349" r:id="rId23"/>
    <p:sldId id="339" r:id="rId24"/>
    <p:sldId id="346" r:id="rId25"/>
    <p:sldId id="362" r:id="rId26"/>
    <p:sldId id="363" r:id="rId27"/>
    <p:sldId id="341" r:id="rId28"/>
    <p:sldId id="344" r:id="rId29"/>
    <p:sldId id="348" r:id="rId30"/>
    <p:sldId id="347" r:id="rId31"/>
    <p:sldId id="345" r:id="rId32"/>
    <p:sldId id="364" r:id="rId33"/>
    <p:sldId id="356" r:id="rId34"/>
    <p:sldId id="357" r:id="rId35"/>
    <p:sldId id="33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- Accessing Counter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41946"/>
            <a:ext cx="8229599" cy="4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Parameter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Lấy giá trị tham số</a:t>
            </a:r>
          </a:p>
          <a:p>
            <a:pPr lvl="1"/>
            <a:r>
              <a:rPr lang="vi-VN" dirty="0"/>
              <a:t>r</a:t>
            </a:r>
            <a:r>
              <a:rPr lang="vi-VN" dirty="0" smtClean="0"/>
              <a:t>equest.</a:t>
            </a:r>
            <a:r>
              <a:rPr lang="vi-VN" dirty="0" smtClean="0">
                <a:solidFill>
                  <a:srgbClr val="FF0000"/>
                </a:solidFill>
              </a:rPr>
              <a:t>getParameter</a:t>
            </a:r>
            <a:r>
              <a:rPr lang="vi-VN" dirty="0" smtClean="0"/>
              <a:t>(name)</a:t>
            </a:r>
          </a:p>
          <a:p>
            <a:r>
              <a:rPr lang="vi-VN" dirty="0" smtClean="0"/>
              <a:t>Lấy giá trị nhiều tham số cùng tên</a:t>
            </a:r>
          </a:p>
          <a:p>
            <a:pPr lvl="1"/>
            <a:r>
              <a:rPr lang="vi-VN" dirty="0"/>
              <a:t>r</a:t>
            </a:r>
            <a:r>
              <a:rPr lang="vi-VN" dirty="0" smtClean="0"/>
              <a:t>equest.</a:t>
            </a:r>
            <a:r>
              <a:rPr lang="vi-VN" dirty="0" smtClean="0">
                <a:solidFill>
                  <a:srgbClr val="FF0000"/>
                </a:solidFill>
              </a:rPr>
              <a:t>getParameterValues</a:t>
            </a:r>
            <a:r>
              <a:rPr lang="vi-VN" dirty="0" smtClean="0"/>
              <a:t>(name</a:t>
            </a:r>
            <a:r>
              <a:rPr lang="vi-VN" dirty="0"/>
              <a:t>)</a:t>
            </a:r>
          </a:p>
          <a:p>
            <a:r>
              <a:rPr lang="vi-VN" dirty="0" smtClean="0"/>
              <a:t>Lấy danh sách tất cả các tên tham số</a:t>
            </a:r>
          </a:p>
          <a:p>
            <a:pPr lvl="1"/>
            <a:r>
              <a:rPr lang="vi-VN" dirty="0"/>
              <a:t>r</a:t>
            </a:r>
            <a:r>
              <a:rPr lang="vi-VN" dirty="0" smtClean="0"/>
              <a:t>equest.</a:t>
            </a:r>
            <a:r>
              <a:rPr lang="vi-VN" dirty="0" smtClean="0">
                <a:solidFill>
                  <a:srgbClr val="FF0000"/>
                </a:solidFill>
              </a:rPr>
              <a:t>getParameterNames</a:t>
            </a:r>
            <a:r>
              <a:rPr lang="vi-VN" dirty="0" smtClean="0"/>
              <a:t>()</a:t>
            </a:r>
            <a:endParaRPr lang="vi-VN" dirty="0"/>
          </a:p>
          <a:p>
            <a:r>
              <a:rPr lang="vi-VN" dirty="0" smtClean="0"/>
              <a:t>Ví dụ</a:t>
            </a:r>
          </a:p>
          <a:p>
            <a:pPr lvl="1"/>
            <a:r>
              <a:rPr lang="vi-VN" sz="2000" dirty="0" smtClean="0"/>
              <a:t>String[] hobbies = request.getParameterValues(“hobby”)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0920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Cookie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Cookie là mẫu </a:t>
            </a:r>
            <a:r>
              <a:rPr lang="vi-VN" dirty="0"/>
              <a:t>tin văn bản </a:t>
            </a:r>
            <a:r>
              <a:rPr lang="vi-VN" dirty="0" smtClean="0"/>
              <a:t>nhỏ được </a:t>
            </a:r>
            <a:r>
              <a:rPr lang="vi-VN" dirty="0"/>
              <a:t>lưu trên máy client </a:t>
            </a:r>
            <a:r>
              <a:rPr lang="vi-VN" dirty="0" smtClean="0"/>
              <a:t>và chỉ tồn tại trong </a:t>
            </a:r>
            <a:r>
              <a:rPr lang="vi-VN" dirty="0"/>
              <a:t>một </a:t>
            </a:r>
            <a:r>
              <a:rPr lang="vi-VN" dirty="0" smtClean="0"/>
              <a:t>khoảng thời gian nhất định. Nó được gửi lên server theo request.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7084"/>
            <a:ext cx="7467600" cy="31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381000" y="1295400"/>
            <a:ext cx="5638800" cy="2590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Làm việc với Cookie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3" y="1447800"/>
            <a:ext cx="4843463" cy="1600200"/>
          </a:xfrm>
          <a:prstGeom prst="rect">
            <a:avLst/>
          </a:prstGeom>
        </p:spPr>
      </p:pic>
      <p:sp>
        <p:nvSpPr>
          <p:cNvPr id="9" name="Flowchart: Document 8"/>
          <p:cNvSpPr/>
          <p:nvPr/>
        </p:nvSpPr>
        <p:spPr>
          <a:xfrm>
            <a:off x="1882772" y="3657600"/>
            <a:ext cx="6804027" cy="2590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3810000"/>
            <a:ext cx="6386513" cy="1828800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>
            <a:off x="6629401" y="1295400"/>
            <a:ext cx="2057398" cy="1447800"/>
          </a:xfrm>
          <a:prstGeom prst="borderCallout1">
            <a:avLst>
              <a:gd name="adj1" fmla="val 18750"/>
              <a:gd name="adj2" fmla="val -8333"/>
              <a:gd name="adj3" fmla="val 65367"/>
              <a:gd name="adj4" fmla="val -296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Tạo, thiết lập thời gian tồn tại và gửi cookie về client để lưu </a:t>
            </a:r>
            <a:r>
              <a:rPr lang="vi-VN" dirty="0" smtClean="0">
                <a:solidFill>
                  <a:srgbClr val="FF0000"/>
                </a:solidFill>
              </a:rPr>
              <a:t>lại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6781801" y="5219700"/>
            <a:ext cx="2057398" cy="1447800"/>
          </a:xfrm>
          <a:prstGeom prst="borderCallout1">
            <a:avLst>
              <a:gd name="adj1" fmla="val 18750"/>
              <a:gd name="adj2" fmla="val -8333"/>
              <a:gd name="adj3" fmla="val 18234"/>
              <a:gd name="adj4" fmla="val -7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Đọc các cookie được gửi lên server theo request</a:t>
            </a:r>
          </a:p>
        </p:txBody>
      </p:sp>
    </p:spTree>
    <p:extLst>
      <p:ext uri="{BB962C8B-B14F-4D97-AF65-F5344CB8AC3E}">
        <p14:creationId xmlns:p14="http://schemas.microsoft.com/office/powerpoint/2010/main" val="29522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Chia sẻ dữ 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599"/>
            <a:ext cx="8229599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Phạm vi chia sẻ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vi-VN" dirty="0"/>
              <a:t>3 scope</a:t>
            </a:r>
          </a:p>
          <a:p>
            <a:pPr lvl="1"/>
            <a:r>
              <a:rPr lang="vi-VN" dirty="0">
                <a:solidFill>
                  <a:srgbClr val="FF0000"/>
                </a:solidFill>
              </a:rPr>
              <a:t>Application</a:t>
            </a:r>
            <a:r>
              <a:rPr lang="vi-VN" dirty="0"/>
              <a:t> (ServletContext)</a:t>
            </a:r>
          </a:p>
          <a:p>
            <a:pPr lvl="2"/>
            <a:r>
              <a:rPr lang="vi-VN" dirty="0"/>
              <a:t>Được sử dụng để chia sẻ dữ liệu giữa các thành phần web trên phạm vi toàn ứng dụng</a:t>
            </a:r>
          </a:p>
          <a:p>
            <a:pPr lvl="1"/>
            <a:r>
              <a:rPr lang="vi-VN" dirty="0">
                <a:solidFill>
                  <a:srgbClr val="FF0000"/>
                </a:solidFill>
              </a:rPr>
              <a:t>Session</a:t>
            </a:r>
            <a:r>
              <a:rPr lang="vi-VN" dirty="0"/>
              <a:t> (HttpSession)</a:t>
            </a:r>
          </a:p>
          <a:p>
            <a:pPr lvl="2"/>
            <a:r>
              <a:rPr lang="vi-VN" dirty="0"/>
              <a:t>Chia sẻ dữ liệu giữa các thành phần web trong phạm vi mỗi phiên làm việc</a:t>
            </a:r>
          </a:p>
          <a:p>
            <a:pPr lvl="1"/>
            <a:r>
              <a:rPr lang="vi-VN" dirty="0">
                <a:solidFill>
                  <a:srgbClr val="FF0000"/>
                </a:solidFill>
              </a:rPr>
              <a:t>Request</a:t>
            </a:r>
            <a:r>
              <a:rPr lang="vi-VN" dirty="0"/>
              <a:t> (HttpServletRequest)</a:t>
            </a:r>
          </a:p>
          <a:p>
            <a:pPr lvl="2"/>
            <a:r>
              <a:rPr lang="vi-VN" dirty="0"/>
              <a:t>Chia sẻ dữ liệu giữa các thành phần web hoạt động trên cùng một yêu cầu.</a:t>
            </a:r>
          </a:p>
          <a:p>
            <a:r>
              <a:rPr lang="vi-VN" dirty="0"/>
              <a:t>Tham chiếu đến scope</a:t>
            </a:r>
          </a:p>
          <a:p>
            <a:pPr lvl="1"/>
            <a:r>
              <a:rPr lang="vi-VN" dirty="0"/>
              <a:t>HttpSession session= </a:t>
            </a:r>
            <a:r>
              <a:rPr lang="vi-VN" dirty="0">
                <a:solidFill>
                  <a:srgbClr val="FF0000"/>
                </a:solidFill>
              </a:rPr>
              <a:t>request.getSession()</a:t>
            </a:r>
          </a:p>
          <a:p>
            <a:pPr lvl="1"/>
            <a:r>
              <a:rPr lang="vi-VN" dirty="0"/>
              <a:t>ServletContext application= </a:t>
            </a:r>
            <a:r>
              <a:rPr lang="vi-VN" dirty="0">
                <a:solidFill>
                  <a:srgbClr val="FF0000"/>
                </a:solidFill>
              </a:rPr>
              <a:t>this.getServletContext</a:t>
            </a:r>
            <a:r>
              <a:rPr lang="vi-VN" dirty="0" smtClean="0">
                <a:solidFill>
                  <a:srgbClr val="FF0000"/>
                </a:solidFill>
              </a:rPr>
              <a:t>()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&lt;Scope&gt; API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&lt;scope&gt;.setAttribute(String name, Object value)</a:t>
            </a:r>
          </a:p>
          <a:p>
            <a:pPr lvl="1"/>
            <a:r>
              <a:rPr lang="vi-VN" dirty="0" smtClean="0"/>
              <a:t>Tạo mới </a:t>
            </a:r>
            <a:r>
              <a:rPr lang="vi-VN" dirty="0"/>
              <a:t>hoặc thay thế thuộc tính</a:t>
            </a:r>
          </a:p>
          <a:p>
            <a:r>
              <a:rPr lang="vi-VN" dirty="0"/>
              <a:t>Object &lt;scope&gt;.getAttribute(String name)</a:t>
            </a:r>
          </a:p>
          <a:p>
            <a:pPr lvl="1"/>
            <a:r>
              <a:rPr lang="vi-VN" dirty="0"/>
              <a:t>Lấy giá trị thuộc tính</a:t>
            </a:r>
          </a:p>
          <a:p>
            <a:r>
              <a:rPr lang="vi-VN" dirty="0"/>
              <a:t>&lt;scope&gt;.removeAttribute(String name)</a:t>
            </a:r>
          </a:p>
          <a:p>
            <a:pPr lvl="1"/>
            <a:r>
              <a:rPr lang="vi-VN" dirty="0"/>
              <a:t>Xóa thuộc tính</a:t>
            </a:r>
          </a:p>
          <a:p>
            <a:r>
              <a:rPr lang="vi-VN" dirty="0"/>
              <a:t>Enumeration&lt;String&gt; &lt;scope&gt;.getAttributeNames()</a:t>
            </a:r>
          </a:p>
          <a:p>
            <a:pPr lvl="1"/>
            <a:r>
              <a:rPr lang="vi-VN" dirty="0"/>
              <a:t>Lấy danh sách tất cả tên của thuộc tính</a:t>
            </a:r>
          </a:p>
        </p:txBody>
      </p:sp>
    </p:spTree>
    <p:extLst>
      <p:ext uri="{BB962C8B-B14F-4D97-AF65-F5344CB8AC3E}">
        <p14:creationId xmlns:p14="http://schemas.microsoft.com/office/powerpoint/2010/main" val="20843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38200" y="3720152"/>
            <a:ext cx="7696200" cy="2985448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838200" y="2057400"/>
            <a:ext cx="7696200" cy="160020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Request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838199"/>
          </a:xfrm>
        </p:spPr>
        <p:txBody>
          <a:bodyPr>
            <a:normAutofit fontScale="70000" lnSpcReduction="20000"/>
          </a:bodyPr>
          <a:lstStyle/>
          <a:p>
            <a:r>
              <a:rPr lang="vi-VN" dirty="0" smtClean="0"/>
              <a:t>req.getRequestDispatcher(“hello.do”).</a:t>
            </a:r>
            <a:r>
              <a:rPr lang="vi-VN" dirty="0" smtClean="0">
                <a:solidFill>
                  <a:srgbClr val="FF0000"/>
                </a:solidFill>
              </a:rPr>
              <a:t>forward</a:t>
            </a:r>
            <a:r>
              <a:rPr lang="vi-VN" dirty="0" smtClean="0"/>
              <a:t>(req, resp)</a:t>
            </a:r>
          </a:p>
          <a:p>
            <a:r>
              <a:rPr lang="vi-VN" dirty="0" smtClean="0"/>
              <a:t>req.getRequestDispatcher</a:t>
            </a:r>
            <a:r>
              <a:rPr lang="vi-VN" dirty="0"/>
              <a:t>(“hello.do</a:t>
            </a:r>
            <a:r>
              <a:rPr lang="vi-VN" dirty="0" smtClean="0"/>
              <a:t>”).</a:t>
            </a:r>
            <a:r>
              <a:rPr lang="vi-VN" dirty="0" smtClean="0">
                <a:solidFill>
                  <a:srgbClr val="FF0000"/>
                </a:solidFill>
              </a:rPr>
              <a:t>include</a:t>
            </a:r>
            <a:r>
              <a:rPr lang="vi-VN" dirty="0" smtClean="0"/>
              <a:t>(req</a:t>
            </a:r>
            <a:r>
              <a:rPr lang="vi-VN" dirty="0"/>
              <a:t>, resp)</a:t>
            </a:r>
          </a:p>
          <a:p>
            <a:endParaRPr lang="vi-VN" dirty="0"/>
          </a:p>
        </p:txBody>
      </p:sp>
      <p:sp>
        <p:nvSpPr>
          <p:cNvPr id="5" name="Flowchart: Document 4"/>
          <p:cNvSpPr/>
          <p:nvPr/>
        </p:nvSpPr>
        <p:spPr>
          <a:xfrm>
            <a:off x="3451227" y="2402006"/>
            <a:ext cx="1752600" cy="114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Servlet 1</a:t>
            </a:r>
            <a:endParaRPr lang="vi-VN" dirty="0"/>
          </a:p>
        </p:txBody>
      </p:sp>
      <p:sp>
        <p:nvSpPr>
          <p:cNvPr id="6" name="Flowchart: Document 5"/>
          <p:cNvSpPr/>
          <p:nvPr/>
        </p:nvSpPr>
        <p:spPr>
          <a:xfrm>
            <a:off x="6400800" y="2402006"/>
            <a:ext cx="1752600" cy="114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Servlet 2</a:t>
            </a:r>
            <a:endParaRPr lang="vi-VN" dirty="0"/>
          </a:p>
        </p:txBody>
      </p:sp>
      <p:sp>
        <p:nvSpPr>
          <p:cNvPr id="8" name="Striped Right Arrow 7"/>
          <p:cNvSpPr/>
          <p:nvPr/>
        </p:nvSpPr>
        <p:spPr>
          <a:xfrm>
            <a:off x="5316199" y="2402006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Striped Right Arrow 8"/>
          <p:cNvSpPr/>
          <p:nvPr/>
        </p:nvSpPr>
        <p:spPr>
          <a:xfrm flipH="1">
            <a:off x="5302810" y="2932631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5302810" y="20437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include</a:t>
            </a:r>
            <a:endParaRPr lang="vi-VN" dirty="0"/>
          </a:p>
        </p:txBody>
      </p:sp>
      <p:sp>
        <p:nvSpPr>
          <p:cNvPr id="11" name="Striped Right Arrow 10"/>
          <p:cNvSpPr/>
          <p:nvPr/>
        </p:nvSpPr>
        <p:spPr>
          <a:xfrm>
            <a:off x="2245160" y="2405418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Striped Right Arrow 11"/>
          <p:cNvSpPr/>
          <p:nvPr/>
        </p:nvSpPr>
        <p:spPr>
          <a:xfrm flipH="1">
            <a:off x="2231771" y="2936043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Flowchart: Document 12"/>
          <p:cNvSpPr/>
          <p:nvPr/>
        </p:nvSpPr>
        <p:spPr>
          <a:xfrm>
            <a:off x="3451227" y="3810000"/>
            <a:ext cx="1752600" cy="114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Servlet 1</a:t>
            </a:r>
            <a:endParaRPr lang="vi-VN" dirty="0"/>
          </a:p>
        </p:txBody>
      </p:sp>
      <p:sp>
        <p:nvSpPr>
          <p:cNvPr id="14" name="Flowchart: Document 13"/>
          <p:cNvSpPr/>
          <p:nvPr/>
        </p:nvSpPr>
        <p:spPr>
          <a:xfrm>
            <a:off x="3451227" y="5486400"/>
            <a:ext cx="1752600" cy="114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Servlet 2</a:t>
            </a:r>
            <a:endParaRPr lang="vi-VN" dirty="0"/>
          </a:p>
        </p:txBody>
      </p:sp>
      <p:sp>
        <p:nvSpPr>
          <p:cNvPr id="15" name="Striped Right Arrow 14"/>
          <p:cNvSpPr/>
          <p:nvPr/>
        </p:nvSpPr>
        <p:spPr>
          <a:xfrm rot="5400000">
            <a:off x="4124095" y="4939139"/>
            <a:ext cx="406863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4569843" y="50155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forward</a:t>
            </a:r>
            <a:endParaRPr lang="vi-VN" dirty="0"/>
          </a:p>
        </p:txBody>
      </p:sp>
      <p:sp>
        <p:nvSpPr>
          <p:cNvPr id="18" name="Striped Right Arrow 17"/>
          <p:cNvSpPr/>
          <p:nvPr/>
        </p:nvSpPr>
        <p:spPr>
          <a:xfrm>
            <a:off x="2245160" y="4139184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Striped Right Arrow 18"/>
          <p:cNvSpPr/>
          <p:nvPr/>
        </p:nvSpPr>
        <p:spPr>
          <a:xfrm flipH="1">
            <a:off x="2224947" y="5815584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1305936" y="41968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request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1126399" y="58732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response</a:t>
            </a:r>
            <a:endParaRPr lang="vi-VN" dirty="0"/>
          </a:p>
        </p:txBody>
      </p:sp>
      <p:sp>
        <p:nvSpPr>
          <p:cNvPr id="22" name="TextBox 21"/>
          <p:cNvSpPr txBox="1"/>
          <p:nvPr/>
        </p:nvSpPr>
        <p:spPr>
          <a:xfrm>
            <a:off x="1257778" y="246422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request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1098127" y="299028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response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66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Request Scope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1"/>
            <a:ext cx="8229599" cy="4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Application &amp; Session Scope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Flowchart: Document 5"/>
          <p:cNvSpPr/>
          <p:nvPr/>
        </p:nvSpPr>
        <p:spPr>
          <a:xfrm>
            <a:off x="457200" y="1219200"/>
            <a:ext cx="7086600" cy="3276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47800"/>
            <a:ext cx="67913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owchart: Document 6"/>
          <p:cNvSpPr/>
          <p:nvPr/>
        </p:nvSpPr>
        <p:spPr>
          <a:xfrm>
            <a:off x="2438401" y="3968679"/>
            <a:ext cx="6248398" cy="212732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075562"/>
            <a:ext cx="5964684" cy="13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Servlet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 smtClean="0"/>
              <a:t>Cookie</a:t>
            </a:r>
          </a:p>
          <a:p>
            <a:r>
              <a:rPr lang="en-US" dirty="0" smtClean="0"/>
              <a:t>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– Filter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– Listener</a:t>
            </a:r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9" y="1219200"/>
            <a:ext cx="8217089" cy="48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59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Khai báo Filter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Web.xml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r>
              <a:rPr lang="vi-VN" dirty="0" smtClean="0"/>
              <a:t>Annotation</a:t>
            </a:r>
          </a:p>
          <a:p>
            <a:pPr lvl="1"/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78169"/>
            <a:ext cx="7620000" cy="2693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97488"/>
            <a:ext cx="6556463" cy="11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- Unicode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199"/>
            <a:ext cx="8229599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– </a:t>
            </a:r>
            <a:r>
              <a:rPr lang="en-US" dirty="0" err="1" smtClean="0"/>
              <a:t>HitCounter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651"/>
            <a:ext cx="8229599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– </a:t>
            </a:r>
            <a:r>
              <a:rPr lang="en-US" dirty="0" err="1"/>
              <a:t>HitCounter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52387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95712"/>
            <a:ext cx="368617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385" y="4562475"/>
            <a:ext cx="5581650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345574" y="2075456"/>
            <a:ext cx="10711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vi-VN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nit()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6451" y="4996080"/>
            <a:ext cx="19367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destroy()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18180" y="4744462"/>
            <a:ext cx="19591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doFilter</a:t>
            </a:r>
            <a:r>
              <a:rPr lang="vi-VN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0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Hiển thị HitCounter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lowchart: Document 5"/>
          <p:cNvSpPr/>
          <p:nvPr/>
        </p:nvSpPr>
        <p:spPr>
          <a:xfrm>
            <a:off x="457199" y="1219200"/>
            <a:ext cx="5715001" cy="4419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3857908"/>
            <a:ext cx="3352800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410851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1638300"/>
            <a:ext cx="4419600" cy="4038600"/>
          </a:xfrm>
          <a:prstGeom prst="roundRect">
            <a:avLst>
              <a:gd name="adj" fmla="val 47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Flowchart: Multidocument 4"/>
          <p:cNvSpPr/>
          <p:nvPr/>
        </p:nvSpPr>
        <p:spPr>
          <a:xfrm>
            <a:off x="6324600" y="2362200"/>
            <a:ext cx="1447800" cy="12954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&amp; JSP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838200" y="3086100"/>
            <a:ext cx="1371600" cy="1028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 flipV="1">
            <a:off x="2209800" y="3009900"/>
            <a:ext cx="41148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3276600"/>
            <a:ext cx="1171646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548455">
            <a:off x="4836080" y="359910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vi-VN" dirty="0"/>
          </a:p>
        </p:txBody>
      </p:sp>
      <p:sp>
        <p:nvSpPr>
          <p:cNvPr id="8" name="12-Point Star 7"/>
          <p:cNvSpPr/>
          <p:nvPr/>
        </p:nvSpPr>
        <p:spPr>
          <a:xfrm>
            <a:off x="4381500" y="4343400"/>
            <a:ext cx="2667000" cy="990600"/>
          </a:xfrm>
          <a:prstGeom prst="star12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Listeners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4743044" y="1595735"/>
            <a:ext cx="2401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Servlet Container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session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199"/>
            <a:ext cx="8229599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828800"/>
          </a:xfrm>
        </p:spPr>
        <p:txBody>
          <a:bodyPr/>
          <a:lstStyle/>
          <a:p>
            <a:r>
              <a:rPr lang="en-US" dirty="0" smtClean="0"/>
              <a:t>Controller: Servlet</a:t>
            </a:r>
          </a:p>
          <a:p>
            <a:r>
              <a:rPr lang="en-US" dirty="0" smtClean="0"/>
              <a:t>View: JSP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sẽ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3810000" y="3352800"/>
            <a:ext cx="4800600" cy="3276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533400" y="4343400"/>
            <a:ext cx="1263652" cy="990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4359322" y="3581400"/>
            <a:ext cx="1371600" cy="7620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vi-VN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4267200" y="5410200"/>
            <a:ext cx="1371600" cy="9144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vi-VN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019800" y="4572000"/>
            <a:ext cx="1295400" cy="609600"/>
          </a:xfrm>
          <a:prstGeom prst="flowChartMagneticDru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vi-VN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1797052" y="3962400"/>
            <a:ext cx="2562270" cy="876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  <a:endCxn id="9" idx="0"/>
          </p:cNvCxnSpPr>
          <p:nvPr/>
        </p:nvCxnSpPr>
        <p:spPr>
          <a:xfrm>
            <a:off x="5730922" y="3962400"/>
            <a:ext cx="936578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8" idx="3"/>
            <a:endCxn id="9" idx="2"/>
          </p:cNvCxnSpPr>
          <p:nvPr/>
        </p:nvCxnSpPr>
        <p:spPr>
          <a:xfrm flipV="1">
            <a:off x="5638800" y="5181600"/>
            <a:ext cx="10287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5045122" y="4343400"/>
            <a:ext cx="2239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8" idx="1"/>
            <a:endCxn id="5" idx="3"/>
          </p:cNvCxnSpPr>
          <p:nvPr/>
        </p:nvCxnSpPr>
        <p:spPr>
          <a:xfrm flipH="1" flipV="1">
            <a:off x="1797052" y="4838700"/>
            <a:ext cx="2470148" cy="102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7785130" y="3396734"/>
            <a:ext cx="785664" cy="3693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vi-VN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7088073" y="5630691"/>
            <a:ext cx="1295400" cy="6858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vi-VN" dirty="0"/>
          </a:p>
        </p:txBody>
      </p:sp>
      <p:cxnSp>
        <p:nvCxnSpPr>
          <p:cNvPr id="25" name="Straight Arrow Connector 24"/>
          <p:cNvCxnSpPr>
            <a:stCxn id="9" idx="4"/>
            <a:endCxn id="23" idx="1"/>
          </p:cNvCxnSpPr>
          <p:nvPr/>
        </p:nvCxnSpPr>
        <p:spPr>
          <a:xfrm>
            <a:off x="7315200" y="4876800"/>
            <a:ext cx="420573" cy="753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 rot="20443782">
            <a:off x="2310659" y="4156779"/>
            <a:ext cx="9442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vi-VN" dirty="0"/>
          </a:p>
        </p:txBody>
      </p:sp>
      <p:sp>
        <p:nvSpPr>
          <p:cNvPr id="27" name="TextBox 26"/>
          <p:cNvSpPr txBox="1"/>
          <p:nvPr/>
        </p:nvSpPr>
        <p:spPr>
          <a:xfrm rot="1373740">
            <a:off x="2256423" y="5196273"/>
            <a:ext cx="10815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vi-VN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4703336" y="4668080"/>
            <a:ext cx="9625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vi-VN" dirty="0"/>
          </a:p>
        </p:txBody>
      </p:sp>
      <p:sp>
        <p:nvSpPr>
          <p:cNvPr id="29" name="TextBox 28"/>
          <p:cNvSpPr txBox="1"/>
          <p:nvPr/>
        </p:nvSpPr>
        <p:spPr>
          <a:xfrm rot="1995595">
            <a:off x="5889788" y="3966160"/>
            <a:ext cx="799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vi-VN" dirty="0"/>
          </a:p>
        </p:txBody>
      </p:sp>
      <p:sp>
        <p:nvSpPr>
          <p:cNvPr id="30" name="TextBox 29"/>
          <p:cNvSpPr txBox="1"/>
          <p:nvPr/>
        </p:nvSpPr>
        <p:spPr>
          <a:xfrm rot="19675232">
            <a:off x="5772054" y="5280082"/>
            <a:ext cx="5373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50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Application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199"/>
            <a:ext cx="8229599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– Visitors Counter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 smtClean="0"/>
              <a:t>Tạo 1 listener để nghe 4 sự kiện: Ứng dụng bắt đầu, ứng dụng kết thúc, session bắt dầu và session kết thúc và viết mã cho các sự kiện:</a:t>
            </a:r>
          </a:p>
          <a:p>
            <a:r>
              <a:rPr lang="vi-VN" dirty="0" smtClean="0"/>
              <a:t>Ứng dụng bắt đầu:</a:t>
            </a:r>
          </a:p>
          <a:p>
            <a:pPr lvl="1"/>
            <a:r>
              <a:rPr lang="vi-VN" dirty="0" smtClean="0"/>
              <a:t>Đọc số khách truy cập từ file và lưu vào application</a:t>
            </a:r>
          </a:p>
          <a:p>
            <a:r>
              <a:rPr lang="vi-VN" dirty="0" smtClean="0"/>
              <a:t>Ứng dụng kết thúc:</a:t>
            </a:r>
          </a:p>
          <a:p>
            <a:pPr lvl="1"/>
            <a:r>
              <a:rPr lang="vi-VN" dirty="0" smtClean="0"/>
              <a:t>Lưu số khách truy cập từ application vào file</a:t>
            </a:r>
          </a:p>
          <a:p>
            <a:r>
              <a:rPr lang="vi-VN" dirty="0" smtClean="0"/>
              <a:t>Session bắt đầu:</a:t>
            </a:r>
          </a:p>
          <a:p>
            <a:pPr lvl="1"/>
            <a:r>
              <a:rPr lang="vi-VN" dirty="0" smtClean="0"/>
              <a:t>Tăng số khách truy cập trong application lên 1</a:t>
            </a:r>
          </a:p>
          <a:p>
            <a:r>
              <a:rPr lang="vi-VN" dirty="0" smtClean="0"/>
              <a:t>Trang giao diện:</a:t>
            </a:r>
          </a:p>
          <a:p>
            <a:pPr lvl="1"/>
            <a:r>
              <a:rPr lang="vi-VN" dirty="0" smtClean="0"/>
              <a:t>Hiển thị số khách truy cập từ application lên giao diện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230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 Counter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59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Đóng gói ứng dụng web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5837"/>
            <a:ext cx="8229600" cy="639763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Triển </a:t>
            </a:r>
            <a:r>
              <a:rPr lang="vi-VN" dirty="0" smtClean="0"/>
              <a:t>khai: Chép </a:t>
            </a:r>
            <a:r>
              <a:rPr lang="vi-VN" dirty="0"/>
              <a:t>thư mục Site hoặc tập tin Site.war vào thư mục webapps của Tomcat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98020" cy="46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Triển khai ứng dụng web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3331"/>
            <a:ext cx="510540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552878"/>
            <a:ext cx="4495799" cy="2856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6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smtClean="0"/>
              <a:t>Servlet</a:t>
            </a:r>
          </a:p>
          <a:p>
            <a:r>
              <a:rPr lang="en-US" dirty="0"/>
              <a:t>Parameter</a:t>
            </a:r>
          </a:p>
          <a:p>
            <a:r>
              <a:rPr lang="en-US" dirty="0"/>
              <a:t>Cookie</a:t>
            </a:r>
          </a:p>
          <a:p>
            <a:r>
              <a:rPr lang="en-US" dirty="0" smtClean="0"/>
              <a:t>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– Filter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– Listener</a:t>
            </a:r>
          </a:p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MVC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4" y="1219200"/>
            <a:ext cx="2571750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8564" y="3352800"/>
            <a:ext cx="4918236" cy="3276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533400" y="4343400"/>
            <a:ext cx="1263652" cy="990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3929649" y="3581400"/>
            <a:ext cx="2230946" cy="7620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HelloController</a:t>
            </a:r>
            <a:endParaRPr lang="vi-VN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4267200" y="5410200"/>
            <a:ext cx="1371600" cy="9144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Hello.jsp</a:t>
            </a:r>
            <a:endParaRPr lang="vi-VN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553200" y="4572000"/>
            <a:ext cx="1981200" cy="609600"/>
          </a:xfrm>
          <a:prstGeom prst="flowChartMagneticDru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vi-VN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1797052" y="3962400"/>
            <a:ext cx="2132597" cy="876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7" idx="3"/>
            <a:endCxn id="9" idx="0"/>
          </p:cNvCxnSpPr>
          <p:nvPr/>
        </p:nvCxnSpPr>
        <p:spPr>
          <a:xfrm>
            <a:off x="6160595" y="3962400"/>
            <a:ext cx="1383205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8" idx="3"/>
            <a:endCxn id="9" idx="2"/>
          </p:cNvCxnSpPr>
          <p:nvPr/>
        </p:nvCxnSpPr>
        <p:spPr>
          <a:xfrm flipV="1">
            <a:off x="5638800" y="5181600"/>
            <a:ext cx="19050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5045122" y="4343400"/>
            <a:ext cx="2239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8" idx="1"/>
            <a:endCxn id="6" idx="3"/>
          </p:cNvCxnSpPr>
          <p:nvPr/>
        </p:nvCxnSpPr>
        <p:spPr>
          <a:xfrm flipH="1" flipV="1">
            <a:off x="1797052" y="4838700"/>
            <a:ext cx="2470148" cy="102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6681148" y="3384148"/>
            <a:ext cx="785664" cy="3693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vi-VN" dirty="0"/>
          </a:p>
        </p:txBody>
      </p:sp>
      <p:sp>
        <p:nvSpPr>
          <p:cNvPr id="18" name="TextBox 17"/>
          <p:cNvSpPr txBox="1"/>
          <p:nvPr/>
        </p:nvSpPr>
        <p:spPr>
          <a:xfrm rot="20225485">
            <a:off x="2310659" y="4055425"/>
            <a:ext cx="9442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 rot="1373740">
            <a:off x="2256423" y="5196273"/>
            <a:ext cx="10815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vi-VN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703336" y="4668080"/>
            <a:ext cx="9625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 rot="1370896">
            <a:off x="6588860" y="3930133"/>
            <a:ext cx="799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vi-VN" dirty="0"/>
          </a:p>
        </p:txBody>
      </p:sp>
      <p:sp>
        <p:nvSpPr>
          <p:cNvPr id="22" name="TextBox 21"/>
          <p:cNvSpPr txBox="1"/>
          <p:nvPr/>
        </p:nvSpPr>
        <p:spPr>
          <a:xfrm rot="20348176">
            <a:off x="5944825" y="5308534"/>
            <a:ext cx="5373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34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MVC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lowchart: Document 5"/>
          <p:cNvSpPr/>
          <p:nvPr/>
        </p:nvSpPr>
        <p:spPr>
          <a:xfrm>
            <a:off x="457200" y="1219200"/>
            <a:ext cx="7086600" cy="3048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51045"/>
            <a:ext cx="6691313" cy="2186883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3886200" y="3276600"/>
            <a:ext cx="4495799" cy="310911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352800"/>
            <a:ext cx="3086100" cy="25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Lifecycle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http://www3.ntu.edu.sg/home/ehchua/programming/java/images/Servle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8063"/>
            <a:ext cx="8229599" cy="49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599" cy="54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Servlet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 (</a:t>
            </a:r>
            <a:r>
              <a:rPr lang="en-US" dirty="0" err="1" smtClean="0"/>
              <a:t>với</a:t>
            </a:r>
            <a:r>
              <a:rPr lang="en-US" dirty="0" smtClean="0"/>
              <a:t> Servlet 3.0+)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51149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5874"/>
            <a:ext cx="57816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servlet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3623830" cy="2286000"/>
          </a:xfrm>
          <a:prstGeom prst="rect">
            <a:avLst/>
          </a:prstGeom>
        </p:spPr>
      </p:pic>
      <p:sp>
        <p:nvSpPr>
          <p:cNvPr id="6" name="Flowchart: Document 5"/>
          <p:cNvSpPr/>
          <p:nvPr/>
        </p:nvSpPr>
        <p:spPr>
          <a:xfrm>
            <a:off x="2743200" y="2819400"/>
            <a:ext cx="5791200" cy="2514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33511"/>
            <a:ext cx="5267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575</Words>
  <Application>Microsoft Office PowerPoint</Application>
  <PresentationFormat>On-screen Show (4:3)</PresentationFormat>
  <Paragraphs>148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</vt:lpstr>
      <vt:lpstr>Wingdings</vt:lpstr>
      <vt:lpstr>Wingdings 2</vt:lpstr>
      <vt:lpstr>Office Theme</vt:lpstr>
      <vt:lpstr>Servlet</vt:lpstr>
      <vt:lpstr>Nội dung</vt:lpstr>
      <vt:lpstr>Mô hình MVC</vt:lpstr>
      <vt:lpstr>Hello MVC</vt:lpstr>
      <vt:lpstr>Hello MVC</vt:lpstr>
      <vt:lpstr>Servlet Lifecycle</vt:lpstr>
      <vt:lpstr>Cấu trúc</vt:lpstr>
      <vt:lpstr>Khai báo Servlet</vt:lpstr>
      <vt:lpstr>Truy cập servlet</vt:lpstr>
      <vt:lpstr>Đề mô - Accessing Counter</vt:lpstr>
      <vt:lpstr>Parameter</vt:lpstr>
      <vt:lpstr>Cookie</vt:lpstr>
      <vt:lpstr>Làm việc với Cookie</vt:lpstr>
      <vt:lpstr>Chia sẻ dữ liệu</vt:lpstr>
      <vt:lpstr>Phạm vi chia sẻ</vt:lpstr>
      <vt:lpstr>&lt;Scope&gt; API</vt:lpstr>
      <vt:lpstr>Request</vt:lpstr>
      <vt:lpstr>Request Scope</vt:lpstr>
      <vt:lpstr>Application &amp; Session Scope</vt:lpstr>
      <vt:lpstr>Filter</vt:lpstr>
      <vt:lpstr>Cấu trúc</vt:lpstr>
      <vt:lpstr>Khai báo Filter</vt:lpstr>
      <vt:lpstr>Đề mô - Unicode</vt:lpstr>
      <vt:lpstr>Đề mô – HitCounter</vt:lpstr>
      <vt:lpstr>Đề mô – HitCounter</vt:lpstr>
      <vt:lpstr>Hiển thị HitCounter</vt:lpstr>
      <vt:lpstr>Thứ tự thực hiện</vt:lpstr>
      <vt:lpstr>Listener</vt:lpstr>
      <vt:lpstr>Kiểm soát session</vt:lpstr>
      <vt:lpstr>Kiểm soát Application</vt:lpstr>
      <vt:lpstr>Đề mô – Visitors Counter</vt:lpstr>
      <vt:lpstr>Visitors Counter</vt:lpstr>
      <vt:lpstr>Đóng gói ứng dụng web</vt:lpstr>
      <vt:lpstr>Triển khai ứng dụng web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218</cp:revision>
  <dcterms:created xsi:type="dcterms:W3CDTF">2015-06-04T04:26:46Z</dcterms:created>
  <dcterms:modified xsi:type="dcterms:W3CDTF">2015-10-14T14:29:23Z</dcterms:modified>
</cp:coreProperties>
</file>