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(EL &amp; JSTL)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JSTL–Java Standard Tag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fontScale="92500"/>
          </a:bodyPr>
          <a:lstStyle/>
          <a:p>
            <a:r>
              <a:rPr lang="vi-VN" dirty="0" smtClean="0"/>
              <a:t>Java cung cấp nhiều bộ thư viện thẻ chuẩn hỗ trợ lập trình JSP với nhiều mục đích khác nhau.</a:t>
            </a:r>
          </a:p>
          <a:p>
            <a:r>
              <a:rPr lang="vi-VN" dirty="0" smtClean="0"/>
              <a:t>Các thư viện sẽ sử dụng trong bài học</a:t>
            </a:r>
          </a:p>
          <a:p>
            <a:pPr lvl="1"/>
            <a:r>
              <a:rPr lang="vi-VN" dirty="0" smtClean="0"/>
              <a:t>Thư viện cơ bản</a:t>
            </a:r>
          </a:p>
          <a:p>
            <a:pPr marL="914400" lvl="2" indent="0">
              <a:buNone/>
            </a:pPr>
            <a:r>
              <a:rPr lang="it-IT" sz="2200" dirty="0" smtClean="0"/>
              <a:t>&lt;%@ </a:t>
            </a:r>
            <a:r>
              <a:rPr lang="it-IT" sz="2200" dirty="0"/>
              <a:t>taglib uri=</a:t>
            </a:r>
            <a:r>
              <a:rPr lang="it-IT" sz="2200" i="1" dirty="0"/>
              <a:t>"http://java.sun.com/jstl/</a:t>
            </a:r>
            <a:r>
              <a:rPr lang="it-IT" sz="2200" b="1" i="1" dirty="0">
                <a:solidFill>
                  <a:srgbClr val="FF0000"/>
                </a:solidFill>
              </a:rPr>
              <a:t>core_rt</a:t>
            </a:r>
            <a:r>
              <a:rPr lang="it-IT" sz="2200" i="1" dirty="0"/>
              <a:t>" prefix="c" %&gt;</a:t>
            </a:r>
          </a:p>
          <a:p>
            <a:pPr lvl="1"/>
            <a:r>
              <a:rPr lang="vi-VN" dirty="0" smtClean="0"/>
              <a:t>Thư viện định dạng</a:t>
            </a:r>
          </a:p>
          <a:p>
            <a:pPr marL="914400" lvl="2" indent="0">
              <a:buNone/>
            </a:pPr>
            <a:r>
              <a:rPr lang="it-IT" sz="2200" dirty="0" smtClean="0"/>
              <a:t>&lt;%@ </a:t>
            </a:r>
            <a:r>
              <a:rPr lang="it-IT" sz="2200" dirty="0"/>
              <a:t>taglib uri=</a:t>
            </a:r>
            <a:r>
              <a:rPr lang="it-IT" sz="2200" i="1" dirty="0"/>
              <a:t>"http://java.sun.com/jstl/</a:t>
            </a:r>
            <a:r>
              <a:rPr lang="it-IT" sz="2200" b="1" i="1" dirty="0">
                <a:solidFill>
                  <a:srgbClr val="FF0000"/>
                </a:solidFill>
              </a:rPr>
              <a:t>fmt_rt</a:t>
            </a:r>
            <a:r>
              <a:rPr lang="it-IT" sz="2200" i="1" dirty="0"/>
              <a:t>" prefix="fmt" %&gt;</a:t>
            </a:r>
            <a:endParaRPr lang="vi-VN" sz="2200" dirty="0"/>
          </a:p>
          <a:p>
            <a:pPr lvl="1"/>
            <a:r>
              <a:rPr lang="vi-VN" dirty="0" smtClean="0"/>
              <a:t>Thư viện hàm</a:t>
            </a:r>
          </a:p>
          <a:p>
            <a:pPr marL="914400" lvl="2" indent="0">
              <a:buNone/>
            </a:pPr>
            <a:r>
              <a:rPr lang="it-IT" sz="2200" dirty="0" smtClean="0"/>
              <a:t>&lt;%@ </a:t>
            </a:r>
            <a:r>
              <a:rPr lang="it-IT" sz="2200" dirty="0"/>
              <a:t>taglib uri=</a:t>
            </a:r>
            <a:r>
              <a:rPr lang="it-IT" sz="2200" i="1" dirty="0"/>
              <a:t>"http://java.sun.com/jsp/jstl/</a:t>
            </a:r>
            <a:r>
              <a:rPr lang="it-IT" sz="2200" b="1" i="1" dirty="0">
                <a:solidFill>
                  <a:srgbClr val="FF0000"/>
                </a:solidFill>
              </a:rPr>
              <a:t>functions</a:t>
            </a:r>
            <a:r>
              <a:rPr lang="it-IT" sz="2200" i="1" dirty="0"/>
              <a:t>" prefix="</a:t>
            </a:r>
            <a:r>
              <a:rPr lang="it-IT" sz="2200" i="1" dirty="0" smtClean="0"/>
              <a:t>fn“</a:t>
            </a:r>
            <a:r>
              <a:rPr lang="vi-VN" sz="2200" i="1" dirty="0" smtClean="0"/>
              <a:t> </a:t>
            </a:r>
            <a:r>
              <a:rPr lang="it-IT" sz="2200" i="1" dirty="0" smtClean="0"/>
              <a:t>%&gt;</a:t>
            </a:r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36539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Thư viện Core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600" dirty="0">
                <a:solidFill>
                  <a:srgbClr val="FF0000"/>
                </a:solidFill>
              </a:rPr>
              <a:t>&lt;%@ taglib uri=</a:t>
            </a:r>
            <a:r>
              <a:rPr lang="it-IT" sz="2600" i="1" dirty="0">
                <a:solidFill>
                  <a:srgbClr val="FF0000"/>
                </a:solidFill>
              </a:rPr>
              <a:t>"http://java.sun.com/jstl/core_rt" prefix="c" %&gt;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vi-VN" dirty="0" smtClean="0"/>
              <a:t>&lt;c:if&gt;</a:t>
            </a:r>
          </a:p>
          <a:p>
            <a:pPr lvl="1"/>
            <a:r>
              <a:rPr lang="vi-VN" dirty="0" smtClean="0"/>
              <a:t>Tương tự lệnh if</a:t>
            </a:r>
            <a:endParaRPr lang="vi-VN" dirty="0"/>
          </a:p>
          <a:p>
            <a:r>
              <a:rPr lang="vi-VN" dirty="0" smtClean="0"/>
              <a:t>&lt;</a:t>
            </a:r>
            <a:r>
              <a:rPr lang="vi-VN" dirty="0"/>
              <a:t>c:choose</a:t>
            </a:r>
            <a:r>
              <a:rPr lang="vi-VN" dirty="0" smtClean="0"/>
              <a:t>&gt;</a:t>
            </a:r>
          </a:p>
          <a:p>
            <a:pPr lvl="1"/>
            <a:r>
              <a:rPr lang="vi-VN" dirty="0" smtClean="0"/>
              <a:t>Tương tự if…else </a:t>
            </a:r>
            <a:r>
              <a:rPr lang="vi-VN" dirty="0"/>
              <a:t>if…else</a:t>
            </a:r>
          </a:p>
          <a:p>
            <a:r>
              <a:rPr lang="vi-VN" dirty="0" smtClean="0"/>
              <a:t>&lt;</a:t>
            </a:r>
            <a:r>
              <a:rPr lang="vi-VN" dirty="0"/>
              <a:t>c:forEach</a:t>
            </a:r>
            <a:r>
              <a:rPr lang="vi-VN" dirty="0" smtClean="0"/>
              <a:t>&gt;</a:t>
            </a:r>
          </a:p>
          <a:p>
            <a:pPr lvl="1"/>
            <a:r>
              <a:rPr lang="vi-VN" dirty="0" smtClean="0"/>
              <a:t>Tương tự for-each</a:t>
            </a:r>
            <a:endParaRPr lang="vi-VN" dirty="0"/>
          </a:p>
          <a:p>
            <a:r>
              <a:rPr lang="vi-VN" dirty="0" smtClean="0"/>
              <a:t>&lt;c:set&gt;</a:t>
            </a:r>
          </a:p>
          <a:p>
            <a:pPr lvl="1"/>
            <a:r>
              <a:rPr lang="vi-VN" dirty="0" smtClean="0"/>
              <a:t>Tương tự: scope.setAttribute()</a:t>
            </a:r>
            <a:endParaRPr lang="vi-VN" dirty="0"/>
          </a:p>
          <a:p>
            <a:r>
              <a:rPr lang="vi-VN" dirty="0" smtClean="0"/>
              <a:t>&lt;</a:t>
            </a:r>
            <a:r>
              <a:rPr lang="vi-VN" dirty="0"/>
              <a:t>c:remove</a:t>
            </a:r>
            <a:r>
              <a:rPr lang="vi-VN" dirty="0" smtClean="0"/>
              <a:t>&gt;</a:t>
            </a:r>
          </a:p>
          <a:p>
            <a:pPr lvl="1"/>
            <a:r>
              <a:rPr lang="vi-VN" dirty="0" smtClean="0"/>
              <a:t>Tương tự scope.removeAttribute()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004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Thẻ &lt;c:if&gt;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Ví</a:t>
            </a:r>
            <a:r>
              <a:rPr lang="en-US" dirty="0" smtClean="0"/>
              <a:t> </a:t>
            </a:r>
            <a:r>
              <a:rPr lang="vi-VN" dirty="0" smtClean="0"/>
              <a:t>dụ sau sẽ hiển thị liên kết Delete khi giá trị của thuộc tính role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</a:t>
            </a:r>
            <a:r>
              <a:rPr lang="vi-VN" dirty="0" smtClean="0"/>
              <a:t> là ‘</a:t>
            </a:r>
            <a:r>
              <a:rPr lang="vi-VN" dirty="0"/>
              <a:t>admin</a:t>
            </a:r>
            <a:r>
              <a:rPr lang="vi-VN" dirty="0" smtClean="0"/>
              <a:t>’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914400" y="2667000"/>
            <a:ext cx="76200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2919910"/>
            <a:ext cx="7156209" cy="11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Thẻ &lt;c:choose&gt;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381000" y="1219200"/>
            <a:ext cx="8305799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696200" cy="43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c:forEach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599" cy="198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14449"/>
            <a:ext cx="7924801" cy="1451767"/>
          </a:xfrm>
          <a:prstGeom prst="rect">
            <a:avLst/>
          </a:prstGeom>
        </p:spPr>
      </p:pic>
      <p:sp>
        <p:nvSpPr>
          <p:cNvPr id="6" name="Flowchart: Document 5"/>
          <p:cNvSpPr/>
          <p:nvPr/>
        </p:nvSpPr>
        <p:spPr>
          <a:xfrm>
            <a:off x="452651" y="3276599"/>
            <a:ext cx="8229599" cy="28495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482180"/>
            <a:ext cx="7924800" cy="19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c:set</a:t>
            </a:r>
            <a:r>
              <a:rPr lang="en-US" dirty="0" smtClean="0"/>
              <a:t>&gt; &amp; &lt;</a:t>
            </a:r>
            <a:r>
              <a:rPr lang="en-US" dirty="0" err="1" smtClean="0"/>
              <a:t>c:remove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c:set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smtClean="0"/>
              <a:t>attribute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bean.</a:t>
            </a:r>
          </a:p>
          <a:p>
            <a:pPr lvl="1"/>
            <a:r>
              <a:rPr lang="en-US" dirty="0"/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c:set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0000CC"/>
                </a:solidFill>
              </a:rPr>
              <a:t>var</a:t>
            </a:r>
            <a:r>
              <a:rPr lang="en-US" i="1" dirty="0" smtClean="0"/>
              <a:t>=“name”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0000CC"/>
                </a:solidFill>
              </a:rPr>
              <a:t>value</a:t>
            </a:r>
            <a:r>
              <a:rPr lang="en-US" dirty="0" smtClean="0"/>
              <a:t>=</a:t>
            </a:r>
            <a:r>
              <a:rPr lang="en-US" i="1" dirty="0" smtClean="0"/>
              <a:t>“value” </a:t>
            </a:r>
            <a:r>
              <a:rPr lang="en-US" b="1" i="1" dirty="0">
                <a:solidFill>
                  <a:srgbClr val="0000CC"/>
                </a:solidFill>
              </a:rPr>
              <a:t>scope</a:t>
            </a:r>
            <a:r>
              <a:rPr lang="en-US" i="1" dirty="0"/>
              <a:t>=“session”/&gt;</a:t>
            </a:r>
          </a:p>
          <a:p>
            <a:pPr lvl="1"/>
            <a:r>
              <a:rPr lang="da-DK" dirty="0" smtClean="0"/>
              <a:t>&lt;</a:t>
            </a:r>
            <a:r>
              <a:rPr lang="da-DK" b="1" dirty="0">
                <a:solidFill>
                  <a:srgbClr val="FF0000"/>
                </a:solidFill>
              </a:rPr>
              <a:t>c:set</a:t>
            </a:r>
            <a:r>
              <a:rPr lang="da-DK" dirty="0"/>
              <a:t> </a:t>
            </a:r>
            <a:r>
              <a:rPr lang="da-DK" b="1" i="1" dirty="0">
                <a:solidFill>
                  <a:srgbClr val="0000CC"/>
                </a:solidFill>
              </a:rPr>
              <a:t>var</a:t>
            </a:r>
            <a:r>
              <a:rPr lang="da-DK" dirty="0" smtClean="0"/>
              <a:t>=</a:t>
            </a:r>
            <a:r>
              <a:rPr lang="da-DK" i="1" dirty="0" smtClean="0"/>
              <a:t>“name” </a:t>
            </a:r>
            <a:r>
              <a:rPr lang="da-DK" b="1" i="1" dirty="0">
                <a:solidFill>
                  <a:srgbClr val="0000CC"/>
                </a:solidFill>
              </a:rPr>
              <a:t>scope</a:t>
            </a:r>
            <a:r>
              <a:rPr lang="da-DK" i="1" dirty="0"/>
              <a:t>=“session</a:t>
            </a:r>
            <a:r>
              <a:rPr lang="da-DK" i="1" dirty="0" smtClean="0"/>
              <a:t>”&gt;value&lt;/</a:t>
            </a:r>
            <a:r>
              <a:rPr lang="da-DK" i="1" dirty="0"/>
              <a:t>c:set&gt;</a:t>
            </a:r>
          </a:p>
          <a:p>
            <a:pPr lvl="1"/>
            <a:r>
              <a:rPr lang="vi-VN" dirty="0"/>
              <a:t>Tương tự session.setAttribute</a:t>
            </a:r>
            <a:r>
              <a:rPr lang="vi-VN" dirty="0" smtClean="0"/>
              <a:t>(“</a:t>
            </a:r>
            <a:r>
              <a:rPr lang="en-US" dirty="0" smtClean="0"/>
              <a:t>name</a:t>
            </a:r>
            <a:r>
              <a:rPr lang="vi-VN" dirty="0" smtClean="0"/>
              <a:t>”, “</a:t>
            </a:r>
            <a:r>
              <a:rPr lang="en-US" dirty="0" smtClean="0"/>
              <a:t>value</a:t>
            </a:r>
            <a:r>
              <a:rPr lang="vi-VN" dirty="0" smtClean="0"/>
              <a:t>”)</a:t>
            </a:r>
            <a:endParaRPr lang="vi-VN" dirty="0"/>
          </a:p>
          <a:p>
            <a:r>
              <a:rPr lang="en-US" dirty="0"/>
              <a:t>&lt;</a:t>
            </a:r>
            <a:r>
              <a:rPr lang="en-US" dirty="0" err="1"/>
              <a:t>c:remove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c:remove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0000CC"/>
                </a:solidFill>
              </a:rPr>
              <a:t>var</a:t>
            </a:r>
            <a:r>
              <a:rPr lang="en-US" dirty="0" smtClean="0"/>
              <a:t>=</a:t>
            </a:r>
            <a:r>
              <a:rPr lang="en-US" i="1" dirty="0" smtClean="0"/>
              <a:t>“name” </a:t>
            </a:r>
            <a:r>
              <a:rPr lang="en-US" b="1" i="1" dirty="0">
                <a:solidFill>
                  <a:srgbClr val="0000CC"/>
                </a:solidFill>
              </a:rPr>
              <a:t>scope</a:t>
            </a:r>
            <a:r>
              <a:rPr lang="en-US" i="1" dirty="0"/>
              <a:t>=“session”/&gt;</a:t>
            </a:r>
          </a:p>
          <a:p>
            <a:pPr lvl="1"/>
            <a:r>
              <a:rPr lang="vi-VN" dirty="0"/>
              <a:t>Tương đương session.removeAttribute</a:t>
            </a:r>
            <a:r>
              <a:rPr lang="vi-VN" dirty="0" smtClean="0"/>
              <a:t>(“</a:t>
            </a:r>
            <a:r>
              <a:rPr lang="en-US" dirty="0" smtClean="0"/>
              <a:t>name</a:t>
            </a:r>
            <a:r>
              <a:rPr lang="vi-VN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600" dirty="0">
                <a:solidFill>
                  <a:srgbClr val="FF0000"/>
                </a:solidFill>
              </a:rPr>
              <a:t>&lt;%@ taglib uri=</a:t>
            </a:r>
            <a:r>
              <a:rPr lang="it-IT" sz="2600" i="1" dirty="0">
                <a:solidFill>
                  <a:srgbClr val="FF0000"/>
                </a:solidFill>
              </a:rPr>
              <a:t>"http://java.sun.com/jstl/fmt_rt" prefix="fmt</a:t>
            </a:r>
            <a:r>
              <a:rPr lang="it-IT" sz="2600" i="1" dirty="0" smtClean="0">
                <a:solidFill>
                  <a:srgbClr val="FF0000"/>
                </a:solidFill>
              </a:rPr>
              <a:t>"%&gt;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</a:t>
            </a:r>
            <a:r>
              <a:rPr lang="en-US" dirty="0" err="1"/>
              <a:t>fmt:formatNumber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 err="1"/>
              <a:t>Vídụ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%</a:t>
            </a:r>
          </a:p>
          <a:p>
            <a:pPr lvl="1"/>
            <a:r>
              <a:rPr lang="en-US" sz="2200" dirty="0"/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fmt:formatNumber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value</a:t>
            </a:r>
            <a:r>
              <a:rPr lang="en-US" sz="2200" dirty="0"/>
              <a:t>=</a:t>
            </a:r>
            <a:r>
              <a:rPr lang="en-US" sz="2200" i="1" dirty="0"/>
              <a:t>"1000000" </a:t>
            </a:r>
            <a:r>
              <a:rPr lang="en-US" sz="2200" dirty="0">
                <a:solidFill>
                  <a:srgbClr val="0000CC"/>
                </a:solidFill>
              </a:rPr>
              <a:t>type</a:t>
            </a:r>
            <a:r>
              <a:rPr lang="en-US" sz="2200" i="1" dirty="0"/>
              <a:t>="currency" /&gt;</a:t>
            </a:r>
          </a:p>
          <a:p>
            <a:pPr lvl="1"/>
            <a:r>
              <a:rPr lang="en-US" sz="2200" dirty="0"/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fmt:formatNumber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value</a:t>
            </a:r>
            <a:r>
              <a:rPr lang="en-US" sz="2200" dirty="0"/>
              <a:t>=</a:t>
            </a:r>
            <a:r>
              <a:rPr lang="en-US" sz="2200" i="1" dirty="0"/>
              <a:t>"0.51" </a:t>
            </a:r>
            <a:r>
              <a:rPr lang="en-US" sz="2200" dirty="0">
                <a:solidFill>
                  <a:srgbClr val="0000CC"/>
                </a:solidFill>
              </a:rPr>
              <a:t>type</a:t>
            </a:r>
            <a:r>
              <a:rPr lang="en-US" sz="2200" i="1" dirty="0"/>
              <a:t>="percent" /&gt;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lvl="1"/>
            <a:r>
              <a:rPr lang="en-US" sz="2200" dirty="0"/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fmt:formatDate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value</a:t>
            </a:r>
            <a:r>
              <a:rPr lang="en-US" sz="2200" dirty="0"/>
              <a:t>="${date}" </a:t>
            </a:r>
            <a:r>
              <a:rPr lang="en-US" sz="2200" dirty="0">
                <a:solidFill>
                  <a:srgbClr val="0000CC"/>
                </a:solidFill>
              </a:rPr>
              <a:t>pattern</a:t>
            </a:r>
            <a:r>
              <a:rPr lang="en-US" sz="2200" dirty="0"/>
              <a:t>=</a:t>
            </a:r>
            <a:r>
              <a:rPr lang="en-US" sz="2200" i="1" dirty="0"/>
              <a:t>“</a:t>
            </a:r>
            <a:r>
              <a:rPr lang="en-US" sz="2200" i="1" dirty="0" err="1"/>
              <a:t>dd</a:t>
            </a:r>
            <a:r>
              <a:rPr lang="en-US" sz="2200" i="1" dirty="0"/>
              <a:t>-MM-</a:t>
            </a:r>
            <a:r>
              <a:rPr lang="en-US" sz="2200" i="1" dirty="0" err="1"/>
              <a:t>yyyy</a:t>
            </a:r>
            <a:r>
              <a:rPr lang="en-US" sz="2200" i="1" dirty="0"/>
              <a:t>” /&gt;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83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599" cy="4906963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&lt;%@ taglib uri=</a:t>
            </a:r>
            <a:r>
              <a:rPr lang="it-IT" sz="2000" i="1" dirty="0">
                <a:solidFill>
                  <a:srgbClr val="FF0000"/>
                </a:solidFill>
              </a:rPr>
              <a:t>"http://java.sun.com/jsp/jstl/functions" prefix="fn</a:t>
            </a:r>
            <a:r>
              <a:rPr lang="it-IT" sz="2000" i="1" dirty="0" smtClean="0">
                <a:solidFill>
                  <a:srgbClr val="FF0000"/>
                </a:solidFill>
              </a:rPr>
              <a:t>"%&gt;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04352" cy="48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Thư viện hàm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2" y="1241945"/>
            <a:ext cx="8340616" cy="4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EL</a:t>
            </a:r>
          </a:p>
          <a:p>
            <a:pPr lvl="1"/>
            <a:r>
              <a:rPr lang="vi-VN" dirty="0"/>
              <a:t>Truy xuất attribute</a:t>
            </a:r>
          </a:p>
          <a:p>
            <a:pPr lvl="1"/>
            <a:r>
              <a:rPr lang="vi-VN" dirty="0"/>
              <a:t>Truy xuất thuộc tính bean</a:t>
            </a:r>
          </a:p>
          <a:p>
            <a:pPr lvl="1"/>
            <a:r>
              <a:rPr lang="vi-VN" dirty="0"/>
              <a:t>Truy xuất Collection </a:t>
            </a:r>
          </a:p>
          <a:p>
            <a:pPr lvl="1"/>
            <a:r>
              <a:rPr lang="vi-VN" dirty="0"/>
              <a:t>Truy xuất Map</a:t>
            </a:r>
          </a:p>
          <a:p>
            <a:pPr lvl="1"/>
            <a:r>
              <a:rPr lang="vi-VN" dirty="0"/>
              <a:t>Truy xuất Parameter, cookie và header</a:t>
            </a:r>
          </a:p>
          <a:p>
            <a:r>
              <a:rPr lang="vi-VN" dirty="0"/>
              <a:t>JSTL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vi-VN" dirty="0"/>
              <a:t>thẻ core</a:t>
            </a:r>
          </a:p>
          <a:p>
            <a:pPr lvl="2"/>
            <a:r>
              <a:rPr lang="vi-VN" dirty="0"/>
              <a:t>&lt;c:set&gt;, &lt;c:remove&gt;</a:t>
            </a:r>
          </a:p>
          <a:p>
            <a:pPr lvl="2"/>
            <a:r>
              <a:rPr lang="vi-VN" dirty="0"/>
              <a:t>&lt;c:if&gt;, &lt;c:choose&gt;, &lt;c:forEach&gt;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vi-VN" dirty="0"/>
              <a:t>thẻ định dạng</a:t>
            </a:r>
          </a:p>
          <a:p>
            <a:pPr lvl="2"/>
            <a:r>
              <a:rPr lang="vi-VN" dirty="0"/>
              <a:t>&lt;fmt:formatNumber&gt;</a:t>
            </a:r>
          </a:p>
          <a:p>
            <a:pPr lvl="2"/>
            <a:r>
              <a:rPr lang="vi-VN" dirty="0"/>
              <a:t>&lt;fmt:formatDate&gt;</a:t>
            </a:r>
            <a:endParaRPr lang="en-US" dirty="0"/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EL</a:t>
            </a:r>
          </a:p>
          <a:p>
            <a:pPr lvl="1"/>
            <a:r>
              <a:rPr lang="vi-VN" dirty="0"/>
              <a:t>Truy xuất </a:t>
            </a:r>
            <a:r>
              <a:rPr lang="vi-VN" dirty="0" smtClean="0"/>
              <a:t>attribute</a:t>
            </a:r>
            <a:endParaRPr lang="vi-VN" dirty="0"/>
          </a:p>
          <a:p>
            <a:pPr lvl="1"/>
            <a:r>
              <a:rPr lang="vi-VN" dirty="0"/>
              <a:t>Truy xuất thuộc tính </a:t>
            </a:r>
            <a:r>
              <a:rPr lang="vi-VN" dirty="0" smtClean="0"/>
              <a:t>bean</a:t>
            </a:r>
            <a:endParaRPr lang="vi-VN" dirty="0"/>
          </a:p>
          <a:p>
            <a:pPr lvl="1"/>
            <a:r>
              <a:rPr lang="vi-VN" dirty="0"/>
              <a:t>Truy xuất Collection </a:t>
            </a:r>
            <a:endParaRPr lang="vi-VN" dirty="0" smtClean="0"/>
          </a:p>
          <a:p>
            <a:pPr lvl="1"/>
            <a:r>
              <a:rPr lang="vi-VN" dirty="0" smtClean="0"/>
              <a:t>Truy </a:t>
            </a:r>
            <a:r>
              <a:rPr lang="vi-VN" dirty="0"/>
              <a:t>xuất </a:t>
            </a:r>
            <a:r>
              <a:rPr lang="vi-VN" dirty="0" smtClean="0"/>
              <a:t>Map</a:t>
            </a:r>
            <a:endParaRPr lang="vi-VN" dirty="0"/>
          </a:p>
          <a:p>
            <a:pPr lvl="1"/>
            <a:r>
              <a:rPr lang="vi-VN" dirty="0"/>
              <a:t>Truy xuất </a:t>
            </a:r>
            <a:r>
              <a:rPr lang="vi-VN" dirty="0" smtClean="0"/>
              <a:t>Parameter, cookie </a:t>
            </a:r>
            <a:r>
              <a:rPr lang="vi-VN" dirty="0"/>
              <a:t>và header</a:t>
            </a:r>
          </a:p>
          <a:p>
            <a:r>
              <a:rPr lang="vi-VN" dirty="0"/>
              <a:t>JSTL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vi-VN" dirty="0" smtClean="0"/>
              <a:t>thẻ core</a:t>
            </a:r>
            <a:endParaRPr lang="vi-VN" dirty="0"/>
          </a:p>
          <a:p>
            <a:pPr lvl="2"/>
            <a:r>
              <a:rPr lang="vi-VN" dirty="0" smtClean="0"/>
              <a:t>&lt;</a:t>
            </a:r>
            <a:r>
              <a:rPr lang="vi-VN" dirty="0"/>
              <a:t>c:set&gt;, &lt;c:remove</a:t>
            </a:r>
            <a:r>
              <a:rPr lang="vi-VN" dirty="0" smtClean="0"/>
              <a:t>&gt;</a:t>
            </a:r>
          </a:p>
          <a:p>
            <a:pPr lvl="2"/>
            <a:r>
              <a:rPr lang="vi-VN" dirty="0" smtClean="0"/>
              <a:t>&lt;</a:t>
            </a:r>
            <a:r>
              <a:rPr lang="vi-VN" dirty="0"/>
              <a:t>c:if&gt;, &lt;c:choose&gt;, &lt;c:forEach</a:t>
            </a:r>
            <a:r>
              <a:rPr lang="vi-VN" dirty="0" smtClean="0"/>
              <a:t>&gt;</a:t>
            </a:r>
            <a:endParaRPr lang="vi-VN" dirty="0"/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vi-VN" dirty="0" smtClean="0"/>
              <a:t>thẻ định dạng</a:t>
            </a:r>
            <a:endParaRPr lang="vi-VN" dirty="0"/>
          </a:p>
          <a:p>
            <a:pPr lvl="2"/>
            <a:r>
              <a:rPr lang="vi-VN" dirty="0"/>
              <a:t>&lt;fmt:formatNumber</a:t>
            </a:r>
            <a:r>
              <a:rPr lang="vi-VN" dirty="0" smtClean="0"/>
              <a:t>&gt;</a:t>
            </a:r>
          </a:p>
          <a:p>
            <a:pPr lvl="2"/>
            <a:r>
              <a:rPr lang="vi-VN" dirty="0" smtClean="0"/>
              <a:t>&lt;</a:t>
            </a:r>
            <a:r>
              <a:rPr lang="vi-VN" dirty="0"/>
              <a:t>fmt:formatDate</a:t>
            </a:r>
            <a:r>
              <a:rPr lang="vi-VN" dirty="0" smtClean="0"/>
              <a:t>&gt;</a:t>
            </a:r>
            <a:endParaRPr lang="en-US" dirty="0" smtClean="0"/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Expression Language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EL </a:t>
            </a:r>
            <a:r>
              <a:rPr lang="vi-VN" dirty="0" smtClean="0"/>
              <a:t>Được sử </a:t>
            </a:r>
            <a:r>
              <a:rPr lang="vi-VN" dirty="0"/>
              <a:t>dụng để đơn giản hóa việc truy xuất các thành phần và xuất kết quả trong lập trình </a:t>
            </a:r>
            <a:r>
              <a:rPr lang="vi-VN" dirty="0" smtClean="0"/>
              <a:t>JSP 2.0</a:t>
            </a:r>
            <a:r>
              <a:rPr lang="vi-VN" dirty="0"/>
              <a:t>.</a:t>
            </a:r>
          </a:p>
          <a:p>
            <a:r>
              <a:rPr lang="vi-VN" dirty="0"/>
              <a:t>Cú pháp:</a:t>
            </a:r>
          </a:p>
          <a:p>
            <a:pPr lvl="1"/>
            <a:r>
              <a:rPr lang="vi-VN" dirty="0"/>
              <a:t>${&lt;biểuthức&gt;}</a:t>
            </a:r>
          </a:p>
          <a:p>
            <a:r>
              <a:rPr lang="vi-VN" dirty="0"/>
              <a:t>Vídụ:</a:t>
            </a:r>
          </a:p>
          <a:p>
            <a:pPr lvl="1"/>
            <a:r>
              <a:rPr lang="vi-VN" dirty="0"/>
              <a:t>${xyz} , ${sessionScope['xyz']}, ${param.xyz}...</a:t>
            </a:r>
          </a:p>
          <a:p>
            <a:r>
              <a:rPr lang="vi-VN" dirty="0" smtClean="0"/>
              <a:t>Trong &lt;biểu thức</a:t>
            </a:r>
            <a:r>
              <a:rPr lang="vi-VN" dirty="0"/>
              <a:t>&gt; thường chứa các thành phần sau</a:t>
            </a:r>
          </a:p>
          <a:p>
            <a:pPr lvl="1"/>
            <a:r>
              <a:rPr lang="vi-VN" dirty="0" smtClean="0"/>
              <a:t>Attribute: ${message}</a:t>
            </a:r>
            <a:endParaRPr lang="vi-VN" dirty="0"/>
          </a:p>
          <a:p>
            <a:pPr lvl="1"/>
            <a:r>
              <a:rPr lang="vi-VN" dirty="0" smtClean="0"/>
              <a:t>Parameter: ${param[‘fullname’]}</a:t>
            </a:r>
            <a:endParaRPr lang="vi-VN" dirty="0"/>
          </a:p>
          <a:p>
            <a:pPr lvl="1"/>
            <a:r>
              <a:rPr lang="vi-VN" dirty="0" smtClean="0"/>
              <a:t>Cookie: ${cookie[‘view’].value}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5476240" y="2133600"/>
            <a:ext cx="3210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{attribute}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7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cập Attribute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Trong JSP có 4 phạm vi chia sẻ dữ liệu</a:t>
            </a:r>
          </a:p>
          <a:p>
            <a:pPr lvl="1"/>
            <a:r>
              <a:rPr lang="vi-VN" dirty="0" smtClean="0"/>
              <a:t>Request: </a:t>
            </a:r>
            <a:r>
              <a:rPr lang="vi-VN" b="1" dirty="0" smtClean="0">
                <a:solidFill>
                  <a:srgbClr val="FF0000"/>
                </a:solidFill>
              </a:rPr>
              <a:t>requestScope</a:t>
            </a:r>
            <a:endParaRPr lang="vi-VN" b="1" dirty="0">
              <a:solidFill>
                <a:srgbClr val="FF0000"/>
              </a:solidFill>
            </a:endParaRPr>
          </a:p>
          <a:p>
            <a:pPr lvl="1"/>
            <a:r>
              <a:rPr lang="vi-VN" dirty="0" smtClean="0"/>
              <a:t>Session: </a:t>
            </a:r>
            <a:r>
              <a:rPr lang="vi-VN" b="1" dirty="0">
                <a:solidFill>
                  <a:srgbClr val="FF0000"/>
                </a:solidFill>
              </a:rPr>
              <a:t>sessionScope</a:t>
            </a:r>
          </a:p>
          <a:p>
            <a:pPr lvl="1"/>
            <a:r>
              <a:rPr lang="vi-VN" dirty="0" smtClean="0"/>
              <a:t>Application: </a:t>
            </a:r>
            <a:r>
              <a:rPr lang="vi-VN" b="1" dirty="0">
                <a:solidFill>
                  <a:srgbClr val="FF0000"/>
                </a:solidFill>
              </a:rPr>
              <a:t>applicationScope</a:t>
            </a:r>
          </a:p>
          <a:p>
            <a:pPr lvl="1"/>
            <a:r>
              <a:rPr lang="vi-VN" dirty="0" smtClean="0"/>
              <a:t>Page: </a:t>
            </a:r>
            <a:r>
              <a:rPr lang="vi-VN" b="1" dirty="0">
                <a:solidFill>
                  <a:srgbClr val="FF0000"/>
                </a:solidFill>
              </a:rPr>
              <a:t>pageScope</a:t>
            </a:r>
          </a:p>
          <a:p>
            <a:r>
              <a:rPr lang="vi-VN" dirty="0"/>
              <a:t>Làm việc với các attribute trong java.</a:t>
            </a:r>
          </a:p>
          <a:p>
            <a:pPr lvl="1"/>
            <a:r>
              <a:rPr lang="vi-VN" dirty="0"/>
              <a:t>Double x = (Double)session.getAttribute(“salary”);</a:t>
            </a:r>
          </a:p>
          <a:p>
            <a:pPr lvl="1"/>
            <a:r>
              <a:rPr lang="vi-VN" dirty="0"/>
              <a:t>Double netSalary= x*1.8;</a:t>
            </a:r>
          </a:p>
          <a:p>
            <a:pPr lvl="1"/>
            <a:r>
              <a:rPr lang="vi-VN" dirty="0"/>
              <a:t>out.print(netSalary);</a:t>
            </a:r>
          </a:p>
          <a:p>
            <a:r>
              <a:rPr lang="vi-VN" dirty="0"/>
              <a:t>Làm việc với các attribute với EL</a:t>
            </a:r>
          </a:p>
          <a:p>
            <a:pPr lvl="1"/>
            <a:r>
              <a:rPr lang="vi-VN" dirty="0"/>
              <a:t>${</a:t>
            </a:r>
            <a:r>
              <a:rPr lang="vi-VN" b="1" dirty="0">
                <a:solidFill>
                  <a:srgbClr val="FF0000"/>
                </a:solidFill>
              </a:rPr>
              <a:t>sessionScope</a:t>
            </a:r>
            <a:r>
              <a:rPr lang="vi-VN" dirty="0" smtClean="0"/>
              <a:t>[‘salary’]*1.8</a:t>
            </a:r>
            <a:r>
              <a:rPr lang="vi-V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1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Attribute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Truy xuất theo Scope</a:t>
            </a:r>
          </a:p>
          <a:p>
            <a:pPr lvl="1"/>
            <a:r>
              <a:rPr lang="vi-VN" sz="2400" dirty="0" smtClean="0"/>
              <a:t>${ pageScope[‘x’]} hoặc ${ pageScope.x}</a:t>
            </a:r>
            <a:endParaRPr lang="vi-VN" sz="2400" dirty="0"/>
          </a:p>
          <a:p>
            <a:pPr lvl="1"/>
            <a:r>
              <a:rPr lang="vi-VN" sz="2400" dirty="0" smtClean="0"/>
              <a:t>${ requestScope[‘x’]} hoặc ${ requestScope.x}</a:t>
            </a:r>
            <a:endParaRPr lang="vi-VN" sz="2400" dirty="0"/>
          </a:p>
          <a:p>
            <a:pPr lvl="1"/>
            <a:r>
              <a:rPr lang="vi-VN" sz="2400" dirty="0" smtClean="0"/>
              <a:t>${ sessionScope[‘x’]} hoặc ${ sessionScope.x}</a:t>
            </a:r>
            <a:endParaRPr lang="vi-VN" sz="2400" dirty="0"/>
          </a:p>
          <a:p>
            <a:pPr lvl="1"/>
            <a:r>
              <a:rPr lang="vi-VN" sz="2400" dirty="0" smtClean="0"/>
              <a:t>${ applicationScope[‘x’]} hoặc ${applicationScope.x}</a:t>
            </a:r>
          </a:p>
          <a:p>
            <a:r>
              <a:rPr lang="vi-VN" dirty="0" smtClean="0"/>
              <a:t>Truy tìm Attribute trong tất cả Scope</a:t>
            </a:r>
            <a:endParaRPr lang="vi-VN" dirty="0"/>
          </a:p>
          <a:p>
            <a:pPr lvl="1"/>
            <a:r>
              <a:rPr lang="vi-VN" dirty="0" smtClean="0"/>
              <a:t>${message}</a:t>
            </a:r>
            <a:endParaRPr lang="vi-VN" dirty="0"/>
          </a:p>
          <a:p>
            <a:pPr lvl="1"/>
            <a:r>
              <a:rPr lang="vi-VN" dirty="0" smtClean="0"/>
              <a:t>Attribute message được truy tìm theo trình tự</a:t>
            </a:r>
            <a:r>
              <a:rPr lang="vi-VN" dirty="0"/>
              <a:t>:</a:t>
            </a:r>
          </a:p>
          <a:p>
            <a:pPr lvl="2"/>
            <a:r>
              <a:rPr lang="vi-VN" dirty="0" smtClean="0"/>
              <a:t>page-</a:t>
            </a:r>
            <a:r>
              <a:rPr lang="vi-VN" dirty="0"/>
              <a:t>&gt;request-&gt;session-&gt;application</a:t>
            </a:r>
          </a:p>
          <a:p>
            <a:pPr lvl="1"/>
            <a:r>
              <a:rPr lang="vi-VN" dirty="0" smtClean="0"/>
              <a:t>Nếu tìm thấy thì dừng lại</a:t>
            </a:r>
            <a:r>
              <a:rPr lang="vi-VN" dirty="0"/>
              <a:t>, </a:t>
            </a:r>
            <a:r>
              <a:rPr lang="vi-VN" dirty="0" smtClean="0"/>
              <a:t>ngược lại cho giá trị rỗng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42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thuộc tính của bean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Lớp JavaBean là lớp</a:t>
            </a:r>
          </a:p>
          <a:p>
            <a:pPr lvl="1"/>
            <a:r>
              <a:rPr lang="vi-VN" dirty="0" smtClean="0"/>
              <a:t>Có Constructor mặc định</a:t>
            </a:r>
          </a:p>
          <a:p>
            <a:pPr lvl="1"/>
            <a:r>
              <a:rPr lang="vi-VN" dirty="0" smtClean="0"/>
              <a:t>Có getter và setter để đọc ghi dữ liệu</a:t>
            </a:r>
            <a:endParaRPr lang="vi-VN" dirty="0"/>
          </a:p>
          <a:p>
            <a:r>
              <a:rPr lang="vi-VN" dirty="0" smtClean="0"/>
              <a:t>Cú pháp truy xuất:</a:t>
            </a:r>
            <a:endParaRPr lang="vi-VN" dirty="0"/>
          </a:p>
          <a:p>
            <a:pPr lvl="1"/>
            <a:r>
              <a:rPr lang="vi-VN" dirty="0" smtClean="0"/>
              <a:t>${</a:t>
            </a:r>
            <a:r>
              <a:rPr lang="vi-VN" dirty="0"/>
              <a:t>bean.property</a:t>
            </a:r>
            <a:r>
              <a:rPr lang="vi-VN" dirty="0" smtClean="0"/>
              <a:t>} </a:t>
            </a:r>
            <a:r>
              <a:rPr lang="vi-VN" dirty="0"/>
              <a:t>-&gt; </a:t>
            </a:r>
            <a:r>
              <a:rPr lang="vi-VN" dirty="0" smtClean="0"/>
              <a:t>cart.getProperty()</a:t>
            </a:r>
            <a:endParaRPr lang="vi-VN" dirty="0"/>
          </a:p>
          <a:p>
            <a:r>
              <a:rPr lang="vi-VN" dirty="0" smtClean="0"/>
              <a:t>Vídụ</a:t>
            </a:r>
            <a:r>
              <a:rPr lang="vi-VN" dirty="0"/>
              <a:t>:</a:t>
            </a:r>
          </a:p>
          <a:p>
            <a:pPr lvl="1"/>
            <a:r>
              <a:rPr lang="vi-VN" dirty="0" smtClean="0"/>
              <a:t>${</a:t>
            </a:r>
            <a:r>
              <a:rPr lang="vi-VN" dirty="0"/>
              <a:t>cart.count</a:t>
            </a:r>
            <a:r>
              <a:rPr lang="vi-VN" dirty="0" smtClean="0"/>
              <a:t>} -&gt; </a:t>
            </a:r>
            <a:r>
              <a:rPr lang="vi-VN" dirty="0"/>
              <a:t>cart.getCount()</a:t>
            </a:r>
            <a:endParaRPr lang="vi-VN" dirty="0" smtClean="0"/>
          </a:p>
          <a:p>
            <a:pPr lvl="1"/>
            <a:r>
              <a:rPr lang="vi-VN" dirty="0" smtClean="0"/>
              <a:t>${mail.from} -&gt; </a:t>
            </a:r>
            <a:r>
              <a:rPr lang="vi-VN" dirty="0"/>
              <a:t>mail.getFrom</a:t>
            </a:r>
            <a:r>
              <a:rPr lang="vi-V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57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mảng và tập hợp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371600"/>
          </a:xfrm>
        </p:spPr>
        <p:txBody>
          <a:bodyPr>
            <a:normAutofit/>
          </a:bodyPr>
          <a:lstStyle/>
          <a:p>
            <a:r>
              <a:rPr lang="vi-VN" dirty="0" smtClean="0"/>
              <a:t>Sử dụng chỉ số để truy xuất các phần tử trong tập hợp và mảng.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1327148" y="2651904"/>
            <a:ext cx="5181600" cy="198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List&lt;String&gt; names = new List&lt;String&gt;();</a:t>
            </a:r>
          </a:p>
          <a:p>
            <a:r>
              <a:rPr lang="vi-VN" dirty="0"/>
              <a:t>names.add(“Nguyễn Văn Tèo”);</a:t>
            </a:r>
          </a:p>
          <a:p>
            <a:r>
              <a:rPr lang="vi-VN" dirty="0"/>
              <a:t>names.add(“Phạm Hữu Khương”)</a:t>
            </a:r>
          </a:p>
          <a:p>
            <a:r>
              <a:rPr lang="vi-VN" dirty="0"/>
              <a:t>request.setAttribute(“items”, names</a:t>
            </a:r>
            <a:r>
              <a:rPr lang="vi-VN" dirty="0" smtClean="0"/>
              <a:t>);</a:t>
            </a:r>
            <a:endParaRPr lang="vi-VN" dirty="0"/>
          </a:p>
        </p:txBody>
      </p:sp>
      <p:sp>
        <p:nvSpPr>
          <p:cNvPr id="5" name="Flowchart: Document 4"/>
          <p:cNvSpPr/>
          <p:nvPr/>
        </p:nvSpPr>
        <p:spPr>
          <a:xfrm>
            <a:off x="5867400" y="4960965"/>
            <a:ext cx="228600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solidFill>
                  <a:srgbClr val="FF0000"/>
                </a:solidFill>
              </a:rPr>
              <a:t>${items[0]}</a:t>
            </a:r>
          </a:p>
          <a:p>
            <a:r>
              <a:rPr lang="vi-VN" dirty="0">
                <a:solidFill>
                  <a:srgbClr val="FF0000"/>
                </a:solidFill>
              </a:rPr>
              <a:t>${items[1]}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258746" y="3350116"/>
            <a:ext cx="155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Servlet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170953" y="5354378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99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xuất </a:t>
            </a:r>
            <a:r>
              <a:rPr lang="vi-VN" dirty="0" smtClean="0"/>
              <a:t>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52785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Sử dụng key để phân biệt các phần tử muốn truy xuất trong map.</a:t>
            </a:r>
            <a:endParaRPr lang="vi-VN" dirty="0"/>
          </a:p>
        </p:txBody>
      </p:sp>
      <p:sp>
        <p:nvSpPr>
          <p:cNvPr id="4" name="Flowchart: Document 3"/>
          <p:cNvSpPr/>
          <p:nvPr/>
        </p:nvSpPr>
        <p:spPr>
          <a:xfrm>
            <a:off x="1447800" y="2271985"/>
            <a:ext cx="6172200" cy="198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Map&lt;String, String&gt; </a:t>
            </a:r>
            <a:r>
              <a:rPr lang="vi-VN" dirty="0"/>
              <a:t>m = new </a:t>
            </a:r>
            <a:r>
              <a:rPr lang="vi-VN" dirty="0" smtClean="0"/>
              <a:t>HashMap&lt;String, String&gt;();</a:t>
            </a:r>
            <a:endParaRPr lang="vi-VN" dirty="0"/>
          </a:p>
          <a:p>
            <a:r>
              <a:rPr lang="vi-VN" dirty="0"/>
              <a:t>m.put(“name”, “Nguyen Nghiem”);</a:t>
            </a:r>
          </a:p>
          <a:p>
            <a:r>
              <a:rPr lang="vi-VN" dirty="0"/>
              <a:t>m.put(“birthday”, new java.util.Date());</a:t>
            </a:r>
          </a:p>
          <a:p>
            <a:r>
              <a:rPr lang="vi-VN" dirty="0"/>
              <a:t>request.setAttribute(“items”, m);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6369049" y="4620170"/>
            <a:ext cx="2317750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solidFill>
                  <a:srgbClr val="FF0000"/>
                </a:solidFill>
              </a:rPr>
              <a:t>${</a:t>
            </a:r>
            <a:r>
              <a:rPr lang="vi-VN" dirty="0" smtClean="0">
                <a:solidFill>
                  <a:srgbClr val="FF0000"/>
                </a:solidFill>
              </a:rPr>
              <a:t>items[‘name’]}</a:t>
            </a:r>
            <a:endParaRPr lang="vi-VN" dirty="0">
              <a:solidFill>
                <a:srgbClr val="FF0000"/>
              </a:solidFill>
            </a:endParaRPr>
          </a:p>
          <a:p>
            <a:r>
              <a:rPr lang="vi-VN" dirty="0" smtClean="0">
                <a:solidFill>
                  <a:srgbClr val="FF0000"/>
                </a:solidFill>
              </a:rPr>
              <a:t>${items.birthday}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379398" y="2970197"/>
            <a:ext cx="155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Servlet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672602" y="5013583"/>
            <a:ext cx="96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 smtClean="0">
                <a:ln/>
                <a:solidFill>
                  <a:schemeClr val="accent3"/>
                </a:solidFill>
                <a:effectLst/>
              </a:rPr>
              <a:t>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52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Parameter, Cookie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Truy </a:t>
            </a:r>
            <a:r>
              <a:rPr lang="vi-VN" dirty="0"/>
              <a:t>xuất tham số đơn giản</a:t>
            </a:r>
          </a:p>
          <a:p>
            <a:pPr lvl="1"/>
            <a:r>
              <a:rPr lang="vi-VN" dirty="0" smtClean="0"/>
              <a:t>${param.[‘name’]}</a:t>
            </a:r>
          </a:p>
          <a:p>
            <a:pPr lvl="1"/>
            <a:r>
              <a:rPr lang="vi-VN" dirty="0" smtClean="0"/>
              <a:t>${param.name}</a:t>
            </a:r>
            <a:endParaRPr lang="vi-VN" dirty="0"/>
          </a:p>
          <a:p>
            <a:r>
              <a:rPr lang="vi-VN" dirty="0" smtClean="0"/>
              <a:t>Truy </a:t>
            </a:r>
            <a:r>
              <a:rPr lang="vi-VN" dirty="0"/>
              <a:t>xuất cookie</a:t>
            </a:r>
          </a:p>
          <a:p>
            <a:pPr lvl="1"/>
            <a:r>
              <a:rPr lang="vi-VN" dirty="0" smtClean="0"/>
              <a:t>${cookie[‘user’].value}</a:t>
            </a:r>
          </a:p>
          <a:p>
            <a:pPr lvl="1"/>
            <a:r>
              <a:rPr lang="vi-VN" dirty="0" smtClean="0"/>
              <a:t>${cookie.user.value}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406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879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Wingdings</vt:lpstr>
      <vt:lpstr>Wingdings 2</vt:lpstr>
      <vt:lpstr>Office Theme</vt:lpstr>
      <vt:lpstr>JSP (EL &amp; JSTL)</vt:lpstr>
      <vt:lpstr>Nội dung</vt:lpstr>
      <vt:lpstr>Expression Language</vt:lpstr>
      <vt:lpstr>Truy cập Attribute</vt:lpstr>
      <vt:lpstr>Truy xuất Attribute</vt:lpstr>
      <vt:lpstr>Truy xuất thuộc tính của bean</vt:lpstr>
      <vt:lpstr>Truy xuất mảng và tập hợp</vt:lpstr>
      <vt:lpstr>Truy xuất Map</vt:lpstr>
      <vt:lpstr>Truy xuất Parameter, Cookie</vt:lpstr>
      <vt:lpstr>JSTL–Java Standard Tag Library</vt:lpstr>
      <vt:lpstr>Thư viện Core</vt:lpstr>
      <vt:lpstr>Thẻ &lt;c:if&gt;</vt:lpstr>
      <vt:lpstr>Thẻ &lt;c:choose&gt;</vt:lpstr>
      <vt:lpstr>&lt;c:forEach&gt;</vt:lpstr>
      <vt:lpstr>&lt;c:set&gt; &amp; &lt;c:remove&gt;</vt:lpstr>
      <vt:lpstr>Định dạng</vt:lpstr>
      <vt:lpstr>Thư viện hàm</vt:lpstr>
      <vt:lpstr>Thư viện hàm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243</cp:revision>
  <dcterms:created xsi:type="dcterms:W3CDTF">2015-06-04T04:26:46Z</dcterms:created>
  <dcterms:modified xsi:type="dcterms:W3CDTF">2015-10-19T11:41:38Z</dcterms:modified>
</cp:coreProperties>
</file>