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346" r:id="rId4"/>
    <p:sldId id="348" r:id="rId5"/>
    <p:sldId id="349" r:id="rId6"/>
    <p:sldId id="336" r:id="rId7"/>
    <p:sldId id="354" r:id="rId8"/>
    <p:sldId id="338" r:id="rId9"/>
    <p:sldId id="337" r:id="rId10"/>
    <p:sldId id="339" r:id="rId11"/>
    <p:sldId id="340" r:id="rId12"/>
    <p:sldId id="344" r:id="rId13"/>
    <p:sldId id="345" r:id="rId14"/>
    <p:sldId id="357" r:id="rId15"/>
    <p:sldId id="358" r:id="rId16"/>
    <p:sldId id="353" r:id="rId17"/>
    <p:sldId id="350" r:id="rId18"/>
    <p:sldId id="351" r:id="rId19"/>
    <p:sldId id="355" r:id="rId20"/>
    <p:sldId id="356" r:id="rId21"/>
    <p:sldId id="335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EE51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392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874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34BFA9-BF07-4427-8F80-966FCE9402C5}" type="datetimeFigureOut">
              <a:rPr lang="en-US" smtClean="0"/>
              <a:t>10/24/2015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F798A9-E7A3-4620-8360-1549EA404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128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-1" y="5505271"/>
            <a:ext cx="9144001" cy="135272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114800" y="5486400"/>
            <a:ext cx="5015851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767B2-18D7-428E-A8A3-2711ED78F32B}" type="datetimeFigureOut">
              <a:rPr lang="en-US" smtClean="0"/>
              <a:t>10/24/2015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3AB0A-8292-4ABF-BFE5-48C5C790253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lowchart: Document 6"/>
          <p:cNvSpPr/>
          <p:nvPr userDrawn="1"/>
        </p:nvSpPr>
        <p:spPr>
          <a:xfrm rot="16200000">
            <a:off x="-1301750" y="1289050"/>
            <a:ext cx="6870700" cy="4267200"/>
          </a:xfrm>
          <a:prstGeom prst="flowChartDocumen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381001"/>
            <a:ext cx="4876800" cy="36575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91000" y="3505200"/>
            <a:ext cx="4648200" cy="1905000"/>
          </a:xfrm>
          <a:noFill/>
        </p:spPr>
        <p:txBody>
          <a:bodyPr anchor="b"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lvl1pPr algn="r">
              <a:defRPr sz="4800" b="1" cap="small" spc="50" baseline="0">
                <a:ln w="11430">
                  <a:solidFill>
                    <a:srgbClr val="92D050"/>
                  </a:solidFill>
                </a:ln>
                <a:solidFill>
                  <a:srgbClr val="92D05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245928"/>
            <a:ext cx="2743200" cy="2743200"/>
          </a:xfrm>
          <a:prstGeom prst="rect">
            <a:avLst/>
          </a:prstGeom>
        </p:spPr>
      </p:pic>
      <p:sp>
        <p:nvSpPr>
          <p:cNvPr id="16" name="TextBox 15"/>
          <p:cNvSpPr txBox="1"/>
          <p:nvPr userDrawn="1"/>
        </p:nvSpPr>
        <p:spPr>
          <a:xfrm>
            <a:off x="4800600" y="5505271"/>
            <a:ext cx="40772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0" cap="none" spc="0" dirty="0" err="1" smtClean="0">
                <a:ln w="3175" cmpd="sng">
                  <a:solidFill>
                    <a:srgbClr val="92D05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ThS</a:t>
            </a:r>
            <a:r>
              <a:rPr lang="en-US" sz="2000" b="0" cap="none" spc="0" dirty="0" smtClean="0">
                <a:ln w="3175" cmpd="sng">
                  <a:solidFill>
                    <a:srgbClr val="92D05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. </a:t>
            </a:r>
            <a:r>
              <a:rPr lang="en-US" sz="2000" b="0" cap="none" spc="0" dirty="0" err="1" smtClean="0">
                <a:ln w="3175" cmpd="sng">
                  <a:solidFill>
                    <a:srgbClr val="92D05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Nguyễn</a:t>
            </a:r>
            <a:r>
              <a:rPr lang="en-US" sz="2000" b="0" cap="none" spc="0" dirty="0" smtClean="0">
                <a:ln w="3175" cmpd="sng">
                  <a:solidFill>
                    <a:srgbClr val="92D05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n-US" sz="2000" b="0" cap="none" spc="0" dirty="0" err="1" smtClean="0">
                <a:ln w="3175" cmpd="sng">
                  <a:solidFill>
                    <a:srgbClr val="92D05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Nghiệm</a:t>
            </a:r>
            <a:r>
              <a:rPr lang="en-US" sz="2000" b="0" cap="none" spc="0" dirty="0" smtClean="0">
                <a:ln w="3175" cmpd="sng">
                  <a:solidFill>
                    <a:srgbClr val="92D05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/>
            </a:r>
            <a:br>
              <a:rPr lang="en-US" sz="2000" b="0" cap="none" spc="0" dirty="0" smtClean="0">
                <a:ln w="3175" cmpd="sng">
                  <a:solidFill>
                    <a:srgbClr val="92D05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</a:br>
            <a:r>
              <a:rPr lang="en-US" sz="2000" b="0" cap="none" spc="0" dirty="0" smtClean="0">
                <a:ln w="3175" cmpd="sng">
                  <a:solidFill>
                    <a:srgbClr val="92D05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0913.745.789 -</a:t>
            </a:r>
            <a:r>
              <a:rPr lang="en-US" sz="2000" b="0" cap="none" spc="0" baseline="0" dirty="0" smtClean="0">
                <a:ln w="3175" cmpd="sng">
                  <a:solidFill>
                    <a:srgbClr val="92D05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n-US" sz="2000" b="0" cap="none" spc="0" dirty="0" smtClean="0">
                <a:ln w="3175" cmpd="sng">
                  <a:solidFill>
                    <a:srgbClr val="92D05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NghiemN@fpt.edu.vn</a:t>
            </a:r>
          </a:p>
        </p:txBody>
      </p:sp>
      <p:sp>
        <p:nvSpPr>
          <p:cNvPr id="17" name="Rectangle 16"/>
          <p:cNvSpPr/>
          <p:nvPr userDrawn="1"/>
        </p:nvSpPr>
        <p:spPr>
          <a:xfrm rot="16200000">
            <a:off x="-3254497" y="3065365"/>
            <a:ext cx="692946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baseline="0" dirty="0" smtClean="0">
                <a:ln w="18000">
                  <a:solidFill>
                    <a:srgbClr val="92D050"/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Web-based programming with Java</a:t>
            </a:r>
            <a:endParaRPr lang="en-US" sz="3600" b="1" cap="none" spc="0" baseline="0" dirty="0">
              <a:ln w="18000">
                <a:solidFill>
                  <a:srgbClr val="92D050"/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298" y="2209800"/>
            <a:ext cx="3262702" cy="868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826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767B2-18D7-428E-A8A3-2711ED78F32B}" type="datetimeFigureOut">
              <a:rPr lang="en-US" smtClean="0"/>
              <a:t>10/24/2015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3AB0A-8292-4ABF-BFE5-48C5C7902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190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767B2-18D7-428E-A8A3-2711ED78F32B}" type="datetimeFigureOut">
              <a:rPr lang="en-US" smtClean="0"/>
              <a:t>10/24/2015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3AB0A-8292-4ABF-BFE5-48C5C7902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530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7148" y="274638"/>
            <a:ext cx="7359651" cy="792162"/>
          </a:xfrm>
        </p:spPr>
        <p:txBody>
          <a:bodyPr/>
          <a:lstStyle>
            <a:lvl1pPr>
              <a:defRPr>
                <a:latin typeface="Cambria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>
            <a:lvl1pPr marL="342900" indent="-342900">
              <a:buClr>
                <a:srgbClr val="92D050"/>
              </a:buClr>
              <a:buSzPct val="100000"/>
              <a:buFont typeface="Wingdings" pitchFamily="2" charset="2"/>
              <a:buChar char=""/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742950" indent="-285750">
              <a:buClr>
                <a:srgbClr val="92D050"/>
              </a:buClr>
              <a:buFont typeface="Wingdings 2" pitchFamily="18" charset="2"/>
              <a:buChar char=""/>
              <a:defRPr/>
            </a:lvl2pPr>
            <a:lvl3pPr marL="1143000" indent="-228600">
              <a:buClr>
                <a:srgbClr val="92D050"/>
              </a:buClr>
              <a:buFont typeface="Wingdings 2" pitchFamily="18" charset="2"/>
              <a:buChar char=""/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767B2-18D7-428E-A8A3-2711ED78F32B}" type="datetimeFigureOut">
              <a:rPr lang="en-US" smtClean="0"/>
              <a:t>10/24/2015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3AB0A-8292-4ABF-BFE5-48C5C790253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381000" y="1066800"/>
            <a:ext cx="83058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300038"/>
            <a:ext cx="1022349" cy="766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505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767B2-18D7-428E-A8A3-2711ED78F32B}" type="datetimeFigureOut">
              <a:rPr lang="en-US" smtClean="0"/>
              <a:t>10/24/2015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3AB0A-8292-4ABF-BFE5-48C5C7902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115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767B2-18D7-428E-A8A3-2711ED78F32B}" type="datetimeFigureOut">
              <a:rPr lang="en-US" smtClean="0"/>
              <a:t>10/24/2015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3AB0A-8292-4ABF-BFE5-48C5C7902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433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767B2-18D7-428E-A8A3-2711ED78F32B}" type="datetimeFigureOut">
              <a:rPr lang="en-US" smtClean="0"/>
              <a:t>10/24/2015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3AB0A-8292-4ABF-BFE5-48C5C7902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1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767B2-18D7-428E-A8A3-2711ED78F32B}" type="datetimeFigureOut">
              <a:rPr lang="en-US" smtClean="0"/>
              <a:t>10/24/2015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3AB0A-8292-4ABF-BFE5-48C5C7902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590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767B2-18D7-428E-A8A3-2711ED78F32B}" type="datetimeFigureOut">
              <a:rPr lang="en-US" smtClean="0"/>
              <a:t>10/24/2015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3AB0A-8292-4ABF-BFE5-48C5C7902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494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767B2-18D7-428E-A8A3-2711ED78F32B}" type="datetimeFigureOut">
              <a:rPr lang="en-US" smtClean="0"/>
              <a:t>10/24/2015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3AB0A-8292-4ABF-BFE5-48C5C7902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05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767B2-18D7-428E-A8A3-2711ED78F32B}" type="datetimeFigureOut">
              <a:rPr lang="en-US" smtClean="0"/>
              <a:t>10/24/2015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3AB0A-8292-4ABF-BFE5-48C5C7902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054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8305800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06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E767B2-18D7-428E-A8A3-2711ED78F32B}" type="datetimeFigureOut">
              <a:rPr lang="en-US" smtClean="0"/>
              <a:t>10/24/2015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D3AB0A-8292-4ABF-BFE5-48C5C7902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119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0" eaLnBrk="1" latinLnBrk="0" hangingPunct="1">
        <a:spcBef>
          <a:spcPct val="0"/>
        </a:spcBef>
        <a:buNone/>
        <a:defRPr sz="4400" kern="1200" cap="small" baseline="0">
          <a:solidFill>
            <a:srgbClr val="00B05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Validation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639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Document 4"/>
          <p:cNvSpPr/>
          <p:nvPr/>
        </p:nvSpPr>
        <p:spPr>
          <a:xfrm>
            <a:off x="457200" y="1219200"/>
            <a:ext cx="8229599" cy="5638800"/>
          </a:xfrm>
          <a:prstGeom prst="flowChart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chỉnh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action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125" y="1295400"/>
            <a:ext cx="7153275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051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Document 4"/>
          <p:cNvSpPr/>
          <p:nvPr/>
        </p:nvSpPr>
        <p:spPr>
          <a:xfrm>
            <a:off x="457200" y="1219200"/>
            <a:ext cx="8229599" cy="5334000"/>
          </a:xfrm>
          <a:prstGeom prst="flowChart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295400"/>
            <a:ext cx="6096000" cy="4329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965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r>
              <a:rPr lang="en-US" dirty="0" smtClean="0"/>
              <a:t> </a:t>
            </a:r>
            <a:r>
              <a:rPr lang="en-US" dirty="0" err="1" smtClean="0"/>
              <a:t>t</a:t>
            </a:r>
            <a:r>
              <a:rPr lang="en-US" dirty="0" err="1" smtClean="0"/>
              <a:t>hông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303157"/>
            <a:ext cx="8229600" cy="1823006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Length</a:t>
            </a:r>
            <a:r>
              <a:rPr lang="en-US" dirty="0"/>
              <a:t>.</a:t>
            </a:r>
            <a:r>
              <a:rPr lang="en-US" b="1" dirty="0">
                <a:solidFill>
                  <a:srgbClr val="0000CC"/>
                </a:solidFill>
              </a:rPr>
              <a:t>student</a:t>
            </a:r>
            <a:r>
              <a:rPr lang="en-US" dirty="0"/>
              <a:t>.</a:t>
            </a:r>
            <a:r>
              <a:rPr lang="en-US" b="1" dirty="0">
                <a:solidFill>
                  <a:srgbClr val="92D050"/>
                </a:solidFill>
              </a:rPr>
              <a:t>name</a:t>
            </a:r>
            <a:endParaRPr lang="en-US" dirty="0" smtClean="0"/>
          </a:p>
          <a:p>
            <a:pPr lvl="1"/>
            <a:r>
              <a:rPr lang="en-US" dirty="0" smtClean="0"/>
              <a:t>Length: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luật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endParaRPr lang="en-US" dirty="0" smtClean="0"/>
          </a:p>
          <a:p>
            <a:pPr lvl="1"/>
            <a:r>
              <a:rPr lang="en-US" dirty="0" smtClean="0"/>
              <a:t>Student: </a:t>
            </a:r>
            <a:r>
              <a:rPr lang="en-US" dirty="0" err="1" smtClean="0"/>
              <a:t>tên</a:t>
            </a:r>
            <a:r>
              <a:rPr lang="en-US" dirty="0" smtClean="0"/>
              <a:t> model-attribute</a:t>
            </a:r>
          </a:p>
          <a:p>
            <a:pPr lvl="1"/>
            <a:r>
              <a:rPr lang="en-US" dirty="0" smtClean="0"/>
              <a:t>Name: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endParaRPr lang="en-US" dirty="0"/>
          </a:p>
        </p:txBody>
      </p:sp>
      <p:sp>
        <p:nvSpPr>
          <p:cNvPr id="4" name="Flowchart: Document 3"/>
          <p:cNvSpPr/>
          <p:nvPr/>
        </p:nvSpPr>
        <p:spPr>
          <a:xfrm>
            <a:off x="457200" y="1636157"/>
            <a:ext cx="7238999" cy="2667000"/>
          </a:xfrm>
          <a:prstGeom prst="flowChart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Length</a:t>
            </a:r>
            <a:r>
              <a:rPr lang="en-US" sz="2400" dirty="0" smtClean="0"/>
              <a:t>.</a:t>
            </a:r>
            <a:r>
              <a:rPr lang="en-US" sz="2400" b="1" dirty="0" smtClean="0">
                <a:solidFill>
                  <a:srgbClr val="0000CC"/>
                </a:solidFill>
              </a:rPr>
              <a:t>student</a:t>
            </a:r>
            <a:r>
              <a:rPr lang="en-US" sz="2400" dirty="0" smtClean="0"/>
              <a:t>.</a:t>
            </a:r>
            <a:r>
              <a:rPr lang="en-US" sz="2400" b="1" dirty="0" smtClean="0">
                <a:solidFill>
                  <a:srgbClr val="92D050"/>
                </a:solidFill>
              </a:rPr>
              <a:t>name</a:t>
            </a:r>
            <a:r>
              <a:rPr lang="en-US" sz="2400" dirty="0" smtClean="0"/>
              <a:t>=</a:t>
            </a:r>
            <a:r>
              <a:rPr lang="en-US" sz="2400" dirty="0" err="1" smtClean="0"/>
              <a:t>Họ</a:t>
            </a:r>
            <a:r>
              <a:rPr lang="en-US" sz="2400" dirty="0" smtClean="0"/>
              <a:t> </a:t>
            </a:r>
            <a:r>
              <a:rPr lang="en-US" sz="2400" dirty="0" err="1" smtClean="0"/>
              <a:t>và</a:t>
            </a:r>
            <a:r>
              <a:rPr lang="en-US" sz="2400" dirty="0" smtClean="0"/>
              <a:t> </a:t>
            </a:r>
            <a:r>
              <a:rPr lang="en-US" sz="2400" dirty="0" err="1"/>
              <a:t>tên</a:t>
            </a:r>
            <a:r>
              <a:rPr lang="en-US" sz="2400" dirty="0"/>
              <a:t> </a:t>
            </a:r>
            <a:r>
              <a:rPr lang="en-US" sz="2400" dirty="0" err="1"/>
              <a:t>ít</a:t>
            </a:r>
            <a:r>
              <a:rPr lang="en-US" sz="2400" dirty="0"/>
              <a:t> </a:t>
            </a:r>
            <a:r>
              <a:rPr lang="en-US" sz="2400" dirty="0" err="1"/>
              <a:t>nhất</a:t>
            </a:r>
            <a:r>
              <a:rPr lang="en-US" sz="2400" dirty="0"/>
              <a:t> 5 </a:t>
            </a:r>
            <a:r>
              <a:rPr lang="en-US" sz="2400" dirty="0" err="1"/>
              <a:t>ký</a:t>
            </a:r>
            <a:r>
              <a:rPr lang="en-US" sz="2400" dirty="0"/>
              <a:t> </a:t>
            </a:r>
            <a:r>
              <a:rPr lang="en-US" sz="2400" dirty="0" err="1"/>
              <a:t>tự</a:t>
            </a:r>
            <a:r>
              <a:rPr lang="en-US" sz="2400" dirty="0"/>
              <a:t> !</a:t>
            </a:r>
          </a:p>
          <a:p>
            <a:r>
              <a:rPr lang="en-US" sz="2400" dirty="0" err="1" smtClean="0"/>
              <a:t>Range.student.age</a:t>
            </a:r>
            <a:r>
              <a:rPr lang="en-US" sz="2400" dirty="0" smtClean="0"/>
              <a:t>=</a:t>
            </a:r>
            <a:r>
              <a:rPr lang="en-US" sz="2400" dirty="0" err="1" smtClean="0"/>
              <a:t>Tuổi</a:t>
            </a:r>
            <a:r>
              <a:rPr lang="en-US" sz="2400" dirty="0" smtClean="0"/>
              <a:t> </a:t>
            </a:r>
            <a:r>
              <a:rPr lang="en-US" sz="2400" dirty="0" err="1"/>
              <a:t>phải</a:t>
            </a:r>
            <a:r>
              <a:rPr lang="en-US" sz="2400" dirty="0"/>
              <a:t> </a:t>
            </a:r>
            <a:r>
              <a:rPr lang="en-US" sz="2400" dirty="0" err="1"/>
              <a:t>từ</a:t>
            </a:r>
            <a:r>
              <a:rPr lang="en-US" sz="2400" dirty="0"/>
              <a:t> 16 </a:t>
            </a:r>
            <a:r>
              <a:rPr lang="en-US" sz="2400" dirty="0" err="1"/>
              <a:t>đến</a:t>
            </a:r>
            <a:r>
              <a:rPr lang="en-US" sz="2400" dirty="0"/>
              <a:t> 65 !</a:t>
            </a:r>
          </a:p>
          <a:p>
            <a:r>
              <a:rPr lang="en-US" sz="2400" dirty="0" err="1"/>
              <a:t>Pattern.student.email</a:t>
            </a:r>
            <a:r>
              <a:rPr lang="en-US" sz="2400" dirty="0"/>
              <a:t>=</a:t>
            </a:r>
            <a:r>
              <a:rPr lang="en-US" sz="2400" dirty="0" err="1"/>
              <a:t>Không</a:t>
            </a:r>
            <a:r>
              <a:rPr lang="en-US" sz="2400" dirty="0"/>
              <a:t> </a:t>
            </a:r>
            <a:r>
              <a:rPr lang="en-US" sz="2400" dirty="0" err="1"/>
              <a:t>đúng</a:t>
            </a:r>
            <a:r>
              <a:rPr lang="en-US" sz="2400" dirty="0"/>
              <a:t> </a:t>
            </a:r>
            <a:r>
              <a:rPr lang="en-US" sz="2400" dirty="0" err="1"/>
              <a:t>định</a:t>
            </a:r>
            <a:r>
              <a:rPr lang="en-US" sz="2400" dirty="0"/>
              <a:t> </a:t>
            </a:r>
            <a:r>
              <a:rPr lang="en-US" sz="2400" dirty="0" err="1"/>
              <a:t>dạng</a:t>
            </a:r>
            <a:r>
              <a:rPr lang="en-US" sz="2400" dirty="0"/>
              <a:t> email !</a:t>
            </a:r>
          </a:p>
          <a:p>
            <a:r>
              <a:rPr lang="en-US" sz="2400" dirty="0" err="1"/>
              <a:t>NotEmpty.student.email</a:t>
            </a:r>
            <a:r>
              <a:rPr lang="en-US" sz="2400" dirty="0"/>
              <a:t>=</a:t>
            </a:r>
            <a:r>
              <a:rPr lang="en-US" sz="2400" dirty="0" err="1"/>
              <a:t>Không</a:t>
            </a:r>
            <a:r>
              <a:rPr lang="en-US" sz="2400" dirty="0"/>
              <a:t> </a:t>
            </a:r>
            <a:r>
              <a:rPr lang="en-US" sz="2400" dirty="0" err="1"/>
              <a:t>để</a:t>
            </a:r>
            <a:r>
              <a:rPr lang="en-US" sz="2400" dirty="0"/>
              <a:t> </a:t>
            </a:r>
            <a:r>
              <a:rPr lang="en-US" sz="2400" dirty="0" err="1"/>
              <a:t>trống</a:t>
            </a:r>
            <a:r>
              <a:rPr lang="en-US" sz="2400" dirty="0"/>
              <a:t> </a:t>
            </a:r>
            <a:r>
              <a:rPr lang="en-US" sz="2400" dirty="0" err="1"/>
              <a:t>địa</a:t>
            </a:r>
            <a:r>
              <a:rPr lang="en-US" sz="2400" dirty="0"/>
              <a:t> </a:t>
            </a:r>
            <a:r>
              <a:rPr lang="en-US" sz="2400" dirty="0" err="1"/>
              <a:t>chỉ</a:t>
            </a:r>
            <a:r>
              <a:rPr lang="en-US" sz="2400" dirty="0"/>
              <a:t> email!</a:t>
            </a:r>
          </a:p>
          <a:p>
            <a:pPr algn="ctr"/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360360" y="1190625"/>
            <a:ext cx="5143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/>
              <a:t>StudentValidationMessages.properties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777272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657600"/>
            <a:ext cx="8229600" cy="2468563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Tất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StudentValidationMessages</a:t>
            </a:r>
            <a:r>
              <a:rPr lang="en-US" dirty="0" smtClean="0"/>
              <a:t> </a:t>
            </a:r>
            <a:r>
              <a:rPr lang="en-US" dirty="0" err="1" smtClean="0"/>
              <a:t>đều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.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còn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r>
              <a:rPr lang="en-US" dirty="0" smtClean="0"/>
              <a:t> </a:t>
            </a:r>
            <a:r>
              <a:rPr lang="en-US" dirty="0" err="1" smtClean="0"/>
              <a:t>chưa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lấy</a:t>
            </a:r>
            <a:r>
              <a:rPr lang="en-US" dirty="0" smtClean="0"/>
              <a:t> </a:t>
            </a:r>
            <a:r>
              <a:rPr lang="en-US" dirty="0"/>
              <a:t>ở </a:t>
            </a:r>
            <a:r>
              <a:rPr lang="en-US" dirty="0" err="1" smtClean="0"/>
              <a:t>DefaultValidationMessages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" y="1371600"/>
            <a:ext cx="7867869" cy="1981200"/>
          </a:xfrm>
          <a:prstGeom prst="rect">
            <a:avLst/>
          </a:prstGeom>
        </p:spPr>
      </p:pic>
      <p:sp>
        <p:nvSpPr>
          <p:cNvPr id="5" name="Rectangular Callout 4"/>
          <p:cNvSpPr/>
          <p:nvPr/>
        </p:nvSpPr>
        <p:spPr>
          <a:xfrm>
            <a:off x="6172200" y="1828800"/>
            <a:ext cx="2514599" cy="381000"/>
          </a:xfrm>
          <a:prstGeom prst="wedgeRectCallout">
            <a:avLst>
              <a:gd name="adj1" fmla="val -48674"/>
              <a:gd name="adj2" fmla="val 8500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bean</a:t>
            </a:r>
            <a:endParaRPr lang="en-US" dirty="0"/>
          </a:p>
        </p:txBody>
      </p:sp>
      <p:sp>
        <p:nvSpPr>
          <p:cNvPr id="6" name="Rectangular Callout 5"/>
          <p:cNvSpPr/>
          <p:nvPr/>
        </p:nvSpPr>
        <p:spPr>
          <a:xfrm>
            <a:off x="6172200" y="3124200"/>
            <a:ext cx="2514599" cy="381000"/>
          </a:xfrm>
          <a:prstGeom prst="wedgeRectCallout">
            <a:avLst>
              <a:gd name="adj1" fmla="val -53788"/>
              <a:gd name="adj2" fmla="val -15125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r>
              <a:rPr lang="en-US" dirty="0" smtClean="0"/>
              <a:t> </a:t>
            </a:r>
            <a:r>
              <a:rPr lang="en-US" dirty="0" err="1" smtClean="0"/>
              <a:t>mặc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3743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javax.validation.constraints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>
                <a:effectLst/>
              </a:rPr>
              <a:t>AssertFalse</a:t>
            </a:r>
            <a:r>
              <a:rPr lang="en-US" dirty="0">
                <a:effectLst/>
              </a:rPr>
              <a:t>: must be false</a:t>
            </a:r>
          </a:p>
          <a:p>
            <a:r>
              <a:rPr lang="en-US" dirty="0" err="1">
                <a:effectLst/>
              </a:rPr>
              <a:t>AssertTrue</a:t>
            </a:r>
            <a:r>
              <a:rPr lang="en-US" dirty="0">
                <a:effectLst/>
              </a:rPr>
              <a:t> : must be true</a:t>
            </a:r>
          </a:p>
          <a:p>
            <a:r>
              <a:rPr lang="en-US" dirty="0" err="1">
                <a:effectLst/>
              </a:rPr>
              <a:t>DecimalMax</a:t>
            </a:r>
            <a:r>
              <a:rPr lang="en-US" dirty="0">
                <a:effectLst/>
              </a:rPr>
              <a:t> : must be less than or equal to {value}</a:t>
            </a:r>
          </a:p>
          <a:p>
            <a:r>
              <a:rPr lang="en-US" dirty="0" err="1">
                <a:effectLst/>
              </a:rPr>
              <a:t>DecimalMin</a:t>
            </a:r>
            <a:r>
              <a:rPr lang="en-US" dirty="0">
                <a:effectLst/>
              </a:rPr>
              <a:t> : must be greater than or equal to {value}</a:t>
            </a:r>
          </a:p>
          <a:p>
            <a:r>
              <a:rPr lang="en-US" dirty="0">
                <a:effectLst/>
              </a:rPr>
              <a:t>Digits : numeric value out of bounds (&lt;{integer} digits&gt;.&lt;{fraction} digits&gt; expected)</a:t>
            </a:r>
          </a:p>
          <a:p>
            <a:r>
              <a:rPr lang="en-US" dirty="0">
                <a:effectLst/>
              </a:rPr>
              <a:t>Future : must be in the future</a:t>
            </a:r>
          </a:p>
          <a:p>
            <a:r>
              <a:rPr lang="en-US" dirty="0">
                <a:effectLst/>
              </a:rPr>
              <a:t>Max : must be less than or equal to {value}</a:t>
            </a:r>
          </a:p>
          <a:p>
            <a:r>
              <a:rPr lang="en-US" dirty="0">
                <a:effectLst/>
              </a:rPr>
              <a:t>Min : must be greater than or equal to {value}</a:t>
            </a:r>
          </a:p>
          <a:p>
            <a:r>
              <a:rPr lang="en-US" dirty="0" err="1">
                <a:effectLst/>
              </a:rPr>
              <a:t>NotNull</a:t>
            </a:r>
            <a:r>
              <a:rPr lang="en-US" dirty="0">
                <a:effectLst/>
              </a:rPr>
              <a:t> : may not be null</a:t>
            </a:r>
          </a:p>
          <a:p>
            <a:r>
              <a:rPr lang="en-US" dirty="0">
                <a:effectLst/>
              </a:rPr>
              <a:t>Null : must be null</a:t>
            </a:r>
          </a:p>
          <a:p>
            <a:r>
              <a:rPr lang="en-US" dirty="0">
                <a:effectLst/>
              </a:rPr>
              <a:t>Past : must be in the past</a:t>
            </a:r>
          </a:p>
          <a:p>
            <a:r>
              <a:rPr lang="en-US" dirty="0">
                <a:effectLst/>
              </a:rPr>
              <a:t>Pattern : must match "{</a:t>
            </a:r>
            <a:r>
              <a:rPr lang="en-US" dirty="0" err="1">
                <a:effectLst/>
              </a:rPr>
              <a:t>regexp</a:t>
            </a:r>
            <a:r>
              <a:rPr lang="en-US" dirty="0">
                <a:effectLst/>
              </a:rPr>
              <a:t>}"</a:t>
            </a:r>
          </a:p>
          <a:p>
            <a:r>
              <a:rPr lang="en-US" dirty="0">
                <a:effectLst/>
              </a:rPr>
              <a:t>Size : size must be between {min} and {max</a:t>
            </a:r>
            <a:r>
              <a:rPr lang="en-US" dirty="0" smtClean="0">
                <a:effectLst/>
              </a:rPr>
              <a:t>}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52763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dirty="0" err="1"/>
              <a:t>org.hibernate.validator.constraints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 smtClean="0">
                <a:effectLst/>
              </a:rPr>
              <a:t>CreditCardNumber</a:t>
            </a:r>
            <a:r>
              <a:rPr lang="en-US" dirty="0">
                <a:effectLst/>
              </a:rPr>
              <a:t>: invalid credit card number</a:t>
            </a:r>
          </a:p>
          <a:p>
            <a:r>
              <a:rPr lang="en-US" dirty="0">
                <a:effectLst/>
              </a:rPr>
              <a:t>Email : not a well-formed email address</a:t>
            </a:r>
          </a:p>
          <a:p>
            <a:r>
              <a:rPr lang="en-US" dirty="0">
                <a:effectLst/>
              </a:rPr>
              <a:t>Length : length must be between {min} and {max}</a:t>
            </a:r>
          </a:p>
          <a:p>
            <a:r>
              <a:rPr lang="en-US" dirty="0" err="1">
                <a:effectLst/>
              </a:rPr>
              <a:t>NotBlank</a:t>
            </a:r>
            <a:r>
              <a:rPr lang="en-US" dirty="0">
                <a:effectLst/>
              </a:rPr>
              <a:t> : may not be empty</a:t>
            </a:r>
          </a:p>
          <a:p>
            <a:r>
              <a:rPr lang="en-US" dirty="0" err="1">
                <a:effectLst/>
              </a:rPr>
              <a:t>NotEmpty</a:t>
            </a:r>
            <a:r>
              <a:rPr lang="en-US" dirty="0">
                <a:effectLst/>
              </a:rPr>
              <a:t> : may not be empty</a:t>
            </a:r>
          </a:p>
          <a:p>
            <a:r>
              <a:rPr lang="en-US" dirty="0">
                <a:effectLst/>
              </a:rPr>
              <a:t>Range : must be between {min} and {max}</a:t>
            </a:r>
          </a:p>
          <a:p>
            <a:r>
              <a:rPr lang="en-US" dirty="0" err="1">
                <a:effectLst/>
              </a:rPr>
              <a:t>SafeHtml</a:t>
            </a:r>
            <a:r>
              <a:rPr lang="en-US" dirty="0">
                <a:effectLst/>
              </a:rPr>
              <a:t> : may have unsafe html content</a:t>
            </a:r>
          </a:p>
          <a:p>
            <a:r>
              <a:rPr lang="en-US" dirty="0" err="1">
                <a:effectLst/>
              </a:rPr>
              <a:t>ScriptAssert</a:t>
            </a:r>
            <a:r>
              <a:rPr lang="en-US" dirty="0">
                <a:effectLst/>
              </a:rPr>
              <a:t> : script expression "{script}" didn't evaluate to true</a:t>
            </a:r>
          </a:p>
          <a:p>
            <a:r>
              <a:rPr lang="en-US" dirty="0">
                <a:effectLst/>
              </a:rPr>
              <a:t>URL : must be a valid URL</a:t>
            </a:r>
          </a:p>
          <a:p>
            <a:r>
              <a:rPr lang="en-US" dirty="0">
                <a:effectLst/>
              </a:rPr>
              <a:t> </a:t>
            </a:r>
            <a:r>
              <a:rPr lang="en-US" dirty="0" err="1" smtClean="0">
                <a:effectLst/>
              </a:rPr>
              <a:t>typeMismatch</a:t>
            </a:r>
            <a:r>
              <a:rPr lang="en-US" dirty="0" smtClean="0">
                <a:effectLst/>
              </a:rPr>
              <a:t>=type mismatch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34724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327054" y="3953470"/>
            <a:ext cx="648991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/>
                <a:solidFill>
                  <a:schemeClr val="accent3"/>
                </a:solidFill>
                <a:effectLst/>
              </a:rPr>
              <a:t>KIỂM LỖI PHÍA CLIENT</a:t>
            </a:r>
            <a:endParaRPr lang="en-US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7069" y="977048"/>
            <a:ext cx="3009874" cy="2976422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685800" y="533400"/>
            <a:ext cx="7848600" cy="5791200"/>
          </a:xfrm>
          <a:prstGeom prst="ellipse">
            <a:avLst/>
          </a:prstGeom>
          <a:noFill/>
          <a:ln w="762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146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Document 4"/>
          <p:cNvSpPr/>
          <p:nvPr/>
        </p:nvSpPr>
        <p:spPr>
          <a:xfrm>
            <a:off x="457200" y="1219200"/>
            <a:ext cx="8229599" cy="5410200"/>
          </a:xfrm>
          <a:prstGeom prst="flowChart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362" y="1371600"/>
            <a:ext cx="7462838" cy="4055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10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r>
              <a:rPr lang="en-US" dirty="0" smtClean="0"/>
              <a:t> jQuery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0680" y="1310480"/>
            <a:ext cx="6312320" cy="5166519"/>
          </a:xfrm>
          <a:prstGeom prst="rect">
            <a:avLst/>
          </a:prstGeom>
        </p:spPr>
      </p:pic>
      <p:sp>
        <p:nvSpPr>
          <p:cNvPr id="5" name="Rectangular Callout 4"/>
          <p:cNvSpPr/>
          <p:nvPr/>
        </p:nvSpPr>
        <p:spPr>
          <a:xfrm>
            <a:off x="381000" y="1676400"/>
            <a:ext cx="1981200" cy="612648"/>
          </a:xfrm>
          <a:prstGeom prst="wedgeRectCallout">
            <a:avLst>
              <a:gd name="adj1" fmla="val 53686"/>
              <a:gd name="adj2" fmla="val -7975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viện</a:t>
            </a:r>
            <a:r>
              <a:rPr lang="en-US" dirty="0" smtClean="0"/>
              <a:t> </a:t>
            </a:r>
            <a:r>
              <a:rPr lang="en-US" dirty="0" err="1" smtClean="0"/>
              <a:t>jquery</a:t>
            </a:r>
            <a:endParaRPr lang="en-US" dirty="0"/>
          </a:p>
        </p:txBody>
      </p:sp>
      <p:sp>
        <p:nvSpPr>
          <p:cNvPr id="6" name="Rectangular Callout 5"/>
          <p:cNvSpPr/>
          <p:nvPr/>
        </p:nvSpPr>
        <p:spPr>
          <a:xfrm>
            <a:off x="381000" y="2592324"/>
            <a:ext cx="1981200" cy="612648"/>
          </a:xfrm>
          <a:prstGeom prst="wedgeRectCallout">
            <a:avLst>
              <a:gd name="adj1" fmla="val 87580"/>
              <a:gd name="adj2" fmla="val -72761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Form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endParaRPr lang="en-US" dirty="0"/>
          </a:p>
        </p:txBody>
      </p:sp>
      <p:sp>
        <p:nvSpPr>
          <p:cNvPr id="7" name="Rectangular Callout 6"/>
          <p:cNvSpPr/>
          <p:nvPr/>
        </p:nvSpPr>
        <p:spPr>
          <a:xfrm>
            <a:off x="381000" y="3448652"/>
            <a:ext cx="1981200" cy="612648"/>
          </a:xfrm>
          <a:prstGeom prst="wedgeRectCallout">
            <a:avLst>
              <a:gd name="adj1" fmla="val 116426"/>
              <a:gd name="adj2" fmla="val -16138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Form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endParaRPr lang="en-US" dirty="0"/>
          </a:p>
        </p:txBody>
      </p:sp>
      <p:sp>
        <p:nvSpPr>
          <p:cNvPr id="8" name="Rectangular Callout 7"/>
          <p:cNvSpPr/>
          <p:nvPr/>
        </p:nvSpPr>
        <p:spPr>
          <a:xfrm>
            <a:off x="381000" y="4292818"/>
            <a:ext cx="1981200" cy="612648"/>
          </a:xfrm>
          <a:prstGeom prst="wedgeRectCallout">
            <a:avLst>
              <a:gd name="adj1" fmla="val 114984"/>
              <a:gd name="adj2" fmla="val -10307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868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chung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1"/>
            <a:ext cx="8229600" cy="457200"/>
          </a:xfrm>
          <a:solidFill>
            <a:srgbClr val="FFFF00"/>
          </a:solidFill>
        </p:spPr>
        <p:txBody>
          <a:bodyPr>
            <a:normAutofit/>
          </a:bodyPr>
          <a:lstStyle/>
          <a:p>
            <a:r>
              <a:rPr lang="pt-BR" sz="2000" dirty="0">
                <a:solidFill>
                  <a:srgbClr val="FF0000"/>
                </a:solidFill>
              </a:rPr>
              <a:t>&lt;%@ taglib uri="http://www.springframework.org/tags" prefix="s" %&gt;</a:t>
            </a:r>
            <a:endParaRPr lang="en-US" sz="2000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011" y="1752600"/>
            <a:ext cx="8205787" cy="4552027"/>
          </a:xfrm>
          <a:prstGeom prst="rect">
            <a:avLst/>
          </a:prstGeom>
        </p:spPr>
      </p:pic>
      <p:sp>
        <p:nvSpPr>
          <p:cNvPr id="5" name="Rectangular Callout 4"/>
          <p:cNvSpPr/>
          <p:nvPr/>
        </p:nvSpPr>
        <p:spPr>
          <a:xfrm>
            <a:off x="6477000" y="2590800"/>
            <a:ext cx="1981200" cy="917448"/>
          </a:xfrm>
          <a:prstGeom prst="wedgeRectCallout">
            <a:avLst>
              <a:gd name="adj1" fmla="val -54487"/>
              <a:gd name="adj2" fmla="val 88472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473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Nội dung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343400" y="2057400"/>
            <a:ext cx="4800600" cy="48006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endParaRPr lang="en-US" dirty="0" smtClean="0"/>
          </a:p>
          <a:p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r>
              <a:rPr lang="en-US" dirty="0" smtClean="0"/>
              <a:t> </a:t>
            </a:r>
            <a:r>
              <a:rPr lang="en-US" dirty="0" err="1" smtClean="0"/>
              <a:t>phía</a:t>
            </a:r>
            <a:r>
              <a:rPr lang="en-US" dirty="0" smtClean="0"/>
              <a:t> server</a:t>
            </a:r>
          </a:p>
          <a:p>
            <a:pPr lvl="1"/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r>
              <a:rPr lang="en-US" dirty="0" smtClean="0"/>
              <a:t> Model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endParaRPr lang="en-US" dirty="0" smtClean="0"/>
          </a:p>
          <a:p>
            <a:pPr lvl="1"/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endParaRPr lang="en-US" dirty="0" smtClean="0"/>
          </a:p>
          <a:p>
            <a:pPr lvl="1"/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Controller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endParaRPr lang="en-US" dirty="0" smtClean="0"/>
          </a:p>
          <a:p>
            <a:pPr lvl="1"/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View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endParaRPr lang="en-US" dirty="0" smtClean="0"/>
          </a:p>
          <a:p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r>
              <a:rPr lang="en-US" dirty="0" smtClean="0"/>
              <a:t> </a:t>
            </a:r>
            <a:r>
              <a:rPr lang="en-US" dirty="0" err="1" smtClean="0"/>
              <a:t>phía</a:t>
            </a:r>
            <a:r>
              <a:rPr lang="en-US" dirty="0" smtClean="0"/>
              <a:t> client</a:t>
            </a:r>
          </a:p>
          <a:p>
            <a:pPr lvl="1"/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r>
              <a:rPr lang="en-US" dirty="0" smtClean="0"/>
              <a:t> jQuery</a:t>
            </a:r>
          </a:p>
          <a:p>
            <a:pPr lvl="1"/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chung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085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Luật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jQuery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57300"/>
            <a:ext cx="8195988" cy="521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47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montereywealth.org/wp-content/uploads/2012/03/Summary-Plan-Descripti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7811" y="4619624"/>
            <a:ext cx="2724150" cy="2238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Tóm</a:t>
            </a:r>
            <a:r>
              <a:rPr lang="en-US" dirty="0" smtClean="0"/>
              <a:t> </a:t>
            </a:r>
            <a:r>
              <a:rPr lang="en-US" dirty="0" err="1" smtClean="0"/>
              <a:t>tắt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lỗi</a:t>
            </a:r>
            <a:endParaRPr lang="en-US" dirty="0"/>
          </a:p>
          <a:p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 </a:t>
            </a:r>
            <a:r>
              <a:rPr lang="en-US" dirty="0" err="1"/>
              <a:t>phía</a:t>
            </a:r>
            <a:r>
              <a:rPr lang="en-US" dirty="0"/>
              <a:t> server</a:t>
            </a:r>
          </a:p>
          <a:p>
            <a:pPr lvl="1"/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 Model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lỗi</a:t>
            </a:r>
            <a:endParaRPr lang="en-US" dirty="0"/>
          </a:p>
          <a:p>
            <a:pPr lvl="1"/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lỗi</a:t>
            </a:r>
            <a:endParaRPr lang="en-US" dirty="0"/>
          </a:p>
          <a:p>
            <a:pPr lvl="1"/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Controller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lỗi</a:t>
            </a:r>
            <a:endParaRPr lang="en-US" dirty="0"/>
          </a:p>
          <a:p>
            <a:pPr lvl="1"/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View </a:t>
            </a:r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lỗi</a:t>
            </a:r>
            <a:endParaRPr lang="en-US" dirty="0"/>
          </a:p>
          <a:p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 </a:t>
            </a:r>
            <a:r>
              <a:rPr lang="en-US" dirty="0" err="1"/>
              <a:t>phía</a:t>
            </a:r>
            <a:r>
              <a:rPr lang="en-US" dirty="0"/>
              <a:t> client</a:t>
            </a:r>
          </a:p>
          <a:p>
            <a:pPr lvl="1"/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 jQuery</a:t>
            </a:r>
          </a:p>
          <a:p>
            <a:pPr lvl="1"/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chung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smtClean="0"/>
              <a:t>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597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Giới thiệu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vi-VN" smtClean="0"/>
              <a:t>Dữ liệu vào không hợp lệ sẽ gây các lỗi khó lường. Vì vậy việc kiểm soát dữ liệu vào luôn đóng vai trò quan trọng của ứng dung.</a:t>
            </a:r>
          </a:p>
          <a:p>
            <a:r>
              <a:rPr lang="vi-VN" smtClean="0"/>
              <a:t>Các lỗi thường gặp</a:t>
            </a:r>
          </a:p>
          <a:p>
            <a:pPr lvl="1"/>
            <a:r>
              <a:rPr lang="vi-VN" smtClean="0"/>
              <a:t>Để trống ô nhập…</a:t>
            </a:r>
          </a:p>
          <a:p>
            <a:pPr lvl="1"/>
            <a:r>
              <a:rPr lang="vi-VN" smtClean="0"/>
              <a:t>Không đúng định dạng email, creditcard, url…</a:t>
            </a:r>
          </a:p>
          <a:p>
            <a:pPr lvl="1"/>
            <a:r>
              <a:rPr lang="vi-VN" smtClean="0"/>
              <a:t>Sai kiểu số nguyên, số thực, ngày giờ…</a:t>
            </a:r>
          </a:p>
          <a:p>
            <a:pPr lvl="1"/>
            <a:r>
              <a:rPr lang="vi-VN" smtClean="0"/>
              <a:t>Giá trị tối thiểu, tối đa, trong phạm vi…</a:t>
            </a:r>
          </a:p>
          <a:p>
            <a:pPr lvl="1"/>
            <a:r>
              <a:rPr lang="vi-VN" smtClean="0"/>
              <a:t>Không giống mật khẩu, đúng captcha, trùng mã</a:t>
            </a:r>
          </a:p>
          <a:p>
            <a:pPr lvl="1"/>
            <a:r>
              <a:rPr lang="vi-VN" smtClean="0"/>
              <a:t>Không như mong đợi của việc tính toán nào đó…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306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Minh </a:t>
            </a:r>
            <a:r>
              <a:rPr lang="en-US" dirty="0" err="1" smtClean="0"/>
              <a:t>họa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1219200"/>
            <a:ext cx="8229599" cy="5334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58278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387" y="1557337"/>
            <a:ext cx="8288136" cy="385286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85800" y="5105400"/>
            <a:ext cx="2373407" cy="523220"/>
          </a:xfrm>
          <a:prstGeom prst="rect">
            <a:avLst/>
          </a:prstGeom>
          <a:solidFill>
            <a:schemeClr val="bg1"/>
          </a:solidFill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2800" b="1" cap="none" spc="0" dirty="0" smtClean="0">
                <a:ln/>
                <a:solidFill>
                  <a:schemeClr val="accent3"/>
                </a:solidFill>
                <a:effectLst/>
              </a:rPr>
              <a:t>Client (jQuery)</a:t>
            </a:r>
            <a:endParaRPr lang="en-US" sz="28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486400" y="5124450"/>
            <a:ext cx="3182731" cy="523220"/>
          </a:xfrm>
          <a:prstGeom prst="rect">
            <a:avLst/>
          </a:prstGeom>
          <a:solidFill>
            <a:schemeClr val="bg1"/>
          </a:solidFill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2800" b="1" cap="none" spc="0" dirty="0" smtClean="0">
                <a:ln/>
                <a:solidFill>
                  <a:schemeClr val="accent3"/>
                </a:solidFill>
                <a:effectLst/>
              </a:rPr>
              <a:t>Server (Spring MVC)</a:t>
            </a:r>
            <a:endParaRPr lang="en-US" sz="2800" b="1" cap="none" spc="0" dirty="0">
              <a:ln/>
              <a:solidFill>
                <a:schemeClr val="accent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68209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744788"/>
            <a:ext cx="5781675" cy="33813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6449" y="1219200"/>
            <a:ext cx="2800350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467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27091" y="3953470"/>
            <a:ext cx="668984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/>
                <a:solidFill>
                  <a:schemeClr val="accent3"/>
                </a:solidFill>
                <a:effectLst/>
              </a:rPr>
              <a:t>KIỂM LỖI PHÍA SERVER</a:t>
            </a:r>
            <a:endParaRPr lang="en-US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7069" y="977048"/>
            <a:ext cx="3009874" cy="2976422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685800" y="533400"/>
            <a:ext cx="7848600" cy="5791200"/>
          </a:xfrm>
          <a:prstGeom prst="ellipse">
            <a:avLst/>
          </a:prstGeom>
          <a:noFill/>
          <a:ln w="762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503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bước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305800" cy="4906963"/>
          </a:xfrm>
        </p:spPr>
        <p:txBody>
          <a:bodyPr/>
          <a:lstStyle/>
          <a:p>
            <a:r>
              <a:rPr lang="en-US" dirty="0" smtClean="0"/>
              <a:t>B1: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luật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smtClean="0"/>
              <a:t>B2: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action</a:t>
            </a:r>
          </a:p>
          <a:p>
            <a:r>
              <a:rPr lang="en-US" dirty="0" smtClean="0"/>
              <a:t>B3: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smtClean="0"/>
              <a:t>view</a:t>
            </a:r>
          </a:p>
          <a:p>
            <a:r>
              <a:rPr lang="en-US" dirty="0"/>
              <a:t>B2: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 smtClean="0"/>
              <a:t>lỗi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847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Document 4"/>
          <p:cNvSpPr/>
          <p:nvPr/>
        </p:nvSpPr>
        <p:spPr>
          <a:xfrm>
            <a:off x="457200" y="1219200"/>
            <a:ext cx="8229599" cy="5410200"/>
          </a:xfrm>
          <a:prstGeom prst="flowChart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 smtClean="0"/>
              <a:t>Kiểm</a:t>
            </a:r>
            <a:r>
              <a:rPr lang="en-US" sz="3600" dirty="0" smtClean="0"/>
              <a:t> </a:t>
            </a:r>
            <a:r>
              <a:rPr lang="en-US" sz="3600" dirty="0" err="1" smtClean="0"/>
              <a:t>lỗi</a:t>
            </a:r>
            <a:r>
              <a:rPr lang="en-US" sz="3600" dirty="0" smtClean="0"/>
              <a:t> </a:t>
            </a:r>
            <a:r>
              <a:rPr lang="en-US" sz="3600" dirty="0" err="1" smtClean="0"/>
              <a:t>các</a:t>
            </a:r>
            <a:r>
              <a:rPr lang="en-US" sz="3600" dirty="0" smtClean="0"/>
              <a:t> </a:t>
            </a:r>
            <a:r>
              <a:rPr lang="en-US" sz="3600" dirty="0" err="1" smtClean="0"/>
              <a:t>trường</a:t>
            </a:r>
            <a:r>
              <a:rPr lang="en-US" sz="3600" dirty="0" smtClean="0"/>
              <a:t> </a:t>
            </a:r>
            <a:r>
              <a:rPr lang="en-US" sz="3600" dirty="0" err="1" smtClean="0"/>
              <a:t>dữ</a:t>
            </a:r>
            <a:r>
              <a:rPr lang="en-US" sz="3600" dirty="0" smtClean="0"/>
              <a:t> </a:t>
            </a:r>
            <a:r>
              <a:rPr lang="en-US" sz="3600" dirty="0" err="1" smtClean="0"/>
              <a:t>liệu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" y="1400175"/>
            <a:ext cx="7848600" cy="40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501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1841</TotalTime>
  <Words>629</Words>
  <Application>Microsoft Office PowerPoint</Application>
  <PresentationFormat>On-screen Show (4:3)</PresentationFormat>
  <Paragraphs>94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Cambria</vt:lpstr>
      <vt:lpstr>Wingdings</vt:lpstr>
      <vt:lpstr>Wingdings 2</vt:lpstr>
      <vt:lpstr>Office Theme</vt:lpstr>
      <vt:lpstr>Validation</vt:lpstr>
      <vt:lpstr>Nội dung</vt:lpstr>
      <vt:lpstr>Giới thiệu</vt:lpstr>
      <vt:lpstr>Minh họa kiểm lỗi</vt:lpstr>
      <vt:lpstr>Mô hình kiểm lỗi</vt:lpstr>
      <vt:lpstr>Case Study</vt:lpstr>
      <vt:lpstr>PowerPoint Presentation</vt:lpstr>
      <vt:lpstr>Các bước thực hiện</vt:lpstr>
      <vt:lpstr>Kiểm lỗi các trường dữ liệu</vt:lpstr>
      <vt:lpstr>Hiệu chỉnh mã kiểm lỗi của action</vt:lpstr>
      <vt:lpstr>Hiển thị lỗi</vt:lpstr>
      <vt:lpstr>Định nghĩa thông báo lỗi</vt:lpstr>
      <vt:lpstr>Cấu hình thông báo lỗi</vt:lpstr>
      <vt:lpstr>javax.validation.constraints</vt:lpstr>
      <vt:lpstr>org.hibernate.validator.constraints</vt:lpstr>
      <vt:lpstr>PowerPoint Presentation</vt:lpstr>
      <vt:lpstr>Form</vt:lpstr>
      <vt:lpstr>Mã kiểm lỗi jQuery</vt:lpstr>
      <vt:lpstr>Dùng chung thông báo với server</vt:lpstr>
      <vt:lpstr>Luật kiểm lỗi của jQuery</vt:lpstr>
      <vt:lpstr>Tóm tắt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Nghiem Nguyen</cp:lastModifiedBy>
  <cp:revision>274</cp:revision>
  <dcterms:created xsi:type="dcterms:W3CDTF">2015-06-04T04:26:46Z</dcterms:created>
  <dcterms:modified xsi:type="dcterms:W3CDTF">2015-10-23T17:38:08Z</dcterms:modified>
</cp:coreProperties>
</file>