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3" r:id="rId1"/>
  </p:sldMasterIdLst>
  <p:notesMasterIdLst>
    <p:notesMasterId r:id="rId15"/>
  </p:notesMasterIdLst>
  <p:sldIdLst>
    <p:sldId id="257" r:id="rId2"/>
    <p:sldId id="258" r:id="rId3"/>
    <p:sldId id="276" r:id="rId4"/>
    <p:sldId id="260" r:id="rId5"/>
    <p:sldId id="264" r:id="rId6"/>
    <p:sldId id="271" r:id="rId7"/>
    <p:sldId id="259" r:id="rId8"/>
    <p:sldId id="267" r:id="rId9"/>
    <p:sldId id="272" r:id="rId10"/>
    <p:sldId id="273" r:id="rId11"/>
    <p:sldId id="275"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473" autoAdjust="0"/>
  </p:normalViewPr>
  <p:slideViewPr>
    <p:cSldViewPr snapToGrid="0">
      <p:cViewPr varScale="1">
        <p:scale>
          <a:sx n="45" d="100"/>
          <a:sy n="45" d="100"/>
        </p:scale>
        <p:origin x="78" y="5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CE6D3A-3F3D-4118-9A31-9C19BE45FF54}" type="datetimeFigureOut">
              <a:rPr lang="en-US" smtClean="0"/>
              <a:t>3/22/2019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AED3DC-AD54-450F-8AB6-E78B0D4999D1}" type="slidenum">
              <a:rPr lang="en-US" smtClean="0"/>
              <a:t>‹#›</a:t>
            </a:fld>
            <a:endParaRPr lang="en-US"/>
          </a:p>
        </p:txBody>
      </p:sp>
    </p:spTree>
    <p:extLst>
      <p:ext uri="{BB962C8B-B14F-4D97-AF65-F5344CB8AC3E}">
        <p14:creationId xmlns:p14="http://schemas.microsoft.com/office/powerpoint/2010/main" val="386215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nay nhu cầu học tiếng Nhật của người Việt ngày càng tăng, nhất là đối với các bạn ở trong lĩnh vực IT vì bên Nhật đang có nhu cầu về nhân lực ở VN là rất lớn.  Để luyện khả năng đọc tiếng Nhật thì đọc báo là một việc làm rất thích hợp. Với sự gợi ý của cô ngân thì em đã chọn đề tài ứng dụng web = tiếng nhật để làm đề tài tốt nghiệp, hy vọng thì nếu có thời gian để hoàn thiện và pubic là đề tài này sẽ giúp ích được cho những người có nhu cầu luyên tiêng nhật</a:t>
            </a:r>
          </a:p>
          <a:p>
            <a:r>
              <a:rPr lang="en-US" baseline="0" dirty="0" smtClean="0"/>
              <a:t>On: âm hán nhật</a:t>
            </a:r>
          </a:p>
          <a:p>
            <a:r>
              <a:rPr lang="en-US" baseline="0" dirty="0" smtClean="0"/>
              <a:t>Kun: âm thuần nhật</a:t>
            </a:r>
            <a:endParaRPr lang="vi-VN" baseline="0" dirty="0" smtClean="0"/>
          </a:p>
          <a:p>
            <a:r>
              <a:rPr lang="ja-JP" altLang="en-US" baseline="0" dirty="0" smtClean="0"/>
              <a:t>へのこで   こうじ   さいかい　おきなわ  ぼうえい　きょく</a:t>
            </a:r>
            <a:endParaRPr lang="en-US" altLang="ja-JP" baseline="0" dirty="0" smtClean="0"/>
          </a:p>
          <a:p>
            <a:r>
              <a:rPr lang="en-US" baseline="0" dirty="0" smtClean="0"/>
              <a:t>Ở henoko, công trình mở lại  okinawa  căn cứ quân sự </a:t>
            </a:r>
            <a:endParaRPr lang="en-US" dirty="0"/>
          </a:p>
        </p:txBody>
      </p:sp>
      <p:sp>
        <p:nvSpPr>
          <p:cNvPr id="4" name="Slide Number Placeholder 3"/>
          <p:cNvSpPr>
            <a:spLocks noGrp="1"/>
          </p:cNvSpPr>
          <p:nvPr>
            <p:ph type="sldNum" sz="quarter" idx="10"/>
          </p:nvPr>
        </p:nvSpPr>
        <p:spPr/>
        <p:txBody>
          <a:bodyPr/>
          <a:lstStyle/>
          <a:p>
            <a:fld id="{53AED3DC-AD54-450F-8AB6-E78B0D4999D1}" type="slidenum">
              <a:rPr lang="en-US" smtClean="0"/>
              <a:t>2</a:t>
            </a:fld>
            <a:endParaRPr lang="en-US"/>
          </a:p>
        </p:txBody>
      </p:sp>
    </p:spTree>
    <p:extLst>
      <p:ext uri="{BB962C8B-B14F-4D97-AF65-F5344CB8AC3E}">
        <p14:creationId xmlns:p14="http://schemas.microsoft.com/office/powerpoint/2010/main" val="1820091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nay nhu cầu học tiếng Nhật của người Việt ngày càng tăng, nhất là đối với các bạn ở trong lĩnh vực IT vì bên Nhật đang có nhu cầu về nhân lực ở VN là rất lớn.  Để luyện khả năng đọc tiếng Nhật thì đọc báo là một việc làm rất thích hợp. Với sự gợi ý của cô ngân thì em đã chọn đề tài ứng dụng web = tiếng nhật để làm đề tài tốt nghiệp, hy vọng thì nếu có thời gian để hoàn thiện và pubic là đề tài này sẽ giúp ích được cho những người có nhu cầu luyên tiêng nhật</a:t>
            </a:r>
          </a:p>
          <a:p>
            <a:r>
              <a:rPr lang="en-US" baseline="0" dirty="0" smtClean="0"/>
              <a:t>On: âm hán nhật</a:t>
            </a:r>
          </a:p>
          <a:p>
            <a:r>
              <a:rPr lang="en-US" baseline="0" dirty="0" smtClean="0"/>
              <a:t>Kun: âm thuần nhật</a:t>
            </a:r>
            <a:endParaRPr lang="vi-VN" baseline="0" dirty="0" smtClean="0"/>
          </a:p>
          <a:p>
            <a:r>
              <a:rPr lang="ja-JP" altLang="en-US" baseline="0" dirty="0" smtClean="0"/>
              <a:t>へのこで   こうじ   さいかい　おきなわ  ぼうえい　きょく</a:t>
            </a:r>
            <a:endParaRPr lang="en-US" altLang="ja-JP" baseline="0" dirty="0" smtClean="0"/>
          </a:p>
          <a:p>
            <a:r>
              <a:rPr lang="en-US" baseline="0" dirty="0" smtClean="0"/>
              <a:t>Ở henoko, công trình mở lại  okinawa  </a:t>
            </a:r>
            <a:r>
              <a:rPr lang="en-US" baseline="0" dirty="0" smtClean="0"/>
              <a:t>quân </a:t>
            </a:r>
            <a:r>
              <a:rPr lang="en-US" baseline="0" dirty="0" smtClean="0"/>
              <a:t>sự </a:t>
            </a:r>
            <a:r>
              <a:rPr lang="en-US" baseline="0" dirty="0" smtClean="0"/>
              <a:t> căn cứ </a:t>
            </a:r>
            <a:endParaRPr lang="en-US" dirty="0"/>
          </a:p>
        </p:txBody>
      </p:sp>
      <p:sp>
        <p:nvSpPr>
          <p:cNvPr id="4" name="Slide Number Placeholder 3"/>
          <p:cNvSpPr>
            <a:spLocks noGrp="1"/>
          </p:cNvSpPr>
          <p:nvPr>
            <p:ph type="sldNum" sz="quarter" idx="10"/>
          </p:nvPr>
        </p:nvSpPr>
        <p:spPr/>
        <p:txBody>
          <a:bodyPr/>
          <a:lstStyle/>
          <a:p>
            <a:fld id="{53AED3DC-AD54-450F-8AB6-E78B0D4999D1}" type="slidenum">
              <a:rPr lang="en-US" smtClean="0"/>
              <a:t>3</a:t>
            </a:fld>
            <a:endParaRPr lang="en-US"/>
          </a:p>
        </p:txBody>
      </p:sp>
    </p:spTree>
    <p:extLst>
      <p:ext uri="{BB962C8B-B14F-4D97-AF65-F5344CB8AC3E}">
        <p14:creationId xmlns:p14="http://schemas.microsoft.com/office/powerpoint/2010/main" val="139725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Nhiều</a:t>
            </a:r>
            <a:r>
              <a:rPr lang="en-US" baseline="0" dirty="0" smtClean="0"/>
              <a:t> chữ !!!</a:t>
            </a:r>
          </a:p>
        </p:txBody>
      </p:sp>
      <p:sp>
        <p:nvSpPr>
          <p:cNvPr id="4" name="Slide Number Placeholder 3"/>
          <p:cNvSpPr>
            <a:spLocks noGrp="1"/>
          </p:cNvSpPr>
          <p:nvPr>
            <p:ph type="sldNum" sz="quarter" idx="10"/>
          </p:nvPr>
        </p:nvSpPr>
        <p:spPr/>
        <p:txBody>
          <a:bodyPr/>
          <a:lstStyle/>
          <a:p>
            <a:fld id="{53AED3DC-AD54-450F-8AB6-E78B0D4999D1}" type="slidenum">
              <a:rPr lang="en-US" smtClean="0"/>
              <a:t>9</a:t>
            </a:fld>
            <a:endParaRPr lang="en-US"/>
          </a:p>
        </p:txBody>
      </p:sp>
    </p:spTree>
    <p:extLst>
      <p:ext uri="{BB962C8B-B14F-4D97-AF65-F5344CB8AC3E}">
        <p14:creationId xmlns:p14="http://schemas.microsoft.com/office/powerpoint/2010/main" val="1408403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Giải thích kĩ thuật toán viterbi, ví dụ tham khảo từ bài báo nào?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Thêm số để giải thích kĩ đường đi của thuật toán</a:t>
            </a:r>
            <a:endParaRPr lang="en-US" dirty="0" smtClean="0"/>
          </a:p>
          <a:p>
            <a:endParaRPr lang="en-US" dirty="0"/>
          </a:p>
        </p:txBody>
      </p:sp>
      <p:sp>
        <p:nvSpPr>
          <p:cNvPr id="4" name="Slide Number Placeholder 3"/>
          <p:cNvSpPr>
            <a:spLocks noGrp="1"/>
          </p:cNvSpPr>
          <p:nvPr>
            <p:ph type="sldNum" sz="quarter" idx="10"/>
          </p:nvPr>
        </p:nvSpPr>
        <p:spPr/>
        <p:txBody>
          <a:bodyPr/>
          <a:lstStyle/>
          <a:p>
            <a:fld id="{53AED3DC-AD54-450F-8AB6-E78B0D4999D1}" type="slidenum">
              <a:rPr lang="en-US" smtClean="0"/>
              <a:t>10</a:t>
            </a:fld>
            <a:endParaRPr lang="en-US"/>
          </a:p>
        </p:txBody>
      </p:sp>
    </p:spTree>
    <p:extLst>
      <p:ext uri="{BB962C8B-B14F-4D97-AF65-F5344CB8AC3E}">
        <p14:creationId xmlns:p14="http://schemas.microsoft.com/office/powerpoint/2010/main" val="1477971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ED3DC-AD54-450F-8AB6-E78B0D4999D1}" type="slidenum">
              <a:rPr lang="en-US" smtClean="0"/>
              <a:t>12</a:t>
            </a:fld>
            <a:endParaRPr lang="en-US"/>
          </a:p>
        </p:txBody>
      </p:sp>
    </p:spTree>
    <p:extLst>
      <p:ext uri="{BB962C8B-B14F-4D97-AF65-F5344CB8AC3E}">
        <p14:creationId xmlns:p14="http://schemas.microsoft.com/office/powerpoint/2010/main" val="590336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CD712773-F9FB-439D-9F68-91149A418BF6}" type="datetimeFigureOut">
              <a:rPr lang="en-US" smtClean="0"/>
              <a:t>3/22/2019</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31DBA3E8-1E21-4618-8D0B-A51A62A7B956}"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480142554"/>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712773-F9FB-439D-9F68-91149A418BF6}"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BA3E8-1E21-4618-8D0B-A51A62A7B956}" type="slidenum">
              <a:rPr lang="en-US" smtClean="0"/>
              <a:t>‹#›</a:t>
            </a:fld>
            <a:endParaRPr lang="en-US"/>
          </a:p>
        </p:txBody>
      </p:sp>
    </p:spTree>
    <p:extLst>
      <p:ext uri="{BB962C8B-B14F-4D97-AF65-F5344CB8AC3E}">
        <p14:creationId xmlns:p14="http://schemas.microsoft.com/office/powerpoint/2010/main" val="1292218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CD712773-F9FB-439D-9F68-91149A418BF6}" type="datetimeFigureOut">
              <a:rPr lang="en-US" smtClean="0"/>
              <a:t>3/22/2019</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31DBA3E8-1E21-4618-8D0B-A51A62A7B956}"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2102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712773-F9FB-439D-9F68-91149A418BF6}"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BA3E8-1E21-4618-8D0B-A51A62A7B956}" type="slidenum">
              <a:rPr lang="en-US" smtClean="0"/>
              <a:t>‹#›</a:t>
            </a:fld>
            <a:endParaRPr lang="en-US"/>
          </a:p>
        </p:txBody>
      </p:sp>
    </p:spTree>
    <p:extLst>
      <p:ext uri="{BB962C8B-B14F-4D97-AF65-F5344CB8AC3E}">
        <p14:creationId xmlns:p14="http://schemas.microsoft.com/office/powerpoint/2010/main" val="91681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CD712773-F9FB-439D-9F68-91149A418BF6}" type="datetimeFigureOut">
              <a:rPr lang="en-US" smtClean="0"/>
              <a:t>3/22/2019</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31DBA3E8-1E21-4618-8D0B-A51A62A7B956}"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883213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D712773-F9FB-439D-9F68-91149A418BF6}" type="datetimeFigureOut">
              <a:rPr lang="en-US" smtClean="0"/>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BA3E8-1E21-4618-8D0B-A51A62A7B956}" type="slidenum">
              <a:rPr lang="en-US" smtClean="0"/>
              <a:t>‹#›</a:t>
            </a:fld>
            <a:endParaRPr lang="en-US"/>
          </a:p>
        </p:txBody>
      </p:sp>
    </p:spTree>
    <p:extLst>
      <p:ext uri="{BB962C8B-B14F-4D97-AF65-F5344CB8AC3E}">
        <p14:creationId xmlns:p14="http://schemas.microsoft.com/office/powerpoint/2010/main" val="2570732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D712773-F9FB-439D-9F68-91149A418BF6}" type="datetimeFigureOut">
              <a:rPr lang="en-US" smtClean="0"/>
              <a:t>3/22/2019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DBA3E8-1E21-4618-8D0B-A51A62A7B956}" type="slidenum">
              <a:rPr lang="en-US" smtClean="0"/>
              <a:t>‹#›</a:t>
            </a:fld>
            <a:endParaRPr lang="en-US"/>
          </a:p>
        </p:txBody>
      </p:sp>
    </p:spTree>
    <p:extLst>
      <p:ext uri="{BB962C8B-B14F-4D97-AF65-F5344CB8AC3E}">
        <p14:creationId xmlns:p14="http://schemas.microsoft.com/office/powerpoint/2010/main" val="22993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D712773-F9FB-439D-9F68-91149A418BF6}" type="datetimeFigureOut">
              <a:rPr lang="en-US" smtClean="0"/>
              <a:t>3/22/2019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DBA3E8-1E21-4618-8D0B-A51A62A7B956}" type="slidenum">
              <a:rPr lang="en-US" smtClean="0"/>
              <a:t>‹#›</a:t>
            </a:fld>
            <a:endParaRPr lang="en-US"/>
          </a:p>
        </p:txBody>
      </p:sp>
    </p:spTree>
    <p:extLst>
      <p:ext uri="{BB962C8B-B14F-4D97-AF65-F5344CB8AC3E}">
        <p14:creationId xmlns:p14="http://schemas.microsoft.com/office/powerpoint/2010/main" val="297617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CD712773-F9FB-439D-9F68-91149A418BF6}" type="datetimeFigureOut">
              <a:rPr lang="en-US" smtClean="0"/>
              <a:t>3/22/2019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DBA3E8-1E21-4618-8D0B-A51A62A7B956}" type="slidenum">
              <a:rPr lang="en-US" smtClean="0"/>
              <a:t>‹#›</a:t>
            </a:fld>
            <a:endParaRPr lang="en-US"/>
          </a:p>
        </p:txBody>
      </p:sp>
    </p:spTree>
    <p:extLst>
      <p:ext uri="{BB962C8B-B14F-4D97-AF65-F5344CB8AC3E}">
        <p14:creationId xmlns:p14="http://schemas.microsoft.com/office/powerpoint/2010/main" val="2879393944"/>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CD712773-F9FB-439D-9F68-91149A418BF6}" type="datetimeFigureOut">
              <a:rPr lang="en-US" smtClean="0"/>
              <a:t>3/22/2019</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31DBA3E8-1E21-4618-8D0B-A51A62A7B956}" type="slidenum">
              <a:rPr lang="en-US" smtClean="0"/>
              <a:t>‹#›</a:t>
            </a:fld>
            <a:endParaRPr lang="en-US"/>
          </a:p>
        </p:txBody>
      </p:sp>
    </p:spTree>
    <p:extLst>
      <p:ext uri="{BB962C8B-B14F-4D97-AF65-F5344CB8AC3E}">
        <p14:creationId xmlns:p14="http://schemas.microsoft.com/office/powerpoint/2010/main" val="507765036"/>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CD712773-F9FB-439D-9F68-91149A418BF6}" type="datetimeFigureOut">
              <a:rPr lang="en-US" smtClean="0"/>
              <a:t>3/22/2019</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31DBA3E8-1E21-4618-8D0B-A51A62A7B956}" type="slidenum">
              <a:rPr lang="en-US" smtClean="0"/>
              <a:t>‹#›</a:t>
            </a:fld>
            <a:endParaRPr lang="en-US"/>
          </a:p>
        </p:txBody>
      </p:sp>
    </p:spTree>
    <p:extLst>
      <p:ext uri="{BB962C8B-B14F-4D97-AF65-F5344CB8AC3E}">
        <p14:creationId xmlns:p14="http://schemas.microsoft.com/office/powerpoint/2010/main" val="3757769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CD712773-F9FB-439D-9F68-91149A418BF6}" type="datetimeFigureOut">
              <a:rPr lang="en-US" smtClean="0"/>
              <a:t>3/22/2019</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31DBA3E8-1E21-4618-8D0B-A51A62A7B956}"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227227"/>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mazii.net/#!/news" TargetMode="External"/><Relationship Id="rId2" Type="http://schemas.openxmlformats.org/officeDocument/2006/relationships/hyperlink" Target="https://www3.nhk.or.jp/news/easy/" TargetMode="External"/><Relationship Id="rId1" Type="http://schemas.openxmlformats.org/officeDocument/2006/relationships/slideLayout" Target="../slideLayouts/slideLayout2.xml"/><Relationship Id="rId4" Type="http://schemas.openxmlformats.org/officeDocument/2006/relationships/hyperlink" Target="https://hoctiengnhatcosmos.com/category/doc-bao-moi-ngay/"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0368" y="1544169"/>
            <a:ext cx="10124076" cy="3088341"/>
          </a:xfrm>
        </p:spPr>
        <p:txBody>
          <a:bodyPr>
            <a:normAutofit/>
          </a:bodyPr>
          <a:lstStyle/>
          <a:p>
            <a:r>
              <a:rPr lang="en-US" sz="4800" dirty="0" smtClean="0">
                <a:latin typeface="Arial" panose="020B0604020202020204" pitchFamily="34" charset="0"/>
                <a:cs typeface="Arial" panose="020B0604020202020204" pitchFamily="34" charset="0"/>
              </a:rPr>
              <a:t/>
            </a:r>
            <a:br>
              <a:rPr lang="en-US" sz="4800" dirty="0" smtClean="0">
                <a:latin typeface="Arial" panose="020B0604020202020204" pitchFamily="34" charset="0"/>
                <a:cs typeface="Arial" panose="020B0604020202020204" pitchFamily="34" charset="0"/>
              </a:rPr>
            </a:br>
            <a:r>
              <a:rPr lang="en-US" b="1" dirty="0">
                <a:latin typeface="+mn-lt"/>
              </a:rPr>
              <a:t>ỨNG DỤNG WEB HỖ TRỢ </a:t>
            </a:r>
            <a:r>
              <a:rPr lang="en-US" b="1" dirty="0" smtClean="0">
                <a:latin typeface="+mn-lt"/>
              </a:rPr>
              <a:t>HỌC ĐỌC </a:t>
            </a:r>
            <a:r>
              <a:rPr lang="en-US" b="1" dirty="0">
                <a:latin typeface="+mn-lt"/>
              </a:rPr>
              <a:t>HIỂU</a:t>
            </a:r>
            <a:r>
              <a:rPr lang="en-US" dirty="0">
                <a:latin typeface="+mn-lt"/>
              </a:rPr>
              <a:t/>
            </a:r>
            <a:br>
              <a:rPr lang="en-US" dirty="0">
                <a:latin typeface="+mn-lt"/>
              </a:rPr>
            </a:br>
            <a:r>
              <a:rPr lang="en-US" b="1" dirty="0">
                <a:latin typeface="+mn-lt"/>
              </a:rPr>
              <a:t>TIẾNG NHẬT ỨNG </a:t>
            </a:r>
            <a:r>
              <a:rPr lang="en-US" b="1" dirty="0" smtClean="0">
                <a:latin typeface="+mn-lt"/>
              </a:rPr>
              <a:t>DỤNG </a:t>
            </a:r>
            <a:r>
              <a:rPr lang="en-US" b="1" dirty="0">
                <a:latin typeface="+mn-lt"/>
              </a:rPr>
              <a:t>KĨ THUẬT XỬ LÝ NGÔN NGỮ TỰ NHIÊN</a:t>
            </a:r>
            <a:endParaRPr lang="en-US" dirty="0">
              <a:latin typeface="+mn-lt"/>
            </a:endParaRPr>
          </a:p>
        </p:txBody>
      </p:sp>
      <p:sp>
        <p:nvSpPr>
          <p:cNvPr id="3" name="Content Placeholder 2"/>
          <p:cNvSpPr>
            <a:spLocks noGrp="1"/>
          </p:cNvSpPr>
          <p:nvPr>
            <p:ph idx="1"/>
          </p:nvPr>
        </p:nvSpPr>
        <p:spPr>
          <a:xfrm>
            <a:off x="8384078" y="4387808"/>
            <a:ext cx="4605252" cy="918033"/>
          </a:xfrm>
        </p:spPr>
        <p:txBody>
          <a:bodyPr/>
          <a:lstStyle/>
          <a:p>
            <a:pPr marL="0" indent="0">
              <a:buNone/>
            </a:pPr>
            <a:r>
              <a:rPr lang="en-US" sz="3600" b="1" dirty="0"/>
              <a:t>Trần Công Thức</a:t>
            </a:r>
          </a:p>
          <a:p>
            <a:pPr marL="0" indent="0">
              <a:buNone/>
            </a:pPr>
            <a:endParaRPr lang="en-US" b="1" dirty="0"/>
          </a:p>
        </p:txBody>
      </p:sp>
      <p:sp>
        <p:nvSpPr>
          <p:cNvPr id="4" name="Content Placeholder 2"/>
          <p:cNvSpPr txBox="1">
            <a:spLocks/>
          </p:cNvSpPr>
          <p:nvPr/>
        </p:nvSpPr>
        <p:spPr>
          <a:xfrm>
            <a:off x="6391238" y="5159537"/>
            <a:ext cx="6094754" cy="1286114"/>
          </a:xfrm>
          <a:prstGeom prst="rect">
            <a:avLst/>
          </a:prstGeom>
        </p:spPr>
        <p:txBody>
          <a:bodyPr vert="horz" lIns="91440" tIns="45720" rIns="91440" bIns="45720" rtlCol="0">
            <a:norm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indent="0">
              <a:buFont typeface="Corbel" panose="020B0503020204020204" pitchFamily="34" charset="0"/>
              <a:buNone/>
            </a:pPr>
            <a:r>
              <a:rPr lang="en-US" sz="3000" b="1" dirty="0" smtClean="0"/>
              <a:t>GVHD: TS. Nguyễn Lưu Thùy Ngân</a:t>
            </a:r>
            <a:endParaRPr lang="en-US" sz="3000" b="1" dirty="0"/>
          </a:p>
        </p:txBody>
      </p:sp>
    </p:spTree>
    <p:extLst>
      <p:ext uri="{BB962C8B-B14F-4D97-AF65-F5344CB8AC3E}">
        <p14:creationId xmlns:p14="http://schemas.microsoft.com/office/powerpoint/2010/main" val="819624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0" y="438912"/>
            <a:ext cx="12192000" cy="6181344"/>
          </a:xfrm>
          <a:prstGeom prst="rect">
            <a:avLst/>
          </a:prstGeom>
          <a:noFill/>
          <a:ln>
            <a:noFill/>
          </a:ln>
        </p:spPr>
      </p:pic>
    </p:spTree>
    <p:extLst>
      <p:ext uri="{BB962C8B-B14F-4D97-AF65-F5344CB8AC3E}">
        <p14:creationId xmlns:p14="http://schemas.microsoft.com/office/powerpoint/2010/main" val="9092849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371599"/>
            <a:ext cx="8770571" cy="757461"/>
          </a:xfrm>
        </p:spPr>
        <p:txBody>
          <a:bodyPr/>
          <a:lstStyle/>
          <a:p>
            <a:r>
              <a:rPr lang="en-US" b="1" dirty="0"/>
              <a:t>Thuật toán Viterbi</a:t>
            </a:r>
            <a:endParaRPr lang="en-US" dirty="0"/>
          </a:p>
        </p:txBody>
      </p:sp>
      <p:sp>
        <p:nvSpPr>
          <p:cNvPr id="3" name="Content Placeholder 2"/>
          <p:cNvSpPr>
            <a:spLocks noGrp="1"/>
          </p:cNvSpPr>
          <p:nvPr>
            <p:ph idx="1"/>
          </p:nvPr>
        </p:nvSpPr>
        <p:spPr>
          <a:xfrm>
            <a:off x="2468880" y="2438400"/>
            <a:ext cx="9235391" cy="4218432"/>
          </a:xfrm>
        </p:spPr>
        <p:txBody>
          <a:bodyPr>
            <a:normAutofit lnSpcReduction="10000"/>
          </a:bodyPr>
          <a:lstStyle/>
          <a:p>
            <a:pPr marL="0" indent="0">
              <a:buNone/>
            </a:pPr>
            <a:r>
              <a:rPr lang="en-US" dirty="0"/>
              <a:t>best_score[0] = 0 </a:t>
            </a:r>
          </a:p>
          <a:p>
            <a:pPr marL="0" indent="0">
              <a:buNone/>
            </a:pPr>
            <a:r>
              <a:rPr lang="en-US" dirty="0"/>
              <a:t>for each node in the graph (ascending order) </a:t>
            </a:r>
          </a:p>
          <a:p>
            <a:pPr marL="0" indent="0">
              <a:buNone/>
            </a:pPr>
            <a:r>
              <a:rPr lang="en-US" dirty="0" smtClean="0"/>
              <a:t>	best_score[node</a:t>
            </a:r>
            <a:r>
              <a:rPr lang="en-US" dirty="0"/>
              <a:t>] = ∞ </a:t>
            </a:r>
          </a:p>
          <a:p>
            <a:pPr marL="0" indent="0">
              <a:buNone/>
            </a:pPr>
            <a:r>
              <a:rPr lang="en-US" dirty="0" smtClean="0"/>
              <a:t>	for </a:t>
            </a:r>
            <a:r>
              <a:rPr lang="en-US" dirty="0"/>
              <a:t>each incoming edge of node </a:t>
            </a:r>
          </a:p>
          <a:p>
            <a:pPr marL="0" indent="0">
              <a:buNone/>
            </a:pPr>
            <a:r>
              <a:rPr lang="en-US" dirty="0" smtClean="0"/>
              <a:t>		score </a:t>
            </a:r>
            <a:r>
              <a:rPr lang="en-US" dirty="0"/>
              <a:t>= best_score[edge.prev_node] + edge.score</a:t>
            </a:r>
          </a:p>
          <a:p>
            <a:pPr marL="0" indent="0">
              <a:buNone/>
            </a:pPr>
            <a:r>
              <a:rPr lang="en-US" dirty="0" smtClean="0"/>
              <a:t>		if </a:t>
            </a:r>
            <a:r>
              <a:rPr lang="en-US" dirty="0"/>
              <a:t>score &lt; best_score[node] </a:t>
            </a:r>
          </a:p>
          <a:p>
            <a:pPr marL="0" indent="0">
              <a:buNone/>
            </a:pPr>
            <a:r>
              <a:rPr lang="en-US" dirty="0" smtClean="0"/>
              <a:t>			</a:t>
            </a:r>
            <a:r>
              <a:rPr lang="en-US" dirty="0" smtClean="0"/>
              <a:t> best_score[node</a:t>
            </a:r>
            <a:r>
              <a:rPr lang="en-US" dirty="0"/>
              <a:t>] = score </a:t>
            </a:r>
          </a:p>
          <a:p>
            <a:pPr marL="0" indent="0">
              <a:buNone/>
            </a:pPr>
            <a:r>
              <a:rPr lang="vi-VN" dirty="0"/>
              <a:t>	</a:t>
            </a:r>
            <a:r>
              <a:rPr lang="en-US" dirty="0"/>
              <a:t>Trong đó: </a:t>
            </a:r>
            <a:r>
              <a:rPr lang="vi-VN" dirty="0" smtClean="0"/>
              <a:t>best_score[i</a:t>
            </a:r>
            <a:r>
              <a:rPr lang="vi-VN" dirty="0"/>
              <a:t>]: xác suất lớn nhất để </a:t>
            </a:r>
            <a:r>
              <a:rPr lang="en-US" dirty="0" smtClean="0"/>
              <a:t>cách </a:t>
            </a:r>
            <a:r>
              <a:rPr lang="vi-VN" dirty="0" smtClean="0"/>
              <a:t>phân </a:t>
            </a:r>
            <a:r>
              <a:rPr lang="vi-VN" dirty="0"/>
              <a:t>đoạn </a:t>
            </a:r>
            <a:r>
              <a:rPr lang="vi-VN" dirty="0" smtClean="0"/>
              <a:t>từ</a:t>
            </a:r>
            <a:r>
              <a:rPr lang="en-US" dirty="0" smtClean="0"/>
              <a:t> diễn ra</a:t>
            </a:r>
            <a:r>
              <a:rPr lang="vi-VN" dirty="0" smtClean="0"/>
              <a:t>, </a:t>
            </a:r>
            <a:r>
              <a:rPr lang="vi-VN" dirty="0"/>
              <a:t>tính đến node i</a:t>
            </a:r>
            <a:endParaRPr lang="en-US" dirty="0"/>
          </a:p>
          <a:p>
            <a:pPr marL="0" indent="0">
              <a:buNone/>
            </a:pPr>
            <a:r>
              <a:rPr lang="vi-VN" dirty="0"/>
              <a:t>		</a:t>
            </a:r>
            <a:r>
              <a:rPr lang="en-US" dirty="0" smtClean="0"/>
              <a:t>  edge.score</a:t>
            </a:r>
            <a:r>
              <a:rPr lang="en-US" dirty="0"/>
              <a:t>: xác suất P</a:t>
            </a:r>
            <a:r>
              <a:rPr lang="en-US" baseline="-25000" dirty="0"/>
              <a:t>r</a:t>
            </a:r>
            <a:r>
              <a:rPr lang="en-US" dirty="0"/>
              <a:t> giữa 2 node</a:t>
            </a:r>
          </a:p>
          <a:p>
            <a:endParaRPr lang="en-US" dirty="0"/>
          </a:p>
        </p:txBody>
      </p:sp>
    </p:spTree>
    <p:extLst>
      <p:ext uri="{BB962C8B-B14F-4D97-AF65-F5344CB8AC3E}">
        <p14:creationId xmlns:p14="http://schemas.microsoft.com/office/powerpoint/2010/main" val="1822143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296785"/>
            <a:ext cx="8770571" cy="832276"/>
          </a:xfrm>
        </p:spPr>
        <p:txBody>
          <a:bodyPr/>
          <a:lstStyle/>
          <a:p>
            <a:r>
              <a:rPr lang="en-US" dirty="0" smtClean="0"/>
              <a:t>Tổng quan chương trình</a:t>
            </a:r>
            <a:endParaRPr lang="en-US" dirty="0"/>
          </a:p>
        </p:txBody>
      </p:sp>
      <p:sp>
        <p:nvSpPr>
          <p:cNvPr id="5" name="Rounded Rectangle 4"/>
          <p:cNvSpPr/>
          <p:nvPr/>
        </p:nvSpPr>
        <p:spPr>
          <a:xfrm>
            <a:off x="4647506" y="3427614"/>
            <a:ext cx="2119053" cy="4488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Nhập văn bản</a:t>
            </a:r>
            <a:endParaRPr lang="en-US" sz="2400" b="1" dirty="0"/>
          </a:p>
        </p:txBody>
      </p:sp>
      <p:sp>
        <p:nvSpPr>
          <p:cNvPr id="6" name="Rounded Rectangle 5"/>
          <p:cNvSpPr/>
          <p:nvPr/>
        </p:nvSpPr>
        <p:spPr>
          <a:xfrm>
            <a:off x="7078980" y="4341012"/>
            <a:ext cx="1638300" cy="4488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Tra từ </a:t>
            </a:r>
            <a:endParaRPr lang="en-US" sz="2400" b="1" dirty="0"/>
          </a:p>
        </p:txBody>
      </p:sp>
      <p:sp>
        <p:nvSpPr>
          <p:cNvPr id="7" name="Rounded Rectangle 6"/>
          <p:cNvSpPr/>
          <p:nvPr/>
        </p:nvSpPr>
        <p:spPr>
          <a:xfrm>
            <a:off x="8866910" y="5274807"/>
            <a:ext cx="2288770" cy="4488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Tạo flashcard</a:t>
            </a:r>
            <a:endParaRPr lang="en-US" sz="2400" b="1" dirty="0"/>
          </a:p>
        </p:txBody>
      </p:sp>
      <p:cxnSp>
        <p:nvCxnSpPr>
          <p:cNvPr id="11" name="Straight Arrow Connector 10"/>
          <p:cNvCxnSpPr>
            <a:stCxn id="5" idx="3"/>
            <a:endCxn id="6" idx="0"/>
          </p:cNvCxnSpPr>
          <p:nvPr/>
        </p:nvCxnSpPr>
        <p:spPr>
          <a:xfrm>
            <a:off x="6766559" y="3652058"/>
            <a:ext cx="1131571" cy="688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7" idx="0"/>
          </p:cNvCxnSpPr>
          <p:nvPr/>
        </p:nvCxnSpPr>
        <p:spPr>
          <a:xfrm>
            <a:off x="8717280" y="4565456"/>
            <a:ext cx="1294015" cy="709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1"/>
          </p:cNvCxnSpPr>
          <p:nvPr/>
        </p:nvCxnSpPr>
        <p:spPr>
          <a:xfrm flipH="1">
            <a:off x="3790602" y="5499251"/>
            <a:ext cx="50763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3790602" y="3652058"/>
            <a:ext cx="0" cy="18471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5" idx="1"/>
          </p:cNvCxnSpPr>
          <p:nvPr/>
        </p:nvCxnSpPr>
        <p:spPr>
          <a:xfrm>
            <a:off x="3790602" y="3652058"/>
            <a:ext cx="8569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55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4129" y="1413165"/>
            <a:ext cx="8770571" cy="682646"/>
          </a:xfrm>
        </p:spPr>
        <p:txBody>
          <a:bodyPr>
            <a:normAutofit fontScale="90000"/>
          </a:bodyPr>
          <a:lstStyle/>
          <a:p>
            <a:r>
              <a:rPr lang="en-US" dirty="0" smtClean="0"/>
              <a:t>Kết thúc</a:t>
            </a:r>
            <a:endParaRPr lang="en-US" dirty="0"/>
          </a:p>
        </p:txBody>
      </p:sp>
    </p:spTree>
    <p:extLst>
      <p:ext uri="{BB962C8B-B14F-4D97-AF65-F5344CB8AC3E}">
        <p14:creationId xmlns:p14="http://schemas.microsoft.com/office/powerpoint/2010/main" val="25457488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115"/>
            <a:ext cx="5815584" cy="659396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15584" y="298034"/>
            <a:ext cx="6280817" cy="6559965"/>
          </a:xfrm>
          <a:prstGeom prst="rect">
            <a:avLst/>
          </a:prstGeom>
        </p:spPr>
      </p:pic>
    </p:spTree>
    <p:extLst>
      <p:ext uri="{BB962C8B-B14F-4D97-AF65-F5344CB8AC3E}">
        <p14:creationId xmlns:p14="http://schemas.microsoft.com/office/powerpoint/2010/main" val="2221432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7074" y="1233363"/>
            <a:ext cx="8770571" cy="977822"/>
          </a:xfrm>
        </p:spPr>
        <p:txBody>
          <a:bodyPr/>
          <a:lstStyle/>
          <a:p>
            <a:r>
              <a:rPr lang="en-US" b="1" dirty="0" smtClean="0">
                <a:latin typeface="Arial" panose="020B0604020202020204" pitchFamily="34" charset="0"/>
                <a:cs typeface="Arial" panose="020B0604020202020204" pitchFamily="34" charset="0"/>
              </a:rPr>
              <a:t>Giới thiệu đề tài</a:t>
            </a:r>
            <a:endParaRPr lang="en-US" b="1" dirty="0">
              <a:latin typeface="Arial" panose="020B0604020202020204" pitchFamily="34" charset="0"/>
              <a:cs typeface="Arial" panose="020B0604020202020204" pitchFamily="34" charset="0"/>
            </a:endParaRPr>
          </a:p>
        </p:txBody>
      </p:sp>
      <p:sp>
        <p:nvSpPr>
          <p:cNvPr id="4" name="Cloud 3"/>
          <p:cNvSpPr/>
          <p:nvPr/>
        </p:nvSpPr>
        <p:spPr>
          <a:xfrm>
            <a:off x="4535424" y="2211185"/>
            <a:ext cx="4741580" cy="2182023"/>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2"/>
              </a:solidFill>
            </a:endParaRPr>
          </a:p>
        </p:txBody>
      </p:sp>
      <p:sp>
        <p:nvSpPr>
          <p:cNvPr id="5" name="TextBox 4"/>
          <p:cNvSpPr txBox="1"/>
          <p:nvPr/>
        </p:nvSpPr>
        <p:spPr>
          <a:xfrm>
            <a:off x="5561341" y="3377011"/>
            <a:ext cx="2715238" cy="830997"/>
          </a:xfrm>
          <a:prstGeom prst="rect">
            <a:avLst/>
          </a:prstGeom>
          <a:noFill/>
        </p:spPr>
        <p:txBody>
          <a:bodyPr wrap="square" rtlCol="0">
            <a:spAutoFit/>
          </a:bodyPr>
          <a:lstStyle/>
          <a:p>
            <a:pPr algn="ctr"/>
            <a:r>
              <a:rPr lang="ja-JP" altLang="en-US" sz="2400" b="1" dirty="0" smtClean="0">
                <a:solidFill>
                  <a:srgbClr val="FFC000"/>
                </a:solidFill>
                <a:latin typeface="Arial" panose="020B0604020202020204" pitchFamily="34" charset="0"/>
                <a:cs typeface="Arial" panose="020B0604020202020204" pitchFamily="34" charset="0"/>
              </a:rPr>
              <a:t>工事</a:t>
            </a:r>
            <a:r>
              <a:rPr lang="ja-JP" altLang="en-US" sz="2400" b="1" dirty="0" smtClean="0">
                <a:solidFill>
                  <a:srgbClr val="00B0F0"/>
                </a:solidFill>
                <a:latin typeface="Arial" panose="020B0604020202020204" pitchFamily="34" charset="0"/>
                <a:cs typeface="Arial" panose="020B0604020202020204" pitchFamily="34" charset="0"/>
              </a:rPr>
              <a:t>再開</a:t>
            </a:r>
            <a:r>
              <a:rPr lang="ja-JP" altLang="en-US" sz="2400" b="1" dirty="0" smtClean="0">
                <a:solidFill>
                  <a:srgbClr val="C00000"/>
                </a:solidFill>
                <a:latin typeface="Arial" panose="020B0604020202020204" pitchFamily="34" charset="0"/>
                <a:cs typeface="Arial" panose="020B0604020202020204" pitchFamily="34" charset="0"/>
              </a:rPr>
              <a:t>沖縄</a:t>
            </a:r>
            <a:r>
              <a:rPr lang="ja-JP" altLang="en-US" sz="2400" b="1" dirty="0" smtClean="0">
                <a:solidFill>
                  <a:schemeClr val="accent4">
                    <a:lumMod val="75000"/>
                  </a:schemeClr>
                </a:solidFill>
                <a:latin typeface="Arial" panose="020B0604020202020204" pitchFamily="34" charset="0"/>
                <a:cs typeface="Arial" panose="020B0604020202020204" pitchFamily="34" charset="0"/>
              </a:rPr>
              <a:t>防衛</a:t>
            </a:r>
            <a:r>
              <a:rPr lang="ja-JP" altLang="en-US" sz="2400" b="1" dirty="0" smtClean="0">
                <a:solidFill>
                  <a:schemeClr val="bg2">
                    <a:lumMod val="10000"/>
                  </a:schemeClr>
                </a:solidFill>
                <a:latin typeface="Arial" panose="020B0604020202020204" pitchFamily="34" charset="0"/>
                <a:cs typeface="Arial" panose="020B0604020202020204" pitchFamily="34" charset="0"/>
              </a:rPr>
              <a:t>局</a:t>
            </a:r>
            <a:r>
              <a:rPr lang="en-US" altLang="ja-JP" sz="2400" b="1" dirty="0" smtClean="0">
                <a:solidFill>
                  <a:schemeClr val="bg2">
                    <a:lumMod val="10000"/>
                  </a:schemeClr>
                </a:solidFill>
                <a:latin typeface="Arial" panose="020B0604020202020204" pitchFamily="34" charset="0"/>
                <a:cs typeface="Arial" panose="020B0604020202020204" pitchFamily="34" charset="0"/>
              </a:rPr>
              <a:t>.</a:t>
            </a:r>
            <a:endParaRPr lang="en-US" sz="2400" b="1" dirty="0">
              <a:solidFill>
                <a:schemeClr val="bg2">
                  <a:lumMod val="10000"/>
                </a:schemeClr>
              </a:solidFill>
              <a:latin typeface="Arial" panose="020B0604020202020204" pitchFamily="34" charset="0"/>
              <a:cs typeface="Arial" panose="020B0604020202020204" pitchFamily="34" charset="0"/>
            </a:endParaRPr>
          </a:p>
        </p:txBody>
      </p:sp>
      <p:sp>
        <p:nvSpPr>
          <p:cNvPr id="6" name="Rounded Rectangle 5"/>
          <p:cNvSpPr/>
          <p:nvPr/>
        </p:nvSpPr>
        <p:spPr>
          <a:xfrm>
            <a:off x="3616544" y="5470590"/>
            <a:ext cx="1516193" cy="598516"/>
          </a:xfrm>
          <a:prstGeom prst="round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smtClean="0"/>
              <a:t>Tách từ</a:t>
            </a:r>
            <a:endParaRPr lang="en-US" sz="2800" b="1" dirty="0"/>
          </a:p>
        </p:txBody>
      </p:sp>
      <p:sp>
        <p:nvSpPr>
          <p:cNvPr id="7" name="Rounded Rectangle 6"/>
          <p:cNvSpPr/>
          <p:nvPr/>
        </p:nvSpPr>
        <p:spPr>
          <a:xfrm>
            <a:off x="6195753" y="5470590"/>
            <a:ext cx="1446415" cy="598516"/>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smtClean="0"/>
              <a:t>Tra cứu</a:t>
            </a:r>
            <a:endParaRPr lang="en-US" sz="2800" b="1" dirty="0"/>
          </a:p>
        </p:txBody>
      </p:sp>
      <p:cxnSp>
        <p:nvCxnSpPr>
          <p:cNvPr id="17" name="Straight Arrow Connector 16"/>
          <p:cNvCxnSpPr>
            <a:stCxn id="4" idx="1"/>
            <a:endCxn id="6" idx="0"/>
          </p:cNvCxnSpPr>
          <p:nvPr/>
        </p:nvCxnSpPr>
        <p:spPr>
          <a:xfrm flipH="1">
            <a:off x="4374641" y="4391044"/>
            <a:ext cx="2616363" cy="1079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1"/>
            <a:endCxn id="7" idx="0"/>
          </p:cNvCxnSpPr>
          <p:nvPr/>
        </p:nvCxnSpPr>
        <p:spPr>
          <a:xfrm flipH="1">
            <a:off x="6918961" y="4391044"/>
            <a:ext cx="72043" cy="1079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27" idx="0"/>
          </p:cNvCxnSpPr>
          <p:nvPr/>
        </p:nvCxnSpPr>
        <p:spPr>
          <a:xfrm>
            <a:off x="6731044" y="4403857"/>
            <a:ext cx="3166138" cy="666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705185" y="5070764"/>
            <a:ext cx="2383994" cy="99834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2">
                    <a:lumMod val="10000"/>
                  </a:schemeClr>
                </a:solidFill>
              </a:rPr>
              <a:t>Flashcard</a:t>
            </a:r>
            <a:endParaRPr lang="en-US" sz="2800" b="1" dirty="0">
              <a:solidFill>
                <a:schemeClr val="bg2">
                  <a:lumMod val="10000"/>
                </a:schemeClr>
              </a:solidFill>
            </a:endParaRPr>
          </a:p>
        </p:txBody>
      </p:sp>
      <p:sp>
        <p:nvSpPr>
          <p:cNvPr id="11" name="TextBox 10"/>
          <p:cNvSpPr txBox="1"/>
          <p:nvPr/>
        </p:nvSpPr>
        <p:spPr>
          <a:xfrm>
            <a:off x="5352303" y="2618671"/>
            <a:ext cx="3107822" cy="830997"/>
          </a:xfrm>
          <a:prstGeom prst="rect">
            <a:avLst/>
          </a:prstGeom>
          <a:noFill/>
        </p:spPr>
        <p:txBody>
          <a:bodyPr wrap="square" rtlCol="0">
            <a:spAutoFit/>
          </a:bodyPr>
          <a:lstStyle/>
          <a:p>
            <a:pPr algn="ctr"/>
            <a:r>
              <a:rPr lang="en-US" sz="2400" b="1" dirty="0" smtClean="0">
                <a:solidFill>
                  <a:srgbClr val="FF0000"/>
                </a:solidFill>
              </a:rPr>
              <a:t>イチロー</a:t>
            </a:r>
            <a:r>
              <a:rPr lang="en-US" sz="2400" b="1" dirty="0" smtClean="0">
                <a:solidFill>
                  <a:srgbClr val="92D050"/>
                </a:solidFill>
              </a:rPr>
              <a:t>選手</a:t>
            </a:r>
            <a:r>
              <a:rPr lang="en-US" sz="2400" b="1" dirty="0" smtClean="0">
                <a:solidFill>
                  <a:srgbClr val="0070C0"/>
                </a:solidFill>
              </a:rPr>
              <a:t>へ</a:t>
            </a:r>
            <a:r>
              <a:rPr lang="en-US" sz="2400" b="1" dirty="0" smtClean="0"/>
              <a:t>の</a:t>
            </a:r>
            <a:r>
              <a:rPr lang="en-US" sz="2400" b="1" dirty="0" smtClean="0">
                <a:solidFill>
                  <a:schemeClr val="bg2">
                    <a:lumMod val="50000"/>
                  </a:schemeClr>
                </a:solidFill>
              </a:rPr>
              <a:t>ねぎらいや</a:t>
            </a:r>
            <a:r>
              <a:rPr lang="en-US" sz="2400" b="1" dirty="0" smtClean="0">
                <a:solidFill>
                  <a:srgbClr val="00B0F0"/>
                </a:solidFill>
              </a:rPr>
              <a:t>感謝</a:t>
            </a:r>
            <a:r>
              <a:rPr lang="en-US" sz="2400" b="1" dirty="0" smtClean="0"/>
              <a:t>の</a:t>
            </a:r>
            <a:r>
              <a:rPr lang="en-US" sz="2400" b="1" dirty="0" smtClean="0">
                <a:solidFill>
                  <a:schemeClr val="bg1">
                    <a:lumMod val="65000"/>
                  </a:schemeClr>
                </a:solidFill>
              </a:rPr>
              <a:t>声</a:t>
            </a:r>
            <a:r>
              <a:rPr lang="en-US" sz="2400" b="1" dirty="0" smtClean="0"/>
              <a:t>.</a:t>
            </a:r>
            <a:endParaRPr lang="en-US" sz="2400" b="1" dirty="0">
              <a:solidFill>
                <a:schemeClr val="bg2">
                  <a:lumMod val="1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5740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699" y="1166862"/>
            <a:ext cx="8770571" cy="1560716"/>
          </a:xfrm>
        </p:spPr>
        <p:txBody>
          <a:bodyPr/>
          <a:lstStyle/>
          <a:p>
            <a:r>
              <a:rPr lang="en-US" b="1" dirty="0">
                <a:latin typeface="Arial" panose="020B0604020202020204" pitchFamily="34" charset="0"/>
                <a:cs typeface="Arial" panose="020B0604020202020204" pitchFamily="34" charset="0"/>
              </a:rPr>
              <a:t>Giới thiệu đề tài</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3200" dirty="0" smtClean="0"/>
              <a:t>Các trang web tương tự: </a:t>
            </a:r>
          </a:p>
          <a:p>
            <a:pPr lvl="1"/>
            <a:r>
              <a:rPr lang="en-US" sz="3200" dirty="0" smtClean="0">
                <a:hlinkClick r:id="rId2"/>
              </a:rPr>
              <a:t>https://www3.nhk.or.jp/news/easy/</a:t>
            </a:r>
            <a:endParaRPr lang="en-US" sz="3200" dirty="0" smtClean="0"/>
          </a:p>
          <a:p>
            <a:pPr lvl="1"/>
            <a:r>
              <a:rPr lang="en-US" sz="3200" dirty="0" smtClean="0">
                <a:hlinkClick r:id="rId3"/>
              </a:rPr>
              <a:t>http</a:t>
            </a:r>
            <a:r>
              <a:rPr lang="en-US" sz="3200" dirty="0">
                <a:hlinkClick r:id="rId3"/>
              </a:rPr>
              <a:t>://mazii.net/#!/</a:t>
            </a:r>
            <a:r>
              <a:rPr lang="en-US" sz="3200" dirty="0" smtClean="0">
                <a:hlinkClick r:id="rId3"/>
              </a:rPr>
              <a:t>news</a:t>
            </a:r>
            <a:endParaRPr lang="en-US" sz="3200" dirty="0" smtClean="0"/>
          </a:p>
          <a:p>
            <a:pPr lvl="1"/>
            <a:r>
              <a:rPr lang="en-US" sz="3200" dirty="0">
                <a:hlinkClick r:id="rId4"/>
              </a:rPr>
              <a:t>https://hoctiengnhatcosmos.com/category/doc-bao-moi-ngay</a:t>
            </a:r>
            <a:r>
              <a:rPr lang="en-US" sz="3200" dirty="0" smtClean="0">
                <a:hlinkClick r:id="rId4"/>
              </a:rPr>
              <a:t>/</a:t>
            </a:r>
            <a:endParaRPr lang="en-US" sz="3200" dirty="0" smtClean="0"/>
          </a:p>
          <a:p>
            <a:pPr lvl="1"/>
            <a:r>
              <a:rPr lang="en-US" sz="3200" dirty="0" smtClean="0"/>
              <a:t>....</a:t>
            </a:r>
          </a:p>
          <a:p>
            <a:pPr lvl="1"/>
            <a:endParaRPr lang="en-US" dirty="0"/>
          </a:p>
        </p:txBody>
      </p:sp>
    </p:spTree>
    <p:extLst>
      <p:ext uri="{BB962C8B-B14F-4D97-AF65-F5344CB8AC3E}">
        <p14:creationId xmlns:p14="http://schemas.microsoft.com/office/powerpoint/2010/main" val="461543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46376" y="0"/>
            <a:ext cx="10742555" cy="6834018"/>
          </a:xfrm>
          <a:prstGeom prst="rect">
            <a:avLst/>
          </a:prstGeom>
        </p:spPr>
      </p:pic>
    </p:spTree>
    <p:extLst>
      <p:ext uri="{BB962C8B-B14F-4D97-AF65-F5344CB8AC3E}">
        <p14:creationId xmlns:p14="http://schemas.microsoft.com/office/powerpoint/2010/main" val="752099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97539" y="0"/>
            <a:ext cx="11306732" cy="6806318"/>
          </a:xfrm>
          <a:prstGeom prst="rect">
            <a:avLst/>
          </a:prstGeom>
        </p:spPr>
      </p:pic>
    </p:spTree>
    <p:extLst>
      <p:ext uri="{BB962C8B-B14F-4D97-AF65-F5344CB8AC3E}">
        <p14:creationId xmlns:p14="http://schemas.microsoft.com/office/powerpoint/2010/main" val="1286568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0651" y="1257993"/>
            <a:ext cx="8596668" cy="720436"/>
          </a:xfrm>
        </p:spPr>
        <p:txBody>
          <a:bodyPr>
            <a:normAutofit fontScale="90000"/>
          </a:bodyPr>
          <a:lstStyle/>
          <a:p>
            <a:r>
              <a:rPr lang="vi-VN" b="1" dirty="0" smtClean="0"/>
              <a:t>Kuromoji</a:t>
            </a:r>
            <a:endParaRPr lang="en-US" b="1" dirty="0"/>
          </a:p>
        </p:txBody>
      </p:sp>
      <p:pic>
        <p:nvPicPr>
          <p:cNvPr id="4" name="Picture 3"/>
          <p:cNvPicPr>
            <a:picLocks noChangeAspect="1"/>
          </p:cNvPicPr>
          <p:nvPr/>
        </p:nvPicPr>
        <p:blipFill>
          <a:blip r:embed="rId2"/>
          <a:stretch>
            <a:fillRect/>
          </a:stretch>
        </p:blipFill>
        <p:spPr>
          <a:xfrm>
            <a:off x="492615" y="0"/>
            <a:ext cx="10978949" cy="6800638"/>
          </a:xfrm>
          <a:prstGeom prst="rect">
            <a:avLst/>
          </a:prstGeom>
        </p:spPr>
      </p:pic>
    </p:spTree>
    <p:extLst>
      <p:ext uri="{BB962C8B-B14F-4D97-AF65-F5344CB8AC3E}">
        <p14:creationId xmlns:p14="http://schemas.microsoft.com/office/powerpoint/2010/main" val="2402376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266614"/>
            <a:ext cx="8770571" cy="1560716"/>
          </a:xfrm>
        </p:spPr>
        <p:txBody>
          <a:bodyPr/>
          <a:lstStyle/>
          <a:p>
            <a:r>
              <a:rPr lang="en-US" b="1" dirty="0" smtClean="0">
                <a:latin typeface="Arial" panose="020B0604020202020204" pitchFamily="34" charset="0"/>
                <a:cs typeface="Arial" panose="020B0604020202020204" pitchFamily="34" charset="0"/>
              </a:rPr>
              <a:t>Kuromoji</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933700" y="2288770"/>
            <a:ext cx="8770571" cy="4569229"/>
          </a:xfrm>
        </p:spPr>
        <p:txBody>
          <a:bodyPr>
            <a:normAutofit/>
          </a:bodyPr>
          <a:lstStyle/>
          <a:p>
            <a:r>
              <a:rPr lang="en-US" b="1" dirty="0" smtClean="0"/>
              <a:t>Viết bằng ngôn ngữ Java</a:t>
            </a:r>
          </a:p>
          <a:p>
            <a:endParaRPr lang="en-US" b="1" dirty="0" smtClean="0"/>
          </a:p>
          <a:p>
            <a:endParaRPr lang="en-US" b="1" dirty="0" smtClean="0"/>
          </a:p>
          <a:p>
            <a:endParaRPr lang="en-US" sz="3200"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4286" y="2827330"/>
            <a:ext cx="5715798" cy="3982006"/>
          </a:xfrm>
          <a:prstGeom prst="rect">
            <a:avLst/>
          </a:prstGeom>
        </p:spPr>
      </p:pic>
    </p:spTree>
    <p:extLst>
      <p:ext uri="{BB962C8B-B14F-4D97-AF65-F5344CB8AC3E}">
        <p14:creationId xmlns:p14="http://schemas.microsoft.com/office/powerpoint/2010/main" val="3415010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699" y="1354729"/>
            <a:ext cx="8770571" cy="766679"/>
          </a:xfrm>
        </p:spPr>
        <p:txBody>
          <a:bodyPr/>
          <a:lstStyle/>
          <a:p>
            <a:r>
              <a:rPr lang="en-US" b="1" dirty="0"/>
              <a:t>Thuật toán Viterbi</a:t>
            </a:r>
            <a:endParaRPr lang="en-US" dirty="0"/>
          </a:p>
        </p:txBody>
      </p:sp>
      <p:sp>
        <p:nvSpPr>
          <p:cNvPr id="4" name="Rectangle 2"/>
          <p:cNvSpPr>
            <a:spLocks noChangeArrowheads="1"/>
          </p:cNvSpPr>
          <p:nvPr/>
        </p:nvSpPr>
        <p:spPr bwMode="auto">
          <a:xfrm>
            <a:off x="0" y="1463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2" name="Picture 31"/>
          <p:cNvPicPr>
            <a:picLocks noChangeAspect="1"/>
          </p:cNvPicPr>
          <p:nvPr/>
        </p:nvPicPr>
        <p:blipFill>
          <a:blip r:embed="rId3"/>
          <a:stretch>
            <a:fillRect/>
          </a:stretch>
        </p:blipFill>
        <p:spPr>
          <a:xfrm>
            <a:off x="1862450" y="2325052"/>
            <a:ext cx="10329550" cy="4057460"/>
          </a:xfrm>
          <a:prstGeom prst="rect">
            <a:avLst/>
          </a:prstGeom>
        </p:spPr>
      </p:pic>
    </p:spTree>
    <p:extLst>
      <p:ext uri="{BB962C8B-B14F-4D97-AF65-F5344CB8AC3E}">
        <p14:creationId xmlns:p14="http://schemas.microsoft.com/office/powerpoint/2010/main" val="1934181766"/>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1201</TotalTime>
  <Words>401</Words>
  <Application>Microsoft Office PowerPoint</Application>
  <PresentationFormat>Widescreen</PresentationFormat>
  <Paragraphs>53</Paragraphs>
  <Slides>13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Century Schoolbook</vt:lpstr>
      <vt:lpstr>メイリオ</vt:lpstr>
      <vt:lpstr>游ゴシック</vt:lpstr>
      <vt:lpstr>Arial</vt:lpstr>
      <vt:lpstr>Calibri</vt:lpstr>
      <vt:lpstr>Corbel</vt:lpstr>
      <vt:lpstr>Times New Roman</vt:lpstr>
      <vt:lpstr>Feathered</vt:lpstr>
      <vt:lpstr> ỨNG DỤNG WEB HỖ TRỢ HỌC ĐỌC HIỂU TIẾNG NHẬT ỨNG DỤNG KĨ THUẬT XỬ LÝ NGÔN NGỮ TỰ NHIÊN</vt:lpstr>
      <vt:lpstr>PowerPoint Presentation</vt:lpstr>
      <vt:lpstr>Giới thiệu đề tài</vt:lpstr>
      <vt:lpstr>Giới thiệu đề tài</vt:lpstr>
      <vt:lpstr>PowerPoint Presentation</vt:lpstr>
      <vt:lpstr>PowerPoint Presentation</vt:lpstr>
      <vt:lpstr>Kuromoji</vt:lpstr>
      <vt:lpstr>Kuromoji</vt:lpstr>
      <vt:lpstr>Thuật toán Viterbi</vt:lpstr>
      <vt:lpstr>PowerPoint Presentation</vt:lpstr>
      <vt:lpstr>Thuật toán Viterbi</vt:lpstr>
      <vt:lpstr>Tổng quan chương trình</vt:lpstr>
      <vt:lpstr>Kết thúc</vt:lpstr>
    </vt:vector>
  </TitlesOfParts>
  <Company>P R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79</cp:revision>
  <dcterms:created xsi:type="dcterms:W3CDTF">2018-10-30T09:01:47Z</dcterms:created>
  <dcterms:modified xsi:type="dcterms:W3CDTF">2019-03-22T03:15:39Z</dcterms:modified>
</cp:coreProperties>
</file>