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14"/>
  </p:notesMasterIdLst>
  <p:sldIdLst>
    <p:sldId id="257" r:id="rId2"/>
    <p:sldId id="258" r:id="rId3"/>
    <p:sldId id="260" r:id="rId4"/>
    <p:sldId id="265" r:id="rId5"/>
    <p:sldId id="264" r:id="rId6"/>
    <p:sldId id="266" r:id="rId7"/>
    <p:sldId id="271" r:id="rId8"/>
    <p:sldId id="259"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14" autoAdjust="0"/>
  </p:normalViewPr>
  <p:slideViewPr>
    <p:cSldViewPr snapToGrid="0">
      <p:cViewPr>
        <p:scale>
          <a:sx n="50" d="100"/>
          <a:sy n="50" d="100"/>
        </p:scale>
        <p:origin x="147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E6D3A-3F3D-4118-9A31-9C19BE45FF54}" type="datetimeFigureOut">
              <a:rPr lang="en-US" smtClean="0"/>
              <a:t>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ED3DC-AD54-450F-8AB6-E78B0D4999D1}" type="slidenum">
              <a:rPr lang="en-US" smtClean="0"/>
              <a:t>‹#›</a:t>
            </a:fld>
            <a:endParaRPr lang="en-US"/>
          </a:p>
        </p:txBody>
      </p:sp>
    </p:spTree>
    <p:extLst>
      <p:ext uri="{BB962C8B-B14F-4D97-AF65-F5344CB8AC3E}">
        <p14:creationId xmlns:p14="http://schemas.microsoft.com/office/powerpoint/2010/main" val="386215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nay nhu cầu học tiếng Nhật của người Việt ngày càng tăng, nhất là đối với các bạn ở trong lĩnh vực IT vì bên Nhật đang có nhu cầu về nhân lực ở VN là rất lớn.  Để luyện khả năng đọc tiếng Nhật thì đọc báo là một việc làm rất thích hợp. Với sự gợi ý của cô ngân thì em đã chọn đề tài ứng dụng web = tiếng nhật để làm đề tài tốt nghiệp, hy vọng thì nếu có thời gian để hoàn thiện và pubic là đề tài này sẽ giúp ích được cho những người có nhu cầu luyên tiêng </a:t>
            </a:r>
            <a:r>
              <a:rPr lang="en-US" baseline="0" dirty="0" smtClean="0"/>
              <a:t>nhật</a:t>
            </a:r>
          </a:p>
          <a:p>
            <a:r>
              <a:rPr lang="en-US" baseline="0" dirty="0" smtClean="0"/>
              <a:t>On: âm hán nhật</a:t>
            </a:r>
          </a:p>
          <a:p>
            <a:r>
              <a:rPr lang="en-US" baseline="0" dirty="0" smtClean="0"/>
              <a:t>Kun: âm thuần nhật</a:t>
            </a:r>
            <a:endParaRPr lang="vi-VN" baseline="0" dirty="0" smtClean="0"/>
          </a:p>
          <a:p>
            <a:r>
              <a:rPr lang="ja-JP" altLang="en-US" baseline="0" dirty="0" smtClean="0"/>
              <a:t>へのこでこうじさいかい　おきなわぼうえい　きょく</a:t>
            </a:r>
            <a:endParaRPr lang="en-US" dirty="0"/>
          </a:p>
        </p:txBody>
      </p:sp>
      <p:sp>
        <p:nvSpPr>
          <p:cNvPr id="4" name="Slide Number Placeholder 3"/>
          <p:cNvSpPr>
            <a:spLocks noGrp="1"/>
          </p:cNvSpPr>
          <p:nvPr>
            <p:ph type="sldNum" sz="quarter" idx="10"/>
          </p:nvPr>
        </p:nvSpPr>
        <p:spPr/>
        <p:txBody>
          <a:bodyPr/>
          <a:lstStyle/>
          <a:p>
            <a:fld id="{53AED3DC-AD54-450F-8AB6-E78B0D4999D1}" type="slidenum">
              <a:rPr lang="en-US" smtClean="0"/>
              <a:t>2</a:t>
            </a:fld>
            <a:endParaRPr lang="en-US"/>
          </a:p>
        </p:txBody>
      </p:sp>
    </p:spTree>
    <p:extLst>
      <p:ext uri="{BB962C8B-B14F-4D97-AF65-F5344CB8AC3E}">
        <p14:creationId xmlns:p14="http://schemas.microsoft.com/office/powerpoint/2010/main" val="182009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ED3DC-AD54-450F-8AB6-E78B0D4999D1}" type="slidenum">
              <a:rPr lang="en-US" smtClean="0"/>
              <a:t>11</a:t>
            </a:fld>
            <a:endParaRPr lang="en-US"/>
          </a:p>
        </p:txBody>
      </p:sp>
    </p:spTree>
    <p:extLst>
      <p:ext uri="{BB962C8B-B14F-4D97-AF65-F5344CB8AC3E}">
        <p14:creationId xmlns:p14="http://schemas.microsoft.com/office/powerpoint/2010/main" val="59033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CD712773-F9FB-439D-9F68-91149A418BF6}" type="datetimeFigureOut">
              <a:rPr lang="en-US" smtClean="0"/>
              <a:t>11/1/2018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1DBA3E8-1E21-4618-8D0B-A51A62A7B956}"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80142554"/>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712773-F9FB-439D-9F68-91149A418BF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129221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CD712773-F9FB-439D-9F68-91149A418BF6}" type="datetimeFigureOut">
              <a:rPr lang="en-US" smtClean="0"/>
              <a:t>11/1/2018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1DBA3E8-1E21-4618-8D0B-A51A62A7B956}"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10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712773-F9FB-439D-9F68-91149A418BF6}"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91681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CD712773-F9FB-439D-9F68-91149A418BF6}" type="datetimeFigureOut">
              <a:rPr lang="en-US" smtClean="0"/>
              <a:t>11/1/2018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1DBA3E8-1E21-4618-8D0B-A51A62A7B956}"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88321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712773-F9FB-439D-9F68-91149A418BF6}"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257073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712773-F9FB-439D-9F68-91149A418BF6}"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2299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712773-F9FB-439D-9F68-91149A418BF6}"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297617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D712773-F9FB-439D-9F68-91149A418BF6}"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DBA3E8-1E21-4618-8D0B-A51A62A7B956}" type="slidenum">
              <a:rPr lang="en-US" smtClean="0"/>
              <a:t>‹#›</a:t>
            </a:fld>
            <a:endParaRPr lang="en-US"/>
          </a:p>
        </p:txBody>
      </p:sp>
    </p:spTree>
    <p:extLst>
      <p:ext uri="{BB962C8B-B14F-4D97-AF65-F5344CB8AC3E}">
        <p14:creationId xmlns:p14="http://schemas.microsoft.com/office/powerpoint/2010/main" val="287939394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CD712773-F9FB-439D-9F68-91149A418BF6}" type="datetimeFigureOut">
              <a:rPr lang="en-US" smtClean="0"/>
              <a:t>11/1/2018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1DBA3E8-1E21-4618-8D0B-A51A62A7B956}" type="slidenum">
              <a:rPr lang="en-US" smtClean="0"/>
              <a:t>‹#›</a:t>
            </a:fld>
            <a:endParaRPr lang="en-US"/>
          </a:p>
        </p:txBody>
      </p:sp>
    </p:spTree>
    <p:extLst>
      <p:ext uri="{BB962C8B-B14F-4D97-AF65-F5344CB8AC3E}">
        <p14:creationId xmlns:p14="http://schemas.microsoft.com/office/powerpoint/2010/main" val="50776503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CD712773-F9FB-439D-9F68-91149A418BF6}" type="datetimeFigureOut">
              <a:rPr lang="en-US" smtClean="0"/>
              <a:t>11/1/2018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1DBA3E8-1E21-4618-8D0B-A51A62A7B956}" type="slidenum">
              <a:rPr lang="en-US" smtClean="0"/>
              <a:t>‹#›</a:t>
            </a:fld>
            <a:endParaRPr lang="en-US"/>
          </a:p>
        </p:txBody>
      </p:sp>
    </p:spTree>
    <p:extLst>
      <p:ext uri="{BB962C8B-B14F-4D97-AF65-F5344CB8AC3E}">
        <p14:creationId xmlns:p14="http://schemas.microsoft.com/office/powerpoint/2010/main" val="375776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CD712773-F9FB-439D-9F68-91149A418BF6}" type="datetimeFigureOut">
              <a:rPr lang="en-US" smtClean="0"/>
              <a:t>11/1/2018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1DBA3E8-1E21-4618-8D0B-A51A62A7B956}"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27227"/>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azii.net/#!/news" TargetMode="External"/><Relationship Id="rId2" Type="http://schemas.openxmlformats.org/officeDocument/2006/relationships/hyperlink" Target="https://www3.nhk.or.jp/news/easy/" TargetMode="External"/><Relationship Id="rId1" Type="http://schemas.openxmlformats.org/officeDocument/2006/relationships/slideLayout" Target="../slideLayouts/slideLayout2.xml"/><Relationship Id="rId4" Type="http://schemas.openxmlformats.org/officeDocument/2006/relationships/hyperlink" Target="https://hoctiengnhatcosmos.com/category/doc-bao-moi-nga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368" y="1544169"/>
            <a:ext cx="10124076" cy="3088341"/>
          </a:xfrm>
        </p:spPr>
        <p:txBody>
          <a:bodyPr>
            <a:normAutofit/>
          </a:bodyPr>
          <a:lstStyle/>
          <a:p>
            <a:pPr algn="ctr"/>
            <a:r>
              <a:rPr lang="en-US" sz="4800" dirty="0" smtClean="0">
                <a:latin typeface="Arial" panose="020B0604020202020204" pitchFamily="34" charset="0"/>
                <a:cs typeface="Arial" panose="020B0604020202020204" pitchFamily="34" charset="0"/>
              </a:rPr>
              <a:t/>
            </a:r>
            <a:br>
              <a:rPr lang="en-US" sz="4800" dirty="0" smtClean="0">
                <a:latin typeface="Arial" panose="020B0604020202020204" pitchFamily="34" charset="0"/>
                <a:cs typeface="Arial" panose="020B0604020202020204" pitchFamily="34" charset="0"/>
              </a:rPr>
            </a:br>
            <a:r>
              <a:rPr lang="en-US" sz="4800" b="1" dirty="0" smtClean="0">
                <a:latin typeface="Arial" panose="020B0604020202020204" pitchFamily="34" charset="0"/>
                <a:cs typeface="Arial" panose="020B0604020202020204" pitchFamily="34" charset="0"/>
              </a:rPr>
              <a:t>ỨNG DỤNG WEB </a:t>
            </a:r>
            <a:br>
              <a:rPr lang="en-US" sz="4800" b="1" dirty="0" smtClean="0">
                <a:latin typeface="Arial" panose="020B0604020202020204" pitchFamily="34" charset="0"/>
                <a:cs typeface="Arial" panose="020B0604020202020204" pitchFamily="34" charset="0"/>
              </a:rPr>
            </a:br>
            <a:r>
              <a:rPr lang="en-US" sz="4800" b="1" dirty="0" smtClean="0">
                <a:latin typeface="Arial" panose="020B0604020202020204" pitchFamily="34" charset="0"/>
                <a:cs typeface="Arial" panose="020B0604020202020204" pitchFamily="34" charset="0"/>
              </a:rPr>
              <a:t>HỖ TRỢ ĐỌC BÁO TIẾNG NHẬT</a:t>
            </a:r>
            <a:endParaRPr lang="en-US" sz="4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650778" y="3930608"/>
            <a:ext cx="4605252" cy="918033"/>
          </a:xfrm>
        </p:spPr>
        <p:txBody>
          <a:bodyPr/>
          <a:lstStyle/>
          <a:p>
            <a:pPr marL="0" indent="0">
              <a:buNone/>
            </a:pPr>
            <a:r>
              <a:rPr lang="en-US" sz="3600" b="1" dirty="0"/>
              <a:t>Trần Công Thức</a:t>
            </a:r>
          </a:p>
          <a:p>
            <a:pPr marL="0" indent="0">
              <a:buNone/>
            </a:pPr>
            <a:endParaRPr lang="en-US" b="1" dirty="0"/>
          </a:p>
        </p:txBody>
      </p:sp>
    </p:spTree>
    <p:extLst>
      <p:ext uri="{BB962C8B-B14F-4D97-AF65-F5344CB8AC3E}">
        <p14:creationId xmlns:p14="http://schemas.microsoft.com/office/powerpoint/2010/main" val="819624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280159"/>
            <a:ext cx="8770571" cy="848901"/>
          </a:xfrm>
        </p:spPr>
        <p:txBody>
          <a:bodyPr/>
          <a:lstStyle/>
          <a:p>
            <a:r>
              <a:rPr lang="en-US" b="1" dirty="0">
                <a:latin typeface="Arial" panose="020B0604020202020204" pitchFamily="34" charset="0"/>
                <a:cs typeface="Arial" panose="020B0604020202020204" pitchFamily="34" charset="0"/>
              </a:rPr>
              <a:t>Kuromoji</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37377416"/>
              </p:ext>
            </p:extLst>
          </p:nvPr>
        </p:nvGraphicFramePr>
        <p:xfrm>
          <a:off x="2933699" y="2510442"/>
          <a:ext cx="8770571" cy="3840481"/>
        </p:xfrm>
        <a:graphic>
          <a:graphicData uri="http://schemas.openxmlformats.org/drawingml/2006/table">
            <a:tbl>
              <a:tblPr firstRow="1" firstCol="1" bandRow="1">
                <a:tableStyleId>{5C22544A-7EE6-4342-B048-85BDC9FD1C3A}</a:tableStyleId>
              </a:tblPr>
              <a:tblGrid>
                <a:gridCol w="1886298">
                  <a:extLst>
                    <a:ext uri="{9D8B030D-6E8A-4147-A177-3AD203B41FA5}">
                      <a16:colId xmlns:a16="http://schemas.microsoft.com/office/drawing/2014/main" val="3105542648"/>
                    </a:ext>
                  </a:extLst>
                </a:gridCol>
                <a:gridCol w="1382967">
                  <a:extLst>
                    <a:ext uri="{9D8B030D-6E8A-4147-A177-3AD203B41FA5}">
                      <a16:colId xmlns:a16="http://schemas.microsoft.com/office/drawing/2014/main" val="3524380090"/>
                    </a:ext>
                  </a:extLst>
                </a:gridCol>
                <a:gridCol w="1719158">
                  <a:extLst>
                    <a:ext uri="{9D8B030D-6E8A-4147-A177-3AD203B41FA5}">
                      <a16:colId xmlns:a16="http://schemas.microsoft.com/office/drawing/2014/main" val="3366526072"/>
                    </a:ext>
                  </a:extLst>
                </a:gridCol>
                <a:gridCol w="1641428">
                  <a:extLst>
                    <a:ext uri="{9D8B030D-6E8A-4147-A177-3AD203B41FA5}">
                      <a16:colId xmlns:a16="http://schemas.microsoft.com/office/drawing/2014/main" val="468534028"/>
                    </a:ext>
                  </a:extLst>
                </a:gridCol>
                <a:gridCol w="2140720">
                  <a:extLst>
                    <a:ext uri="{9D8B030D-6E8A-4147-A177-3AD203B41FA5}">
                      <a16:colId xmlns:a16="http://schemas.microsoft.com/office/drawing/2014/main" val="1275336629"/>
                    </a:ext>
                  </a:extLst>
                </a:gridCol>
              </a:tblGrid>
              <a:tr h="636764">
                <a:tc>
                  <a:txBody>
                    <a:bodyPr/>
                    <a:lstStyle/>
                    <a:p>
                      <a:pPr marL="0" marR="0" fontAlgn="base">
                        <a:spcBef>
                          <a:spcPts val="0"/>
                        </a:spcBef>
                        <a:spcAft>
                          <a:spcPts val="0"/>
                        </a:spcAft>
                      </a:pPr>
                      <a:r>
                        <a:rPr lang="en-US" sz="1200" spc="6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2000" spc="60" dirty="0">
                          <a:effectLst/>
                        </a:rPr>
                        <a:t>Kuromoji</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2000" spc="60" dirty="0">
                          <a:effectLst/>
                        </a:rPr>
                        <a:t>Mecab</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2000" spc="60" dirty="0">
                          <a:effectLst/>
                        </a:rPr>
                        <a:t>KyTea</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2000" spc="60" dirty="0">
                          <a:effectLst/>
                        </a:rPr>
                        <a:t>Juman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5566582"/>
                  </a:ext>
                </a:extLst>
              </a:tr>
              <a:tr h="868916">
                <a:tc>
                  <a:txBody>
                    <a:bodyPr/>
                    <a:lstStyle/>
                    <a:p>
                      <a:pPr marL="0" marR="0" algn="ctr" fontAlgn="base">
                        <a:spcBef>
                          <a:spcPts val="0"/>
                        </a:spcBef>
                        <a:spcAft>
                          <a:spcPts val="0"/>
                        </a:spcAft>
                      </a:pPr>
                      <a:r>
                        <a:rPr lang="en-US" sz="2000" dirty="0">
                          <a:effectLst/>
                        </a:rPr>
                        <a:t>Word segmentation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2205635"/>
                  </a:ext>
                </a:extLst>
              </a:tr>
              <a:tr h="1061273">
                <a:tc>
                  <a:txBody>
                    <a:bodyPr/>
                    <a:lstStyle/>
                    <a:p>
                      <a:pPr marL="0" marR="0" algn="ctr" fontAlgn="base">
                        <a:spcBef>
                          <a:spcPts val="0"/>
                        </a:spcBef>
                        <a:spcAft>
                          <a:spcPts val="0"/>
                        </a:spcAft>
                      </a:pPr>
                      <a:r>
                        <a:rPr lang="en-US" sz="2000" dirty="0">
                          <a:effectLst/>
                        </a:rPr>
                        <a:t>Part-of-speech tagging</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dirty="0">
                          <a:effectLst/>
                        </a:rPr>
                        <a:t>X</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0786104"/>
                  </a:ext>
                </a:extLst>
              </a:tr>
              <a:tr h="636764">
                <a:tc>
                  <a:txBody>
                    <a:bodyPr/>
                    <a:lstStyle/>
                    <a:p>
                      <a:pPr marL="0" marR="0" algn="ctr" fontAlgn="base">
                        <a:spcBef>
                          <a:spcPts val="0"/>
                        </a:spcBef>
                        <a:spcAft>
                          <a:spcPts val="0"/>
                        </a:spcAft>
                      </a:pPr>
                      <a:r>
                        <a:rPr lang="en-US" sz="2000" dirty="0">
                          <a:effectLst/>
                        </a:rPr>
                        <a:t>Lemmatization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6135990"/>
                  </a:ext>
                </a:extLst>
              </a:tr>
              <a:tr h="636764">
                <a:tc>
                  <a:txBody>
                    <a:bodyPr/>
                    <a:lstStyle/>
                    <a:p>
                      <a:pPr marL="0" marR="0" algn="ctr" fontAlgn="base">
                        <a:spcBef>
                          <a:spcPts val="0"/>
                        </a:spcBef>
                        <a:spcAft>
                          <a:spcPts val="0"/>
                        </a:spcAft>
                      </a:pPr>
                      <a:r>
                        <a:rPr lang="en-US" sz="2000" dirty="0">
                          <a:effectLst/>
                        </a:rPr>
                        <a:t>Readings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a:effectLst/>
                        </a:rPr>
                        <a:t>X</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spcBef>
                          <a:spcPts val="0"/>
                        </a:spcBef>
                        <a:spcAft>
                          <a:spcPts val="0"/>
                        </a:spcAft>
                      </a:pPr>
                      <a:r>
                        <a:rPr lang="en-US" sz="1200" spc="60" dirty="0">
                          <a:effectLst/>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8036406"/>
                  </a:ext>
                </a:extLst>
              </a:tr>
            </a:tbl>
          </a:graphicData>
        </a:graphic>
      </p:graphicFrame>
    </p:spTree>
    <p:extLst>
      <p:ext uri="{BB962C8B-B14F-4D97-AF65-F5344CB8AC3E}">
        <p14:creationId xmlns:p14="http://schemas.microsoft.com/office/powerpoint/2010/main" val="1733843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296785"/>
            <a:ext cx="8770571" cy="832276"/>
          </a:xfrm>
        </p:spPr>
        <p:txBody>
          <a:bodyPr/>
          <a:lstStyle/>
          <a:p>
            <a:r>
              <a:rPr lang="en-US" dirty="0" smtClean="0"/>
              <a:t>Tổng quan chương trình</a:t>
            </a:r>
            <a:endParaRPr lang="en-US" dirty="0"/>
          </a:p>
        </p:txBody>
      </p:sp>
      <p:sp>
        <p:nvSpPr>
          <p:cNvPr id="4" name="Rounded Rectangle 3"/>
          <p:cNvSpPr/>
          <p:nvPr/>
        </p:nvSpPr>
        <p:spPr>
          <a:xfrm>
            <a:off x="2933699" y="2460566"/>
            <a:ext cx="1713807" cy="532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Đăng nhập</a:t>
            </a:r>
            <a:endParaRPr lang="en-US" sz="2400" b="1" dirty="0"/>
          </a:p>
        </p:txBody>
      </p:sp>
      <p:sp>
        <p:nvSpPr>
          <p:cNvPr id="5" name="Rounded Rectangle 4"/>
          <p:cNvSpPr/>
          <p:nvPr/>
        </p:nvSpPr>
        <p:spPr>
          <a:xfrm>
            <a:off x="4647506" y="3427614"/>
            <a:ext cx="2119053" cy="448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Nhập văn bản</a:t>
            </a:r>
            <a:endParaRPr lang="en-US" sz="2400" b="1" dirty="0"/>
          </a:p>
        </p:txBody>
      </p:sp>
      <p:sp>
        <p:nvSpPr>
          <p:cNvPr id="6" name="Rounded Rectangle 5"/>
          <p:cNvSpPr/>
          <p:nvPr/>
        </p:nvSpPr>
        <p:spPr>
          <a:xfrm>
            <a:off x="7078980" y="4341012"/>
            <a:ext cx="1638300" cy="448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Tra từ </a:t>
            </a:r>
            <a:endParaRPr lang="en-US" sz="2400" b="1" dirty="0"/>
          </a:p>
        </p:txBody>
      </p:sp>
      <p:sp>
        <p:nvSpPr>
          <p:cNvPr id="7" name="Rounded Rectangle 6"/>
          <p:cNvSpPr/>
          <p:nvPr/>
        </p:nvSpPr>
        <p:spPr>
          <a:xfrm>
            <a:off x="8866910" y="5274807"/>
            <a:ext cx="2288770" cy="448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Tạo flashcard</a:t>
            </a:r>
            <a:endParaRPr lang="en-US" sz="2400" b="1" dirty="0"/>
          </a:p>
        </p:txBody>
      </p:sp>
      <p:cxnSp>
        <p:nvCxnSpPr>
          <p:cNvPr id="9" name="Straight Arrow Connector 8"/>
          <p:cNvCxnSpPr>
            <a:stCxn id="4" idx="3"/>
            <a:endCxn id="5" idx="0"/>
          </p:cNvCxnSpPr>
          <p:nvPr/>
        </p:nvCxnSpPr>
        <p:spPr>
          <a:xfrm>
            <a:off x="4647506" y="2726574"/>
            <a:ext cx="1059527"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0"/>
          </p:cNvCxnSpPr>
          <p:nvPr/>
        </p:nvCxnSpPr>
        <p:spPr>
          <a:xfrm>
            <a:off x="6766559" y="3652058"/>
            <a:ext cx="1131571" cy="68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7" idx="0"/>
          </p:cNvCxnSpPr>
          <p:nvPr/>
        </p:nvCxnSpPr>
        <p:spPr>
          <a:xfrm>
            <a:off x="8717280" y="4565456"/>
            <a:ext cx="1294015" cy="70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1"/>
          </p:cNvCxnSpPr>
          <p:nvPr/>
        </p:nvCxnSpPr>
        <p:spPr>
          <a:xfrm flipH="1">
            <a:off x="3790602" y="5499251"/>
            <a:ext cx="5076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790602" y="3652058"/>
            <a:ext cx="0" cy="1847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5" idx="1"/>
          </p:cNvCxnSpPr>
          <p:nvPr/>
        </p:nvCxnSpPr>
        <p:spPr>
          <a:xfrm>
            <a:off x="3790602" y="3652058"/>
            <a:ext cx="856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5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4129" y="1413165"/>
            <a:ext cx="8770571" cy="682646"/>
          </a:xfrm>
        </p:spPr>
        <p:txBody>
          <a:bodyPr>
            <a:normAutofit fontScale="90000"/>
          </a:bodyPr>
          <a:lstStyle/>
          <a:p>
            <a:r>
              <a:rPr lang="en-US" dirty="0" smtClean="0"/>
              <a:t>Kết thúc</a:t>
            </a:r>
            <a:endParaRPr lang="en-US" dirty="0"/>
          </a:p>
        </p:txBody>
      </p:sp>
    </p:spTree>
    <p:extLst>
      <p:ext uri="{BB962C8B-B14F-4D97-AF65-F5344CB8AC3E}">
        <p14:creationId xmlns:p14="http://schemas.microsoft.com/office/powerpoint/2010/main" val="2545748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074" y="1233363"/>
            <a:ext cx="8770571" cy="977822"/>
          </a:xfrm>
        </p:spPr>
        <p:txBody>
          <a:bodyPr/>
          <a:lstStyle/>
          <a:p>
            <a:r>
              <a:rPr lang="en-US" b="1" dirty="0" smtClean="0">
                <a:latin typeface="Arial" panose="020B0604020202020204" pitchFamily="34" charset="0"/>
                <a:cs typeface="Arial" panose="020B0604020202020204" pitchFamily="34" charset="0"/>
              </a:rPr>
              <a:t>Giới thiệu đề tài</a:t>
            </a:r>
            <a:endParaRPr lang="en-US" b="1" dirty="0">
              <a:latin typeface="Arial" panose="020B0604020202020204" pitchFamily="34" charset="0"/>
              <a:cs typeface="Arial" panose="020B0604020202020204" pitchFamily="34" charset="0"/>
            </a:endParaRPr>
          </a:p>
        </p:txBody>
      </p:sp>
      <p:sp>
        <p:nvSpPr>
          <p:cNvPr id="4" name="Cloud 3"/>
          <p:cNvSpPr/>
          <p:nvPr/>
        </p:nvSpPr>
        <p:spPr>
          <a:xfrm>
            <a:off x="4705004" y="2360815"/>
            <a:ext cx="4572000" cy="2032393"/>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2"/>
              </a:solidFill>
            </a:endParaRPr>
          </a:p>
        </p:txBody>
      </p:sp>
      <p:sp>
        <p:nvSpPr>
          <p:cNvPr id="5" name="TextBox 4"/>
          <p:cNvSpPr txBox="1"/>
          <p:nvPr/>
        </p:nvSpPr>
        <p:spPr>
          <a:xfrm>
            <a:off x="5481111" y="3009890"/>
            <a:ext cx="2715238" cy="830997"/>
          </a:xfrm>
          <a:prstGeom prst="rect">
            <a:avLst/>
          </a:prstGeom>
          <a:noFill/>
        </p:spPr>
        <p:txBody>
          <a:bodyPr wrap="square" rtlCol="0">
            <a:spAutoFit/>
          </a:bodyPr>
          <a:lstStyle/>
          <a:p>
            <a:pPr algn="ctr"/>
            <a:r>
              <a:rPr lang="ja-JP" altLang="en-US" sz="2400" b="1" dirty="0">
                <a:solidFill>
                  <a:srgbClr val="FF0000"/>
                </a:solidFill>
                <a:latin typeface="Arial" panose="020B0604020202020204" pitchFamily="34" charset="0"/>
                <a:cs typeface="Arial" panose="020B0604020202020204" pitchFamily="34" charset="0"/>
              </a:rPr>
              <a:t>辺野古</a:t>
            </a:r>
            <a:r>
              <a:rPr lang="ja-JP" altLang="en-US" sz="2400" b="1" dirty="0">
                <a:solidFill>
                  <a:schemeClr val="bg2">
                    <a:lumMod val="10000"/>
                  </a:schemeClr>
                </a:solidFill>
                <a:latin typeface="Arial" panose="020B0604020202020204" pitchFamily="34" charset="0"/>
                <a:cs typeface="Arial" panose="020B0604020202020204" pitchFamily="34" charset="0"/>
              </a:rPr>
              <a:t>で</a:t>
            </a:r>
            <a:r>
              <a:rPr lang="ja-JP" altLang="en-US" sz="2400" b="1" dirty="0">
                <a:solidFill>
                  <a:srgbClr val="FFC000"/>
                </a:solidFill>
                <a:latin typeface="Arial" panose="020B0604020202020204" pitchFamily="34" charset="0"/>
                <a:cs typeface="Arial" panose="020B0604020202020204" pitchFamily="34" charset="0"/>
              </a:rPr>
              <a:t>工事</a:t>
            </a:r>
            <a:r>
              <a:rPr lang="ja-JP" altLang="en-US" sz="2400" b="1" dirty="0">
                <a:solidFill>
                  <a:srgbClr val="00B0F0"/>
                </a:solidFill>
                <a:latin typeface="Arial" panose="020B0604020202020204" pitchFamily="34" charset="0"/>
                <a:cs typeface="Arial" panose="020B0604020202020204" pitchFamily="34" charset="0"/>
              </a:rPr>
              <a:t>再開  </a:t>
            </a:r>
            <a:r>
              <a:rPr lang="ja-JP" altLang="en-US" sz="2400" b="1" dirty="0">
                <a:solidFill>
                  <a:srgbClr val="C00000"/>
                </a:solidFill>
                <a:latin typeface="Arial" panose="020B0604020202020204" pitchFamily="34" charset="0"/>
                <a:cs typeface="Arial" panose="020B0604020202020204" pitchFamily="34" charset="0"/>
              </a:rPr>
              <a:t>沖縄</a:t>
            </a:r>
            <a:r>
              <a:rPr lang="ja-JP" altLang="en-US" sz="2400" b="1" dirty="0">
                <a:solidFill>
                  <a:schemeClr val="accent4">
                    <a:lumMod val="75000"/>
                  </a:schemeClr>
                </a:solidFill>
                <a:latin typeface="Arial" panose="020B0604020202020204" pitchFamily="34" charset="0"/>
                <a:cs typeface="Arial" panose="020B0604020202020204" pitchFamily="34" charset="0"/>
              </a:rPr>
              <a:t>防衛</a:t>
            </a:r>
            <a:r>
              <a:rPr lang="ja-JP" altLang="en-US" sz="2400" b="1" dirty="0">
                <a:solidFill>
                  <a:schemeClr val="bg2">
                    <a:lumMod val="10000"/>
                  </a:schemeClr>
                </a:solidFill>
                <a:latin typeface="Arial" panose="020B0604020202020204" pitchFamily="34" charset="0"/>
                <a:cs typeface="Arial" panose="020B0604020202020204" pitchFamily="34" charset="0"/>
              </a:rPr>
              <a:t>局</a:t>
            </a:r>
            <a:endParaRPr lang="en-US" sz="2400" b="1" dirty="0">
              <a:solidFill>
                <a:schemeClr val="bg2">
                  <a:lumMod val="10000"/>
                </a:schemeClr>
              </a:solidFill>
              <a:latin typeface="Arial" panose="020B0604020202020204" pitchFamily="34" charset="0"/>
              <a:cs typeface="Arial" panose="020B0604020202020204" pitchFamily="34" charset="0"/>
            </a:endParaRPr>
          </a:p>
        </p:txBody>
      </p:sp>
      <p:sp>
        <p:nvSpPr>
          <p:cNvPr id="6" name="Rounded Rectangle 5"/>
          <p:cNvSpPr/>
          <p:nvPr/>
        </p:nvSpPr>
        <p:spPr>
          <a:xfrm>
            <a:off x="3616544" y="5470590"/>
            <a:ext cx="1516193" cy="598516"/>
          </a:xfrm>
          <a:prstGeom prst="round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Tách từ</a:t>
            </a:r>
            <a:endParaRPr lang="en-US" sz="2800" b="1" dirty="0"/>
          </a:p>
        </p:txBody>
      </p:sp>
      <p:sp>
        <p:nvSpPr>
          <p:cNvPr id="7" name="Rounded Rectangle 6"/>
          <p:cNvSpPr/>
          <p:nvPr/>
        </p:nvSpPr>
        <p:spPr>
          <a:xfrm>
            <a:off x="6195753" y="5470590"/>
            <a:ext cx="1446415" cy="598516"/>
          </a:xfrm>
          <a:prstGeom prst="round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Tra cứu</a:t>
            </a:r>
            <a:endParaRPr lang="en-US" sz="2800" b="1" dirty="0"/>
          </a:p>
        </p:txBody>
      </p:sp>
      <p:cxnSp>
        <p:nvCxnSpPr>
          <p:cNvPr id="17" name="Straight Arrow Connector 16"/>
          <p:cNvCxnSpPr>
            <a:stCxn id="4" idx="1"/>
            <a:endCxn id="6" idx="0"/>
          </p:cNvCxnSpPr>
          <p:nvPr/>
        </p:nvCxnSpPr>
        <p:spPr>
          <a:xfrm flipH="1">
            <a:off x="4374641" y="4391044"/>
            <a:ext cx="2616363" cy="107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1"/>
            <a:endCxn id="7" idx="0"/>
          </p:cNvCxnSpPr>
          <p:nvPr/>
        </p:nvCxnSpPr>
        <p:spPr>
          <a:xfrm flipH="1">
            <a:off x="6918961" y="4391044"/>
            <a:ext cx="72043" cy="107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7" idx="0"/>
          </p:cNvCxnSpPr>
          <p:nvPr/>
        </p:nvCxnSpPr>
        <p:spPr>
          <a:xfrm>
            <a:off x="6731044" y="4403857"/>
            <a:ext cx="3166138" cy="666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705185" y="5070764"/>
            <a:ext cx="2383994" cy="99834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2">
                    <a:lumMod val="10000"/>
                  </a:schemeClr>
                </a:solidFill>
              </a:rPr>
              <a:t>Flashcard</a:t>
            </a:r>
            <a:endParaRPr lang="en-US" sz="2800" b="1" dirty="0">
              <a:solidFill>
                <a:schemeClr val="bg2">
                  <a:lumMod val="10000"/>
                </a:schemeClr>
              </a:solidFill>
            </a:endParaRPr>
          </a:p>
        </p:txBody>
      </p:sp>
    </p:spTree>
    <p:extLst>
      <p:ext uri="{BB962C8B-B14F-4D97-AF65-F5344CB8AC3E}">
        <p14:creationId xmlns:p14="http://schemas.microsoft.com/office/powerpoint/2010/main" val="2221432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1166862"/>
            <a:ext cx="8770571" cy="1560716"/>
          </a:xfrm>
        </p:spPr>
        <p:txBody>
          <a:bodyPr/>
          <a:lstStyle/>
          <a:p>
            <a:r>
              <a:rPr lang="en-US" b="1" dirty="0">
                <a:latin typeface="Arial" panose="020B0604020202020204" pitchFamily="34" charset="0"/>
                <a:cs typeface="Arial" panose="020B0604020202020204" pitchFamily="34" charset="0"/>
              </a:rPr>
              <a:t>Giới thiệu đề tài</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smtClean="0"/>
              <a:t>Các trang web tương tự: </a:t>
            </a:r>
          </a:p>
          <a:p>
            <a:pPr lvl="1"/>
            <a:r>
              <a:rPr lang="en-US" sz="3200" dirty="0" smtClean="0">
                <a:hlinkClick r:id="rId2"/>
              </a:rPr>
              <a:t>https://www3.nhk.or.jp/news/easy/</a:t>
            </a:r>
            <a:endParaRPr lang="en-US" sz="3200" dirty="0" smtClean="0"/>
          </a:p>
          <a:p>
            <a:pPr lvl="1"/>
            <a:r>
              <a:rPr lang="en-US" sz="3200" dirty="0" smtClean="0">
                <a:hlinkClick r:id="rId3"/>
              </a:rPr>
              <a:t>http</a:t>
            </a:r>
            <a:r>
              <a:rPr lang="en-US" sz="3200" dirty="0">
                <a:hlinkClick r:id="rId3"/>
              </a:rPr>
              <a:t>://mazii.net/#!/</a:t>
            </a:r>
            <a:r>
              <a:rPr lang="en-US" sz="3200" dirty="0" smtClean="0">
                <a:hlinkClick r:id="rId3"/>
              </a:rPr>
              <a:t>news</a:t>
            </a:r>
            <a:endParaRPr lang="en-US" sz="3200" dirty="0" smtClean="0"/>
          </a:p>
          <a:p>
            <a:pPr lvl="1"/>
            <a:r>
              <a:rPr lang="en-US" sz="3200" dirty="0">
                <a:hlinkClick r:id="rId4"/>
              </a:rPr>
              <a:t>https://hoctiengnhatcosmos.com/category/doc-bao-moi-ngay</a:t>
            </a:r>
            <a:r>
              <a:rPr lang="en-US" sz="3200" dirty="0" smtClean="0">
                <a:hlinkClick r:id="rId4"/>
              </a:rPr>
              <a:t>/</a:t>
            </a:r>
            <a:endParaRPr lang="en-US" sz="3200" dirty="0" smtClean="0"/>
          </a:p>
          <a:p>
            <a:pPr lvl="1"/>
            <a:r>
              <a:rPr lang="en-US" sz="3200" dirty="0" smtClean="0"/>
              <a:t>....</a:t>
            </a:r>
          </a:p>
          <a:p>
            <a:pPr lvl="1"/>
            <a:endParaRPr lang="en-US" dirty="0"/>
          </a:p>
        </p:txBody>
      </p:sp>
    </p:spTree>
    <p:extLst>
      <p:ext uri="{BB962C8B-B14F-4D97-AF65-F5344CB8AC3E}">
        <p14:creationId xmlns:p14="http://schemas.microsoft.com/office/powerpoint/2010/main" val="461543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39275" y="0"/>
            <a:ext cx="10832783" cy="6906647"/>
          </a:xfrm>
          <a:prstGeom prst="rect">
            <a:avLst/>
          </a:prstGeom>
        </p:spPr>
      </p:pic>
    </p:spTree>
    <p:extLst>
      <p:ext uri="{BB962C8B-B14F-4D97-AF65-F5344CB8AC3E}">
        <p14:creationId xmlns:p14="http://schemas.microsoft.com/office/powerpoint/2010/main" val="153219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6376" y="0"/>
            <a:ext cx="10742555" cy="6834018"/>
          </a:xfrm>
          <a:prstGeom prst="rect">
            <a:avLst/>
          </a:prstGeom>
        </p:spPr>
      </p:pic>
    </p:spTree>
    <p:extLst>
      <p:ext uri="{BB962C8B-B14F-4D97-AF65-F5344CB8AC3E}">
        <p14:creationId xmlns:p14="http://schemas.microsoft.com/office/powerpoint/2010/main" val="752099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3029" y="225915"/>
            <a:ext cx="12673192" cy="6632085"/>
          </a:xfrm>
          <a:prstGeom prst="rect">
            <a:avLst/>
          </a:prstGeom>
        </p:spPr>
      </p:pic>
    </p:spTree>
    <p:extLst>
      <p:ext uri="{BB962C8B-B14F-4D97-AF65-F5344CB8AC3E}">
        <p14:creationId xmlns:p14="http://schemas.microsoft.com/office/powerpoint/2010/main" val="2125258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7539" y="0"/>
            <a:ext cx="11306732" cy="6806318"/>
          </a:xfrm>
          <a:prstGeom prst="rect">
            <a:avLst/>
          </a:prstGeom>
        </p:spPr>
      </p:pic>
    </p:spTree>
    <p:extLst>
      <p:ext uri="{BB962C8B-B14F-4D97-AF65-F5344CB8AC3E}">
        <p14:creationId xmlns:p14="http://schemas.microsoft.com/office/powerpoint/2010/main" val="1286568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0651" y="1257993"/>
            <a:ext cx="8596668" cy="720436"/>
          </a:xfrm>
        </p:spPr>
        <p:txBody>
          <a:bodyPr>
            <a:normAutofit fontScale="90000"/>
          </a:bodyPr>
          <a:lstStyle/>
          <a:p>
            <a:r>
              <a:rPr lang="vi-VN" b="1" dirty="0" smtClean="0"/>
              <a:t>Kuromoji</a:t>
            </a:r>
            <a:endParaRPr lang="en-US" b="1" dirty="0"/>
          </a:p>
        </p:txBody>
      </p:sp>
      <p:pic>
        <p:nvPicPr>
          <p:cNvPr id="4" name="Picture 3"/>
          <p:cNvPicPr>
            <a:picLocks noChangeAspect="1"/>
          </p:cNvPicPr>
          <p:nvPr/>
        </p:nvPicPr>
        <p:blipFill>
          <a:blip r:embed="rId2"/>
          <a:stretch>
            <a:fillRect/>
          </a:stretch>
        </p:blipFill>
        <p:spPr>
          <a:xfrm>
            <a:off x="492615" y="0"/>
            <a:ext cx="10978949" cy="6800638"/>
          </a:xfrm>
          <a:prstGeom prst="rect">
            <a:avLst/>
          </a:prstGeom>
        </p:spPr>
      </p:pic>
    </p:spTree>
    <p:extLst>
      <p:ext uri="{BB962C8B-B14F-4D97-AF65-F5344CB8AC3E}">
        <p14:creationId xmlns:p14="http://schemas.microsoft.com/office/powerpoint/2010/main" val="2402376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266614"/>
            <a:ext cx="8770571" cy="1560716"/>
          </a:xfrm>
        </p:spPr>
        <p:txBody>
          <a:bodyPr/>
          <a:lstStyle/>
          <a:p>
            <a:r>
              <a:rPr lang="en-US" b="1" dirty="0" smtClean="0">
                <a:latin typeface="Arial" panose="020B0604020202020204" pitchFamily="34" charset="0"/>
                <a:cs typeface="Arial" panose="020B0604020202020204" pitchFamily="34" charset="0"/>
              </a:rPr>
              <a:t>Kuromoji</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933700" y="2288770"/>
            <a:ext cx="8770571" cy="4569229"/>
          </a:xfrm>
        </p:spPr>
        <p:txBody>
          <a:bodyPr>
            <a:normAutofit/>
          </a:bodyPr>
          <a:lstStyle/>
          <a:p>
            <a:r>
              <a:rPr lang="en-US" b="1" dirty="0" smtClean="0"/>
              <a:t>Viết bằng ngôn ngữ Java</a:t>
            </a:r>
          </a:p>
          <a:p>
            <a:r>
              <a:rPr lang="en-US" b="1" dirty="0" smtClean="0"/>
              <a:t>Thuật toán: Viterbi</a:t>
            </a:r>
            <a:endParaRPr lang="vi-VN" b="1" dirty="0" smtClean="0"/>
          </a:p>
          <a:p>
            <a:endParaRPr lang="en-US" sz="3200" b="1" dirty="0" smtClean="0"/>
          </a:p>
        </p:txBody>
      </p:sp>
      <p:pic>
        <p:nvPicPr>
          <p:cNvPr id="5" name="Picture 4"/>
          <p:cNvPicPr>
            <a:picLocks noChangeAspect="1"/>
          </p:cNvPicPr>
          <p:nvPr/>
        </p:nvPicPr>
        <p:blipFill>
          <a:blip r:embed="rId2"/>
          <a:stretch>
            <a:fillRect/>
          </a:stretch>
        </p:blipFill>
        <p:spPr>
          <a:xfrm>
            <a:off x="3981451" y="3295650"/>
            <a:ext cx="6728884" cy="3562350"/>
          </a:xfrm>
          <a:prstGeom prst="rect">
            <a:avLst/>
          </a:prstGeom>
        </p:spPr>
      </p:pic>
    </p:spTree>
    <p:extLst>
      <p:ext uri="{BB962C8B-B14F-4D97-AF65-F5344CB8AC3E}">
        <p14:creationId xmlns:p14="http://schemas.microsoft.com/office/powerpoint/2010/main" val="3415010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752</TotalTime>
  <Words>236</Words>
  <Application>Microsoft Office PowerPoint</Application>
  <PresentationFormat>Widescreen</PresentationFormat>
  <Paragraphs>55</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Century Schoolbook</vt:lpstr>
      <vt:lpstr>メイリオ</vt:lpstr>
      <vt:lpstr>游ゴシック</vt:lpstr>
      <vt:lpstr>Arial</vt:lpstr>
      <vt:lpstr>Calibri</vt:lpstr>
      <vt:lpstr>Corbel</vt:lpstr>
      <vt:lpstr>Times New Roman</vt:lpstr>
      <vt:lpstr>Feathered</vt:lpstr>
      <vt:lpstr> ỨNG DỤNG WEB  HỖ TRỢ ĐỌC BÁO TIẾNG NHẬT</vt:lpstr>
      <vt:lpstr>Giới thiệu đề tài</vt:lpstr>
      <vt:lpstr>Giới thiệu đề tài</vt:lpstr>
      <vt:lpstr>PowerPoint Presentation</vt:lpstr>
      <vt:lpstr>PowerPoint Presentation</vt:lpstr>
      <vt:lpstr>PowerPoint Presentation</vt:lpstr>
      <vt:lpstr>PowerPoint Presentation</vt:lpstr>
      <vt:lpstr>Kuromoji</vt:lpstr>
      <vt:lpstr>Kuromoji</vt:lpstr>
      <vt:lpstr>Kuromoji</vt:lpstr>
      <vt:lpstr>Tổng quan chương trình</vt:lpstr>
      <vt:lpstr>Kết thúc</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48</cp:revision>
  <dcterms:created xsi:type="dcterms:W3CDTF">2018-10-30T09:01:47Z</dcterms:created>
  <dcterms:modified xsi:type="dcterms:W3CDTF">2018-11-01T02:51:06Z</dcterms:modified>
</cp:coreProperties>
</file>