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dd5954ab_0_4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dd5954ab_0_4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dd5954ab_0_5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dd5954ab_0_5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dd5954ab_0_5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dd5954ab_0_5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dd5954a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dd5954a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dd5954a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dd5954a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dd5954a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dd5954a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dd5954ab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dd5954ab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dd5954ab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dd5954ab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dd5954ab_0_2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dd5954ab_0_2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dd5954ab_0_3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dd5954ab_0_3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dd5954ab_0_3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dd5954ab_0_3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72350" y="152100"/>
            <a:ext cx="5418600" cy="3416100"/>
          </a:xfrm>
          <a:prstGeom prst="rect">
            <a:avLst/>
          </a:prstGeom>
          <a:solidFill>
            <a:srgbClr val="FFF4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72350" y="3694325"/>
            <a:ext cx="8811900" cy="1296900"/>
          </a:xfrm>
          <a:prstGeom prst="rect">
            <a:avLst/>
          </a:prstGeom>
          <a:solidFill>
            <a:srgbClr val="DEB7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822425" y="674525"/>
            <a:ext cx="4254000" cy="236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15A"/>
              </a:buClr>
              <a:buSzPts val="3600"/>
              <a:buNone/>
              <a:defRPr b="1" sz="3600">
                <a:solidFill>
                  <a:srgbClr val="63615A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EB736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Google Shape;68;p15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6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73" name="Google Shape;73;p16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6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rgbClr val="D6282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5" y="0"/>
            <a:ext cx="9143982" cy="3277800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5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6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15104" r="15097" t="0"/>
          <a:stretch/>
        </p:blipFill>
        <p:spPr>
          <a:xfrm>
            <a:off x="5701750" y="152100"/>
            <a:ext cx="3282450" cy="3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ctrTitle"/>
          </p:nvPr>
        </p:nvSpPr>
        <p:spPr>
          <a:xfrm>
            <a:off x="822425" y="674525"/>
            <a:ext cx="4254000" cy="23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Mining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4731125" y="3904525"/>
            <a:ext cx="40266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Anh Thu DOAN - PIB3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Methodology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Two python library were used: spaCy, stanza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To process a </a:t>
            </a:r>
            <a:r>
              <a:rPr lang="en-GB"/>
              <a:t>particular language, we need to have Stanza language model as basic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In this part, we used some of feature of spaCy library such as: </a:t>
            </a:r>
            <a:r>
              <a:rPr b="1" lang="en-GB"/>
              <a:t>Lemmatization, Part-of-speech(POS) Tagging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/>
              <a:t>Results</a:t>
            </a:r>
            <a:endParaRPr b="1" sz="3120"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0075"/>
            <a:ext cx="8425249" cy="42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16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/>
              <a:t>Exercise </a:t>
            </a:r>
            <a:r>
              <a:rPr b="1" lang="en-GB" sz="3120"/>
              <a:t>generation</a:t>
            </a:r>
            <a:endParaRPr b="1" sz="312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5706990" y="0"/>
            <a:ext cx="30540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Comic Sans MS"/>
                <a:ea typeface="Comic Sans MS"/>
                <a:cs typeface="Comic Sans MS"/>
                <a:sym typeface="Comic Sans MS"/>
              </a:rPr>
              <a:t>Q: The beauty of the landscape ___ the travellers.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1828800" rtl="0" algn="l">
              <a:spcBef>
                <a:spcPts val="1200"/>
              </a:spcBef>
              <a:spcAft>
                <a:spcPts val="0"/>
              </a:spcAft>
              <a:buSzPts val="2500"/>
              <a:buFont typeface="Comic Sans MS"/>
              <a:buAutoNum type="alphaUcPeriod"/>
            </a:pPr>
            <a:r>
              <a:rPr b="1" lang="en-GB" sz="2500">
                <a:latin typeface="Comic Sans MS"/>
                <a:ea typeface="Comic Sans MS"/>
                <a:cs typeface="Comic Sans MS"/>
                <a:sym typeface="Comic Sans MS"/>
              </a:rPr>
              <a:t>Struck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18288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lphaUcPeriod"/>
            </a:pPr>
            <a:r>
              <a:rPr b="1" lang="en-GB" sz="2500">
                <a:latin typeface="Comic Sans MS"/>
                <a:ea typeface="Comic Sans MS"/>
                <a:cs typeface="Comic Sans MS"/>
                <a:sym typeface="Comic Sans MS"/>
              </a:rPr>
              <a:t>Striking	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18288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lphaUcPeriod"/>
            </a:pPr>
            <a:r>
              <a:rPr b="1" lang="en-GB" sz="2500">
                <a:latin typeface="Comic Sans MS"/>
                <a:ea typeface="Comic Sans MS"/>
                <a:cs typeface="Comic Sans MS"/>
                <a:sym typeface="Comic Sans MS"/>
              </a:rPr>
              <a:t>Strikes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500">
                <a:latin typeface="Comic Sans MS"/>
                <a:ea typeface="Comic Sans MS"/>
                <a:cs typeface="Comic Sans MS"/>
                <a:sym typeface="Comic Sans MS"/>
              </a:rPr>
              <a:t>-&gt; Correct Answer: A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25607" r="25607" t="0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GB" sz="1900"/>
              <a:t>Text Mining &amp; d</a:t>
            </a:r>
            <a:r>
              <a:rPr b="1" lang="en-GB" sz="1900"/>
              <a:t>octoral dissertations</a:t>
            </a:r>
            <a:endParaRPr b="1"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 Associated metrics (TF-IDF)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Cosine similarity</a:t>
            </a:r>
            <a:endParaRPr b="1"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GB" sz="1900"/>
              <a:t>POS-tagging and exercise generation</a:t>
            </a:r>
            <a:endParaRPr b="1"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Part-of-Speech Tagging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Exercise generation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11982" l="0" r="0" t="11989"/>
          <a:stretch/>
        </p:blipFill>
        <p:spPr>
          <a:xfrm>
            <a:off x="3389000" y="0"/>
            <a:ext cx="575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Text Mining &amp; Doctoral dissertations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21825" y="2506879"/>
            <a:ext cx="26514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Data used: A folder with 50 txt files of </a:t>
            </a:r>
            <a:r>
              <a:rPr b="1" lang="en-GB">
                <a:solidFill>
                  <a:schemeClr val="dk2"/>
                </a:solidFill>
              </a:rPr>
              <a:t>doctoral</a:t>
            </a:r>
            <a:r>
              <a:rPr b="1" lang="en-GB">
                <a:solidFill>
                  <a:schemeClr val="dk2"/>
                </a:solidFill>
              </a:rPr>
              <a:t> </a:t>
            </a:r>
            <a:r>
              <a:rPr b="1" lang="en-GB">
                <a:solidFill>
                  <a:schemeClr val="dk2"/>
                </a:solidFill>
              </a:rPr>
              <a:t>dissertations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255"/>
              <a:t>Associated metrics (TF-IDF)</a:t>
            </a:r>
            <a:endParaRPr sz="3355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-GB" sz="1850">
                <a:solidFill>
                  <a:srgbClr val="333333"/>
                </a:solidFill>
                <a:highlight>
                  <a:srgbClr val="FFFFFF"/>
                </a:highlight>
              </a:rPr>
              <a:t>Tf-idf is a method for identifying the most frequently occurring or noteworthy terms in a document.</a:t>
            </a:r>
            <a:endParaRPr i="1" sz="18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7350" lvl="0" marL="9144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b="1" lang="en-GB" sz="1850">
                <a:solidFill>
                  <a:srgbClr val="333333"/>
                </a:solidFill>
              </a:rPr>
              <a:t>Tf-idf</a:t>
            </a:r>
            <a:r>
              <a:rPr lang="en-GB" sz="1850">
                <a:solidFill>
                  <a:srgbClr val="333333"/>
                </a:solidFill>
              </a:rPr>
              <a:t> = </a:t>
            </a:r>
            <a:r>
              <a:rPr b="1" lang="en-GB" sz="1850">
                <a:solidFill>
                  <a:srgbClr val="274E13"/>
                </a:solidFill>
              </a:rPr>
              <a:t>term_frequency</a:t>
            </a:r>
            <a:r>
              <a:rPr lang="en-GB" sz="1850">
                <a:solidFill>
                  <a:srgbClr val="333333"/>
                </a:solidFill>
              </a:rPr>
              <a:t> * </a:t>
            </a:r>
            <a:r>
              <a:rPr b="1" lang="en-GB" sz="1850">
                <a:solidFill>
                  <a:srgbClr val="990000"/>
                </a:solidFill>
              </a:rPr>
              <a:t>inverse_document_frequency</a:t>
            </a:r>
            <a:endParaRPr b="1" sz="1850">
              <a:solidFill>
                <a:srgbClr val="990000"/>
              </a:solidFill>
            </a:endParaRPr>
          </a:p>
          <a:p>
            <a:pPr indent="-346075" lvl="1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Char char="○"/>
            </a:pPr>
            <a:r>
              <a:rPr b="1" lang="en-GB" sz="1850">
                <a:solidFill>
                  <a:srgbClr val="274E13"/>
                </a:solidFill>
              </a:rPr>
              <a:t>term_frequency</a:t>
            </a:r>
            <a:r>
              <a:rPr lang="en-GB" sz="1850">
                <a:solidFill>
                  <a:srgbClr val="333333"/>
                </a:solidFill>
                <a:highlight>
                  <a:srgbClr val="FFFFFF"/>
                </a:highlight>
              </a:rPr>
              <a:t> = </a:t>
            </a:r>
            <a:r>
              <a:rPr i="1" lang="en-GB" sz="1850">
                <a:solidFill>
                  <a:srgbClr val="274E13"/>
                </a:solidFill>
              </a:rPr>
              <a:t>number of times a given term appears in document</a:t>
            </a:r>
            <a:endParaRPr i="1" sz="1850">
              <a:solidFill>
                <a:srgbClr val="274E13"/>
              </a:solidFill>
            </a:endParaRPr>
          </a:p>
          <a:p>
            <a:pPr indent="-346075" lvl="1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Char char="○"/>
            </a:pPr>
            <a:r>
              <a:rPr b="1" lang="en-GB" sz="1850">
                <a:solidFill>
                  <a:srgbClr val="990000"/>
                </a:solidFill>
              </a:rPr>
              <a:t>inverse_document_frequency</a:t>
            </a:r>
            <a:r>
              <a:rPr lang="en-GB" sz="1850">
                <a:solidFill>
                  <a:srgbClr val="333333"/>
                </a:solidFill>
                <a:highlight>
                  <a:srgbClr val="FFFFFF"/>
                </a:highlight>
              </a:rPr>
              <a:t> = </a:t>
            </a:r>
            <a:r>
              <a:rPr i="1" lang="en-GB" sz="1850">
                <a:solidFill>
                  <a:srgbClr val="990000"/>
                </a:solidFill>
              </a:rPr>
              <a:t>log(total number of documents / number of documents with term) + 1*****</a:t>
            </a:r>
            <a:endParaRPr i="1" sz="185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77875" y="1426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74E13"/>
                </a:solidFill>
              </a:rPr>
              <a:t>Visualize TF-IDF</a:t>
            </a:r>
            <a:endParaRPr b="1" sz="32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133700" y="3904925"/>
            <a:ext cx="6876600" cy="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SzPts val="275"/>
              <a:buNone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The highest TF-IDF scoring words of the first ten txt files</a:t>
            </a:r>
            <a:endParaRPr b="1" sz="150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2672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138" y="1580825"/>
            <a:ext cx="70580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3531" l="0" r="0" t="3531"/>
          <a:stretch/>
        </p:blipFill>
        <p:spPr>
          <a:xfrm>
            <a:off x="0" y="0"/>
            <a:ext cx="9144002" cy="22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Cosine similarity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cosine similarity method calculates the cosine angle between two vector lists to determine how similar they are.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NLP, Cosine similarity is a metric for comparing the text similarity of two documents, regardless of their size.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1257" r="1257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Cosine similarity visualize for the first ten text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650" l="-867" r="2315" t="-650"/>
          <a:stretch/>
        </p:blipFill>
        <p:spPr>
          <a:xfrm>
            <a:off x="66550" y="0"/>
            <a:ext cx="9077454" cy="3201930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POS-tagging </a:t>
            </a:r>
            <a:r>
              <a:rPr lang="en-GB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b="1" lang="en-GB"/>
              <a:t>xercise generation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3566" l="0" r="0" t="3566"/>
          <a:stretch/>
        </p:blipFill>
        <p:spPr>
          <a:xfrm>
            <a:off x="1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0" y="861175"/>
            <a:ext cx="4568400" cy="34278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Dataset: A csv file contains 3000 sentences in different languages.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