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996d9478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996d947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996d9478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996d9478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996d9478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996d9478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996d9478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996d9478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9cb66a3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9cb66a3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9cb66a30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59cb66a30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e4c5ba71b2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e4c5ba71b2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e4c5ba71b2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e4c5ba71b2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e4c5ba71b2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e4c5ba71b2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4c5ba71b2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4c5ba71b2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4c5ba71b2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4c5ba71b2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4c5ba71b2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4c5ba71b2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4c5ba71b2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4c5ba71b2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996d947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996d947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4c5ba71b2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4c5ba71b2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996d9478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996d9478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996d9478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996d9478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scribd.com/lists/21643875/Th%C6%A1-V%C4%83n-Han-N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1475" y="1598875"/>
            <a:ext cx="57306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vi"/>
              <a:t>Thu </a:t>
            </a:r>
            <a:r>
              <a:rPr b="1" lang="vi"/>
              <a:t>thập dữ liệu song ngữ</a:t>
            </a:r>
            <a:endParaRPr b="1"/>
          </a:p>
          <a:p>
            <a:pPr indent="0" lvl="0" marL="0" rtl="0" algn="ctr">
              <a:spcBef>
                <a:spcPts val="0"/>
              </a:spcBef>
              <a:spcAft>
                <a:spcPts val="0"/>
              </a:spcAft>
              <a:buNone/>
            </a:pPr>
            <a:r>
              <a:rPr b="1" lang="vi"/>
              <a:t>chữ Nôm - chữ Quốc Ngữ</a:t>
            </a:r>
            <a:endParaRPr b="1"/>
          </a:p>
        </p:txBody>
      </p:sp>
      <p:sp>
        <p:nvSpPr>
          <p:cNvPr id="129" name="Google Shape;129;p13"/>
          <p:cNvSpPr txBox="1"/>
          <p:nvPr>
            <p:ph idx="1" type="subTitle"/>
          </p:nvPr>
        </p:nvSpPr>
        <p:spPr>
          <a:xfrm>
            <a:off x="5018875" y="3431950"/>
            <a:ext cx="2193900" cy="522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vi" sz="1080"/>
              <a:t>Nhóm thực hiện:</a:t>
            </a:r>
            <a:endParaRPr b="1" sz="1080"/>
          </a:p>
          <a:p>
            <a:pPr indent="0" lvl="0" marL="0" rtl="0" algn="l">
              <a:lnSpc>
                <a:spcPct val="80000"/>
              </a:lnSpc>
              <a:spcBef>
                <a:spcPts val="0"/>
              </a:spcBef>
              <a:spcAft>
                <a:spcPts val="0"/>
              </a:spcAft>
              <a:buSzPts val="605"/>
              <a:buNone/>
            </a:pPr>
            <a:r>
              <a:rPr lang="vi" sz="1080"/>
              <a:t>Nguyễn Thị Thu Duyên - 22C11005</a:t>
            </a:r>
            <a:endParaRPr sz="1080"/>
          </a:p>
          <a:p>
            <a:pPr indent="0" lvl="0" marL="0" rtl="0" algn="l">
              <a:lnSpc>
                <a:spcPct val="80000"/>
              </a:lnSpc>
              <a:spcBef>
                <a:spcPts val="0"/>
              </a:spcBef>
              <a:spcAft>
                <a:spcPts val="0"/>
              </a:spcAft>
              <a:buSzPts val="605"/>
              <a:buNone/>
            </a:pPr>
            <a:r>
              <a:rPr lang="vi" sz="1080"/>
              <a:t>Đặng Hoàng Minh Triết </a:t>
            </a:r>
            <a:r>
              <a:rPr lang="vi" sz="1080"/>
              <a:t>- 22C11048</a:t>
            </a:r>
            <a:endParaRPr sz="1080"/>
          </a:p>
        </p:txBody>
      </p:sp>
      <p:sp>
        <p:nvSpPr>
          <p:cNvPr id="130" name="Google Shape;130;p13"/>
          <p:cNvSpPr txBox="1"/>
          <p:nvPr>
            <p:ph idx="1" type="subTitle"/>
          </p:nvPr>
        </p:nvSpPr>
        <p:spPr>
          <a:xfrm>
            <a:off x="2364375" y="3348850"/>
            <a:ext cx="2858700" cy="688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05"/>
              <a:buNone/>
            </a:pPr>
            <a:r>
              <a:rPr b="1" lang="vi" sz="1080"/>
              <a:t>Giảng viên hướng dẫn:</a:t>
            </a:r>
            <a:endParaRPr b="1" sz="1080"/>
          </a:p>
          <a:p>
            <a:pPr indent="0" lvl="0" marL="0" rtl="0" algn="l">
              <a:lnSpc>
                <a:spcPct val="80000"/>
              </a:lnSpc>
              <a:spcBef>
                <a:spcPts val="0"/>
              </a:spcBef>
              <a:spcAft>
                <a:spcPts val="0"/>
              </a:spcAft>
              <a:buSzPts val="605"/>
              <a:buNone/>
            </a:pPr>
            <a:r>
              <a:rPr lang="vi" sz="1080"/>
              <a:t>PGS. TS. Đinh Điền</a:t>
            </a:r>
            <a:endParaRPr sz="1080"/>
          </a:p>
          <a:p>
            <a:pPr indent="0" lvl="0" marL="0" rtl="0" algn="l">
              <a:lnSpc>
                <a:spcPct val="80000"/>
              </a:lnSpc>
              <a:spcBef>
                <a:spcPts val="0"/>
              </a:spcBef>
              <a:spcAft>
                <a:spcPts val="0"/>
              </a:spcAft>
              <a:buSzPts val="605"/>
              <a:buNone/>
            </a:pPr>
            <a:r>
              <a:rPr lang="vi" sz="1080"/>
              <a:t>ThS. Lê Thị Thúy Hằng</a:t>
            </a:r>
            <a:endParaRPr sz="1080"/>
          </a:p>
          <a:p>
            <a:pPr indent="0" lvl="0" marL="0" rtl="0" algn="l">
              <a:lnSpc>
                <a:spcPct val="80000"/>
              </a:lnSpc>
              <a:spcBef>
                <a:spcPts val="0"/>
              </a:spcBef>
              <a:spcAft>
                <a:spcPts val="0"/>
              </a:spcAft>
              <a:buSzPts val="605"/>
              <a:buNone/>
            </a:pPr>
            <a:r>
              <a:rPr lang="vi" sz="1080"/>
              <a:t>ThS. Nguyễn Hồng Bửu Long</a:t>
            </a:r>
            <a:endParaRPr sz="1080"/>
          </a:p>
        </p:txBody>
      </p:sp>
      <p:sp>
        <p:nvSpPr>
          <p:cNvPr id="131" name="Google Shape;131;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ctrTitle"/>
          </p:nvPr>
        </p:nvSpPr>
        <p:spPr>
          <a:xfrm>
            <a:off x="2624425" y="529550"/>
            <a:ext cx="43323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Kết quả thực nghiệm</a:t>
            </a:r>
            <a:endParaRPr/>
          </a:p>
        </p:txBody>
      </p:sp>
      <p:sp>
        <p:nvSpPr>
          <p:cNvPr id="202" name="Google Shape;202;p22"/>
          <p:cNvSpPr txBox="1"/>
          <p:nvPr>
            <p:ph idx="1" type="subTitle"/>
          </p:nvPr>
        </p:nvSpPr>
        <p:spPr>
          <a:xfrm>
            <a:off x="817550" y="1161000"/>
            <a:ext cx="62454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979"/>
              <a:t>3.	</a:t>
            </a:r>
            <a:r>
              <a:rPr lang="vi" sz="1979"/>
              <a:t>Thu thập nội dung trong các tag cần thiết</a:t>
            </a:r>
            <a:endParaRPr sz="1979"/>
          </a:p>
          <a:p>
            <a:pPr indent="0" lvl="0" marL="0" rtl="0" algn="l">
              <a:lnSpc>
                <a:spcPct val="115000"/>
              </a:lnSpc>
              <a:spcBef>
                <a:spcPts val="0"/>
              </a:spcBef>
              <a:spcAft>
                <a:spcPts val="0"/>
              </a:spcAft>
              <a:buNone/>
            </a:pPr>
            <a:r>
              <a:t/>
            </a:r>
            <a:endParaRPr sz="1979"/>
          </a:p>
        </p:txBody>
      </p:sp>
      <p:sp>
        <p:nvSpPr>
          <p:cNvPr id="203" name="Google Shape;203;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04" name="Google Shape;204;p22"/>
          <p:cNvPicPr preferRelativeResize="0"/>
          <p:nvPr/>
        </p:nvPicPr>
        <p:blipFill>
          <a:blip r:embed="rId3">
            <a:alphaModFix/>
          </a:blip>
          <a:stretch>
            <a:fillRect/>
          </a:stretch>
        </p:blipFill>
        <p:spPr>
          <a:xfrm>
            <a:off x="1217575" y="1677000"/>
            <a:ext cx="6003588" cy="3161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ctrTitle"/>
          </p:nvPr>
        </p:nvSpPr>
        <p:spPr>
          <a:xfrm>
            <a:off x="2624425" y="529550"/>
            <a:ext cx="43323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Kết quả thực nghiệm</a:t>
            </a:r>
            <a:endParaRPr/>
          </a:p>
        </p:txBody>
      </p:sp>
      <p:sp>
        <p:nvSpPr>
          <p:cNvPr id="210" name="Google Shape;210;p23"/>
          <p:cNvSpPr txBox="1"/>
          <p:nvPr>
            <p:ph idx="1" type="subTitle"/>
          </p:nvPr>
        </p:nvSpPr>
        <p:spPr>
          <a:xfrm>
            <a:off x="817550" y="1313400"/>
            <a:ext cx="62454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979"/>
              <a:t>5.	Xử lý nội dung ngôn ngữ </a:t>
            </a:r>
            <a:endParaRPr b="1" sz="1979"/>
          </a:p>
        </p:txBody>
      </p:sp>
      <p:sp>
        <p:nvSpPr>
          <p:cNvPr id="211" name="Google Shape;211;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12" name="Google Shape;212;p23"/>
          <p:cNvPicPr preferRelativeResize="0"/>
          <p:nvPr/>
        </p:nvPicPr>
        <p:blipFill>
          <a:blip r:embed="rId3">
            <a:alphaModFix/>
          </a:blip>
          <a:stretch>
            <a:fillRect/>
          </a:stretch>
        </p:blipFill>
        <p:spPr>
          <a:xfrm>
            <a:off x="4698225" y="1970916"/>
            <a:ext cx="3829100" cy="2113794"/>
          </a:xfrm>
          <a:prstGeom prst="rect">
            <a:avLst/>
          </a:prstGeom>
          <a:noFill/>
          <a:ln>
            <a:noFill/>
          </a:ln>
        </p:spPr>
      </p:pic>
      <p:pic>
        <p:nvPicPr>
          <p:cNvPr id="213" name="Google Shape;213;p23"/>
          <p:cNvPicPr preferRelativeResize="0"/>
          <p:nvPr/>
        </p:nvPicPr>
        <p:blipFill rotWithShape="1">
          <a:blip r:embed="rId4">
            <a:alphaModFix/>
          </a:blip>
          <a:srcRect b="0" l="0" r="25489" t="0"/>
          <a:stretch/>
        </p:blipFill>
        <p:spPr>
          <a:xfrm>
            <a:off x="556694" y="1970937"/>
            <a:ext cx="4026787" cy="211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ctrTitle"/>
          </p:nvPr>
        </p:nvSpPr>
        <p:spPr>
          <a:xfrm>
            <a:off x="2624425" y="529550"/>
            <a:ext cx="43323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Kết quả thực nghiệm</a:t>
            </a:r>
            <a:endParaRPr/>
          </a:p>
        </p:txBody>
      </p:sp>
      <p:sp>
        <p:nvSpPr>
          <p:cNvPr id="219" name="Google Shape;219;p24"/>
          <p:cNvSpPr txBox="1"/>
          <p:nvPr>
            <p:ph idx="1" type="subTitle"/>
          </p:nvPr>
        </p:nvSpPr>
        <p:spPr>
          <a:xfrm>
            <a:off x="817550" y="1313400"/>
            <a:ext cx="62454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979"/>
              <a:t>5.	Xử lý nội dung ngôn ngữ </a:t>
            </a:r>
            <a:endParaRPr b="1" sz="1979"/>
          </a:p>
        </p:txBody>
      </p:sp>
      <p:sp>
        <p:nvSpPr>
          <p:cNvPr id="220" name="Google Shape;220;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21" name="Google Shape;221;p24"/>
          <p:cNvPicPr preferRelativeResize="0"/>
          <p:nvPr/>
        </p:nvPicPr>
        <p:blipFill rotWithShape="1">
          <a:blip r:embed="rId3">
            <a:alphaModFix/>
          </a:blip>
          <a:srcRect b="0" l="0" r="7218" t="0"/>
          <a:stretch/>
        </p:blipFill>
        <p:spPr>
          <a:xfrm>
            <a:off x="658500" y="1924450"/>
            <a:ext cx="4019549" cy="2244026"/>
          </a:xfrm>
          <a:prstGeom prst="rect">
            <a:avLst/>
          </a:prstGeom>
          <a:noFill/>
          <a:ln>
            <a:noFill/>
          </a:ln>
        </p:spPr>
      </p:pic>
      <p:pic>
        <p:nvPicPr>
          <p:cNvPr id="222" name="Google Shape;222;p24"/>
          <p:cNvPicPr preferRelativeResize="0"/>
          <p:nvPr/>
        </p:nvPicPr>
        <p:blipFill>
          <a:blip r:embed="rId4">
            <a:alphaModFix/>
          </a:blip>
          <a:stretch>
            <a:fillRect/>
          </a:stretch>
        </p:blipFill>
        <p:spPr>
          <a:xfrm>
            <a:off x="4678050" y="2268425"/>
            <a:ext cx="4209326" cy="155608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ctrTitle"/>
          </p:nvPr>
        </p:nvSpPr>
        <p:spPr>
          <a:xfrm>
            <a:off x="2624425" y="529550"/>
            <a:ext cx="43323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Kết quả thực nghiệm</a:t>
            </a:r>
            <a:endParaRPr/>
          </a:p>
        </p:txBody>
      </p:sp>
      <p:sp>
        <p:nvSpPr>
          <p:cNvPr id="228" name="Google Shape;228;p25"/>
          <p:cNvSpPr txBox="1"/>
          <p:nvPr>
            <p:ph idx="1" type="subTitle"/>
          </p:nvPr>
        </p:nvSpPr>
        <p:spPr>
          <a:xfrm>
            <a:off x="817550" y="1084800"/>
            <a:ext cx="67758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979"/>
              <a:t>6.	</a:t>
            </a:r>
            <a:r>
              <a:rPr lang="vi" sz="1979"/>
              <a:t>Lưu trữ nội dung ngôn ngữ đã xử lý dưới dạng tệp Excel</a:t>
            </a:r>
            <a:endParaRPr b="1" sz="1979"/>
          </a:p>
        </p:txBody>
      </p:sp>
      <p:sp>
        <p:nvSpPr>
          <p:cNvPr id="229" name="Google Shape;229;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30" name="Google Shape;230;p25"/>
          <p:cNvPicPr preferRelativeResize="0"/>
          <p:nvPr/>
        </p:nvPicPr>
        <p:blipFill>
          <a:blip r:embed="rId3">
            <a:alphaModFix/>
          </a:blip>
          <a:stretch>
            <a:fillRect/>
          </a:stretch>
        </p:blipFill>
        <p:spPr>
          <a:xfrm>
            <a:off x="545713" y="1539350"/>
            <a:ext cx="8052586" cy="3009300"/>
          </a:xfrm>
          <a:prstGeom prst="rect">
            <a:avLst/>
          </a:prstGeom>
          <a:noFill/>
          <a:ln>
            <a:noFill/>
          </a:ln>
        </p:spPr>
      </p:pic>
      <p:sp>
        <p:nvSpPr>
          <p:cNvPr id="231" name="Google Shape;231;p25"/>
          <p:cNvSpPr txBox="1"/>
          <p:nvPr/>
        </p:nvSpPr>
        <p:spPr>
          <a:xfrm>
            <a:off x="2386050" y="4590900"/>
            <a:ext cx="49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Thập-Giới-Co-Hồn-Quốc-Ngữ-Văn-Le-Thanh-Tong.xlxs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ctrTitle"/>
          </p:nvPr>
        </p:nvSpPr>
        <p:spPr>
          <a:xfrm>
            <a:off x="2624425" y="529550"/>
            <a:ext cx="43323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Kết quả thực nghiệm</a:t>
            </a:r>
            <a:endParaRPr/>
          </a:p>
        </p:txBody>
      </p:sp>
      <p:sp>
        <p:nvSpPr>
          <p:cNvPr id="237" name="Google Shape;237;p26"/>
          <p:cNvSpPr txBox="1"/>
          <p:nvPr>
            <p:ph idx="1" type="subTitle"/>
          </p:nvPr>
        </p:nvSpPr>
        <p:spPr>
          <a:xfrm>
            <a:off x="817550" y="1084800"/>
            <a:ext cx="67758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979"/>
              <a:t>6.	Lưu trữ nội dung ngôn ngữ đã xử lý dưới dạng tệp Excel</a:t>
            </a:r>
            <a:endParaRPr b="1" sz="1979"/>
          </a:p>
        </p:txBody>
      </p:sp>
      <p:sp>
        <p:nvSpPr>
          <p:cNvPr id="238" name="Google Shape;238;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39" name="Google Shape;239;p26"/>
          <p:cNvPicPr preferRelativeResize="0"/>
          <p:nvPr/>
        </p:nvPicPr>
        <p:blipFill>
          <a:blip r:embed="rId3">
            <a:alphaModFix/>
          </a:blip>
          <a:stretch>
            <a:fillRect/>
          </a:stretch>
        </p:blipFill>
        <p:spPr>
          <a:xfrm>
            <a:off x="768271" y="1614475"/>
            <a:ext cx="7607467" cy="2852800"/>
          </a:xfrm>
          <a:prstGeom prst="rect">
            <a:avLst/>
          </a:prstGeom>
          <a:noFill/>
          <a:ln>
            <a:noFill/>
          </a:ln>
        </p:spPr>
      </p:pic>
      <p:sp>
        <p:nvSpPr>
          <p:cNvPr id="240" name="Google Shape;240;p26"/>
          <p:cNvSpPr txBox="1"/>
          <p:nvPr/>
        </p:nvSpPr>
        <p:spPr>
          <a:xfrm>
            <a:off x="3072000" y="4480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Giao-Tử-Phu-Mạc-Đĩnh-Chi.xlxs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ctrTitle"/>
          </p:nvPr>
        </p:nvSpPr>
        <p:spPr>
          <a:xfrm>
            <a:off x="2624425" y="529550"/>
            <a:ext cx="43323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Kết quả thực nghiệm</a:t>
            </a:r>
            <a:endParaRPr/>
          </a:p>
        </p:txBody>
      </p:sp>
      <p:sp>
        <p:nvSpPr>
          <p:cNvPr id="246" name="Google Shape;246;p27"/>
          <p:cNvSpPr txBox="1"/>
          <p:nvPr>
            <p:ph idx="1" type="subTitle"/>
          </p:nvPr>
        </p:nvSpPr>
        <p:spPr>
          <a:xfrm>
            <a:off x="817550" y="1313400"/>
            <a:ext cx="67758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979"/>
              <a:t>6.	Lưu trữ nội dung ngôn ngữ đã xử lý dưới dạng tệp Excel</a:t>
            </a:r>
            <a:endParaRPr b="1" sz="1979"/>
          </a:p>
        </p:txBody>
      </p:sp>
      <p:sp>
        <p:nvSpPr>
          <p:cNvPr id="247" name="Google Shape;247;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248" name="Google Shape;248;p27"/>
          <p:cNvPicPr preferRelativeResize="0"/>
          <p:nvPr/>
        </p:nvPicPr>
        <p:blipFill>
          <a:blip r:embed="rId3">
            <a:alphaModFix/>
          </a:blip>
          <a:stretch>
            <a:fillRect/>
          </a:stretch>
        </p:blipFill>
        <p:spPr>
          <a:xfrm>
            <a:off x="917525" y="1924449"/>
            <a:ext cx="7746101" cy="2108750"/>
          </a:xfrm>
          <a:prstGeom prst="rect">
            <a:avLst/>
          </a:prstGeom>
          <a:noFill/>
          <a:ln>
            <a:noFill/>
          </a:ln>
        </p:spPr>
      </p:pic>
      <p:sp>
        <p:nvSpPr>
          <p:cNvPr id="249" name="Google Shape;249;p27"/>
          <p:cNvSpPr txBox="1"/>
          <p:nvPr/>
        </p:nvSpPr>
        <p:spPr>
          <a:xfrm>
            <a:off x="3016300" y="41282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Chinh-Phụ-Ngam-Han-Việt.xlxs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ctrTitle"/>
          </p:nvPr>
        </p:nvSpPr>
        <p:spPr>
          <a:xfrm>
            <a:off x="3903075" y="551225"/>
            <a:ext cx="22692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Kết luận</a:t>
            </a:r>
            <a:endParaRPr/>
          </a:p>
        </p:txBody>
      </p:sp>
      <p:sp>
        <p:nvSpPr>
          <p:cNvPr id="255" name="Google Shape;255;p28"/>
          <p:cNvSpPr txBox="1"/>
          <p:nvPr>
            <p:ph idx="1" type="subTitle"/>
          </p:nvPr>
        </p:nvSpPr>
        <p:spPr>
          <a:xfrm>
            <a:off x="1772025" y="1575700"/>
            <a:ext cx="6207600" cy="2094000"/>
          </a:xfrm>
          <a:prstGeom prst="rect">
            <a:avLst/>
          </a:prstGeom>
        </p:spPr>
        <p:txBody>
          <a:bodyPr anchorCtr="0" anchor="t" bIns="91425" lIns="91425" spcFirstLastPara="1" rIns="91425" wrap="square" tIns="91425">
            <a:noAutofit/>
          </a:bodyPr>
          <a:lstStyle/>
          <a:p>
            <a:pPr indent="-354330" lvl="0" marL="457200" rtl="0" algn="l">
              <a:lnSpc>
                <a:spcPct val="115000"/>
              </a:lnSpc>
              <a:spcBef>
                <a:spcPts val="0"/>
              </a:spcBef>
              <a:spcAft>
                <a:spcPts val="0"/>
              </a:spcAft>
              <a:buSzPts val="1980"/>
              <a:buChar char="-"/>
            </a:pPr>
            <a:r>
              <a:rPr lang="vi" sz="1979"/>
              <a:t>Kết quả thực nghiệm cho thấy sự khả quan và đáng mong đợi trong phương pháp triển khai </a:t>
            </a:r>
            <a:endParaRPr sz="1979"/>
          </a:p>
          <a:p>
            <a:pPr indent="-354330" lvl="0" marL="457200" rtl="0" algn="l">
              <a:lnSpc>
                <a:spcPct val="115000"/>
              </a:lnSpc>
              <a:spcBef>
                <a:spcPts val="0"/>
              </a:spcBef>
              <a:spcAft>
                <a:spcPts val="0"/>
              </a:spcAft>
              <a:buSzPts val="1980"/>
              <a:buChar char="-"/>
            </a:pPr>
            <a:r>
              <a:rPr lang="vi" sz="1979"/>
              <a:t>Tuy nhiên cần cải tiến và có hướng phát triển thêm cho các trường hợp khuyết chữ, lỗi phông, ký tự lạ…</a:t>
            </a:r>
            <a:endParaRPr sz="1979"/>
          </a:p>
        </p:txBody>
      </p:sp>
      <p:sp>
        <p:nvSpPr>
          <p:cNvPr id="256" name="Google Shape;256;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ctrTitle"/>
          </p:nvPr>
        </p:nvSpPr>
        <p:spPr>
          <a:xfrm>
            <a:off x="2906625" y="475725"/>
            <a:ext cx="36264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Hướng phát triển</a:t>
            </a:r>
            <a:endParaRPr/>
          </a:p>
        </p:txBody>
      </p:sp>
      <p:sp>
        <p:nvSpPr>
          <p:cNvPr id="262" name="Google Shape;262;p29"/>
          <p:cNvSpPr txBox="1"/>
          <p:nvPr>
            <p:ph idx="1" type="subTitle"/>
          </p:nvPr>
        </p:nvSpPr>
        <p:spPr>
          <a:xfrm>
            <a:off x="1271800" y="1528200"/>
            <a:ext cx="6789300" cy="2087100"/>
          </a:xfrm>
          <a:prstGeom prst="rect">
            <a:avLst/>
          </a:prstGeom>
        </p:spPr>
        <p:txBody>
          <a:bodyPr anchorCtr="0" anchor="t" bIns="91425" lIns="91425" spcFirstLastPara="1" rIns="91425" wrap="square" tIns="91425">
            <a:noAutofit/>
          </a:bodyPr>
          <a:lstStyle/>
          <a:p>
            <a:pPr indent="-354330" lvl="0" marL="457200" rtl="0" algn="l">
              <a:lnSpc>
                <a:spcPct val="115000"/>
              </a:lnSpc>
              <a:spcBef>
                <a:spcPts val="0"/>
              </a:spcBef>
              <a:spcAft>
                <a:spcPts val="0"/>
              </a:spcAft>
              <a:buSzPts val="1980"/>
              <a:buChar char="-"/>
            </a:pPr>
            <a:r>
              <a:rPr lang="vi" sz="1979"/>
              <a:t>Việc xử lý các chữ bị khiếm khuyết, lỗi phông, ký tự lạ cần được cân nhắc và cải tiến thêm</a:t>
            </a:r>
            <a:endParaRPr sz="1979"/>
          </a:p>
          <a:p>
            <a:pPr indent="-354330" lvl="0" marL="457200" rtl="0" algn="l">
              <a:lnSpc>
                <a:spcPct val="115000"/>
              </a:lnSpc>
              <a:spcBef>
                <a:spcPts val="0"/>
              </a:spcBef>
              <a:spcAft>
                <a:spcPts val="0"/>
              </a:spcAft>
              <a:buSzPts val="1980"/>
              <a:buChar char="-"/>
            </a:pPr>
            <a:r>
              <a:rPr lang="vi" sz="1979"/>
              <a:t>Đối với dữ liệu ảnh đã thu thập được, nhóm hướng đến việc ứng dụng các tài nguyên có sẵn để trích xuất dữ liệu</a:t>
            </a:r>
            <a:endParaRPr sz="1979"/>
          </a:p>
          <a:p>
            <a:pPr indent="-354330" lvl="0" marL="457200" rtl="0" algn="l">
              <a:lnSpc>
                <a:spcPct val="115000"/>
              </a:lnSpc>
              <a:spcBef>
                <a:spcPts val="0"/>
              </a:spcBef>
              <a:spcAft>
                <a:spcPts val="0"/>
              </a:spcAft>
              <a:buSzPts val="1980"/>
              <a:buChar char="-"/>
            </a:pPr>
            <a:r>
              <a:rPr lang="vi" sz="1979"/>
              <a:t>Một số trang chứa dữ liệu dạng pdf cần được thu thập và xử lý riêng</a:t>
            </a:r>
            <a:endParaRPr sz="1979"/>
          </a:p>
        </p:txBody>
      </p:sp>
      <p:sp>
        <p:nvSpPr>
          <p:cNvPr id="263" name="Google Shape;263;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ctrTitle"/>
          </p:nvPr>
        </p:nvSpPr>
        <p:spPr>
          <a:xfrm>
            <a:off x="855150" y="1779475"/>
            <a:ext cx="74337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vi"/>
              <a:t>Cám ơn mọi người đã lắng nghe</a:t>
            </a:r>
            <a:endParaRPr/>
          </a:p>
        </p:txBody>
      </p:sp>
      <p:sp>
        <p:nvSpPr>
          <p:cNvPr id="269" name="Google Shape;269;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ctrTitle"/>
          </p:nvPr>
        </p:nvSpPr>
        <p:spPr>
          <a:xfrm>
            <a:off x="2689650" y="590725"/>
            <a:ext cx="40866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vi"/>
              <a:t>Nội dung trình bày</a:t>
            </a:r>
            <a:endParaRPr b="1"/>
          </a:p>
        </p:txBody>
      </p:sp>
      <p:sp>
        <p:nvSpPr>
          <p:cNvPr id="137" name="Google Shape;137;p14"/>
          <p:cNvSpPr txBox="1"/>
          <p:nvPr>
            <p:ph idx="1" type="subTitle"/>
          </p:nvPr>
        </p:nvSpPr>
        <p:spPr>
          <a:xfrm>
            <a:off x="2689650" y="1764750"/>
            <a:ext cx="4214400" cy="1614000"/>
          </a:xfrm>
          <a:prstGeom prst="rect">
            <a:avLst/>
          </a:prstGeom>
        </p:spPr>
        <p:txBody>
          <a:bodyPr anchorCtr="0" anchor="t" bIns="91425" lIns="91425" spcFirstLastPara="1" rIns="91425" wrap="square" tIns="91425">
            <a:noAutofit/>
          </a:bodyPr>
          <a:lstStyle/>
          <a:p>
            <a:pPr indent="-367030" lvl="0" marL="457200" rtl="0" algn="l">
              <a:lnSpc>
                <a:spcPct val="115000"/>
              </a:lnSpc>
              <a:spcBef>
                <a:spcPts val="0"/>
              </a:spcBef>
              <a:spcAft>
                <a:spcPts val="0"/>
              </a:spcAft>
              <a:buSzPts val="2180"/>
              <a:buAutoNum type="arabicPeriod"/>
            </a:pPr>
            <a:r>
              <a:rPr lang="vi" sz="2180"/>
              <a:t>Giới thiệu chung</a:t>
            </a:r>
            <a:endParaRPr sz="2180"/>
          </a:p>
          <a:p>
            <a:pPr indent="-367030" lvl="0" marL="457200" rtl="0" algn="l">
              <a:lnSpc>
                <a:spcPct val="115000"/>
              </a:lnSpc>
              <a:spcBef>
                <a:spcPts val="0"/>
              </a:spcBef>
              <a:spcAft>
                <a:spcPts val="0"/>
              </a:spcAft>
              <a:buSzPts val="2180"/>
              <a:buAutoNum type="arabicPeriod"/>
            </a:pPr>
            <a:r>
              <a:rPr lang="vi" sz="2180"/>
              <a:t>Phương pháp triển khai</a:t>
            </a:r>
            <a:endParaRPr sz="2180"/>
          </a:p>
          <a:p>
            <a:pPr indent="-367030" lvl="0" marL="457200" rtl="0" algn="l">
              <a:lnSpc>
                <a:spcPct val="115000"/>
              </a:lnSpc>
              <a:spcBef>
                <a:spcPts val="0"/>
              </a:spcBef>
              <a:spcAft>
                <a:spcPts val="0"/>
              </a:spcAft>
              <a:buSzPts val="2180"/>
              <a:buAutoNum type="arabicPeriod"/>
            </a:pPr>
            <a:r>
              <a:rPr lang="vi" sz="2180"/>
              <a:t>Kết quả thực nghiệm</a:t>
            </a:r>
            <a:endParaRPr sz="2180"/>
          </a:p>
          <a:p>
            <a:pPr indent="-367030" lvl="0" marL="457200" rtl="0" algn="l">
              <a:lnSpc>
                <a:spcPct val="115000"/>
              </a:lnSpc>
              <a:spcBef>
                <a:spcPts val="0"/>
              </a:spcBef>
              <a:spcAft>
                <a:spcPts val="0"/>
              </a:spcAft>
              <a:buSzPts val="2180"/>
              <a:buAutoNum type="arabicPeriod"/>
            </a:pPr>
            <a:r>
              <a:rPr lang="vi" sz="2180"/>
              <a:t>Kết luận và hướng phát triển</a:t>
            </a:r>
            <a:endParaRPr sz="2180"/>
          </a:p>
        </p:txBody>
      </p:sp>
      <p:sp>
        <p:nvSpPr>
          <p:cNvPr id="138" name="Google Shape;138;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ctrTitle"/>
          </p:nvPr>
        </p:nvSpPr>
        <p:spPr>
          <a:xfrm>
            <a:off x="3072325" y="568950"/>
            <a:ext cx="35739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vi"/>
              <a:t>Giới thiệu chung</a:t>
            </a:r>
            <a:endParaRPr b="1"/>
          </a:p>
        </p:txBody>
      </p:sp>
      <p:sp>
        <p:nvSpPr>
          <p:cNvPr id="144" name="Google Shape;144;p15"/>
          <p:cNvSpPr txBox="1"/>
          <p:nvPr>
            <p:ph idx="1" type="subTitle"/>
          </p:nvPr>
        </p:nvSpPr>
        <p:spPr>
          <a:xfrm>
            <a:off x="1249750" y="1744425"/>
            <a:ext cx="6906300" cy="161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979"/>
              <a:t>Bối cảnh: </a:t>
            </a:r>
            <a:endParaRPr b="1" sz="1979"/>
          </a:p>
          <a:p>
            <a:pPr indent="-354330" lvl="0" marL="457200" rtl="0" algn="l">
              <a:lnSpc>
                <a:spcPct val="115000"/>
              </a:lnSpc>
              <a:spcBef>
                <a:spcPts val="0"/>
              </a:spcBef>
              <a:spcAft>
                <a:spcPts val="0"/>
              </a:spcAft>
              <a:buSzPts val="1980"/>
              <a:buChar char="-"/>
            </a:pPr>
            <a:r>
              <a:rPr lang="vi" sz="1979"/>
              <a:t>Các tài liệu bằng chữ Nôm chứa đựng nguồn thông tin và tri thức của dân tộc ta nhiều đáng kể</a:t>
            </a:r>
            <a:endParaRPr sz="1979"/>
          </a:p>
          <a:p>
            <a:pPr indent="-354330" lvl="0" marL="457200" rtl="0" algn="l">
              <a:lnSpc>
                <a:spcPct val="115000"/>
              </a:lnSpc>
              <a:spcBef>
                <a:spcPts val="0"/>
              </a:spcBef>
              <a:spcAft>
                <a:spcPts val="0"/>
              </a:spcAft>
              <a:buSzPts val="1980"/>
              <a:buChar char="-"/>
            </a:pPr>
            <a:r>
              <a:rPr lang="vi" sz="1979"/>
              <a:t>Dữ liệu song ngữ chữ Nôm - chữ Quốc Ngữ còn hạn chế</a:t>
            </a:r>
            <a:endParaRPr sz="1979"/>
          </a:p>
        </p:txBody>
      </p:sp>
      <p:sp>
        <p:nvSpPr>
          <p:cNvPr id="145" name="Google Shape;145;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ctrTitle"/>
          </p:nvPr>
        </p:nvSpPr>
        <p:spPr>
          <a:xfrm>
            <a:off x="3072325" y="568950"/>
            <a:ext cx="35739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vi"/>
              <a:t>Giới thiệu chung</a:t>
            </a:r>
            <a:endParaRPr b="1"/>
          </a:p>
        </p:txBody>
      </p:sp>
      <p:sp>
        <p:nvSpPr>
          <p:cNvPr id="151" name="Google Shape;151;p16"/>
          <p:cNvSpPr txBox="1"/>
          <p:nvPr>
            <p:ph idx="1" type="subTitle"/>
          </p:nvPr>
        </p:nvSpPr>
        <p:spPr>
          <a:xfrm>
            <a:off x="1249750" y="1241825"/>
            <a:ext cx="6906300" cy="285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979"/>
              <a:t>Phát biểu bài toán:</a:t>
            </a:r>
            <a:endParaRPr b="1" sz="1979"/>
          </a:p>
          <a:p>
            <a:pPr indent="-354330" lvl="0" marL="457200" rtl="0" algn="l">
              <a:lnSpc>
                <a:spcPct val="115000"/>
              </a:lnSpc>
              <a:spcBef>
                <a:spcPts val="0"/>
              </a:spcBef>
              <a:spcAft>
                <a:spcPts val="0"/>
              </a:spcAft>
              <a:buSzPts val="1980"/>
              <a:buChar char="-"/>
            </a:pPr>
            <a:r>
              <a:rPr b="1" lang="vi" sz="1979"/>
              <a:t>Đầu vào: </a:t>
            </a:r>
            <a:r>
              <a:rPr lang="vi" sz="1979"/>
              <a:t>Một trang web chứa nội dung chữ Nôm và chữ Quốc Ngữ. Trong khuôn khổ đồ án này chúng </a:t>
            </a:r>
            <a:r>
              <a:rPr lang="vi" sz="1979"/>
              <a:t>em</a:t>
            </a:r>
            <a:r>
              <a:rPr lang="vi" sz="1979"/>
              <a:t> sử dụng trang web</a:t>
            </a:r>
            <a:r>
              <a:rPr lang="vi" sz="1900"/>
              <a:t> </a:t>
            </a:r>
            <a:r>
              <a:rPr lang="vi" sz="1900" u="sng">
                <a:hlinkClick r:id="rId3"/>
              </a:rPr>
              <a:t>Thơ Văn Hán - Nôm | Scribd</a:t>
            </a:r>
            <a:endParaRPr sz="1900" u="sng"/>
          </a:p>
          <a:p>
            <a:pPr indent="0" lvl="0" marL="0" rtl="0" algn="l">
              <a:lnSpc>
                <a:spcPct val="115000"/>
              </a:lnSpc>
              <a:spcBef>
                <a:spcPts val="0"/>
              </a:spcBef>
              <a:spcAft>
                <a:spcPts val="0"/>
              </a:spcAft>
              <a:buNone/>
            </a:pPr>
            <a:r>
              <a:t/>
            </a:r>
            <a:endParaRPr sz="1900" u="sng"/>
          </a:p>
          <a:p>
            <a:pPr indent="-354330" lvl="0" marL="457200" rtl="0" algn="l">
              <a:lnSpc>
                <a:spcPct val="115000"/>
              </a:lnSpc>
              <a:spcBef>
                <a:spcPts val="0"/>
              </a:spcBef>
              <a:spcAft>
                <a:spcPts val="0"/>
              </a:spcAft>
              <a:buSzPts val="1980"/>
              <a:buChar char="-"/>
            </a:pPr>
            <a:r>
              <a:rPr b="1" lang="vi" sz="1979"/>
              <a:t>Đầu ra: </a:t>
            </a:r>
            <a:r>
              <a:rPr lang="vi" sz="1979"/>
              <a:t>Một tệp excel trong đó có một cột là chữ Nôm, một cột là chữ Quốc Ngữ và một cột là số Nôm tự được trích xuất từ trang web đầu vào</a:t>
            </a:r>
            <a:endParaRPr sz="1979"/>
          </a:p>
        </p:txBody>
      </p:sp>
      <p:sp>
        <p:nvSpPr>
          <p:cNvPr id="152" name="Google Shape;152;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ctrTitle"/>
          </p:nvPr>
        </p:nvSpPr>
        <p:spPr>
          <a:xfrm>
            <a:off x="2386075" y="529575"/>
            <a:ext cx="51384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vi"/>
              <a:t>Phương pháp triển khai</a:t>
            </a:r>
            <a:endParaRPr b="1"/>
          </a:p>
        </p:txBody>
      </p:sp>
      <p:sp>
        <p:nvSpPr>
          <p:cNvPr id="158" name="Google Shape;158;p17"/>
          <p:cNvSpPr txBox="1"/>
          <p:nvPr>
            <p:ph idx="1" type="subTitle"/>
          </p:nvPr>
        </p:nvSpPr>
        <p:spPr>
          <a:xfrm>
            <a:off x="2070750" y="1694100"/>
            <a:ext cx="5002500" cy="1755300"/>
          </a:xfrm>
          <a:prstGeom prst="rect">
            <a:avLst/>
          </a:prstGeom>
        </p:spPr>
        <p:txBody>
          <a:bodyPr anchorCtr="0" anchor="t" bIns="91425" lIns="91425" spcFirstLastPara="1" rIns="91425" wrap="square" tIns="91425">
            <a:noAutofit/>
          </a:bodyPr>
          <a:lstStyle/>
          <a:p>
            <a:pPr indent="-354330" lvl="0" marL="457200" rtl="0" algn="l">
              <a:lnSpc>
                <a:spcPct val="115000"/>
              </a:lnSpc>
              <a:spcBef>
                <a:spcPts val="0"/>
              </a:spcBef>
              <a:spcAft>
                <a:spcPts val="0"/>
              </a:spcAft>
              <a:buSzPts val="1980"/>
              <a:buAutoNum type="arabicPeriod"/>
            </a:pPr>
            <a:r>
              <a:rPr lang="vi" sz="1979"/>
              <a:t>Thu thập các đường dẫn liên quan từ URL</a:t>
            </a:r>
            <a:endParaRPr sz="1979"/>
          </a:p>
          <a:p>
            <a:pPr indent="-354330" lvl="0" marL="457200" rtl="0" algn="l">
              <a:lnSpc>
                <a:spcPct val="115000"/>
              </a:lnSpc>
              <a:spcBef>
                <a:spcPts val="0"/>
              </a:spcBef>
              <a:spcAft>
                <a:spcPts val="0"/>
              </a:spcAft>
              <a:buSzPts val="1980"/>
              <a:buAutoNum type="arabicPeriod"/>
            </a:pPr>
            <a:r>
              <a:rPr lang="vi" sz="1979"/>
              <a:t>Tải nội dung về các tệp HTML </a:t>
            </a:r>
            <a:endParaRPr sz="1979"/>
          </a:p>
          <a:p>
            <a:pPr indent="-354330" lvl="0" marL="457200" rtl="0" algn="l">
              <a:lnSpc>
                <a:spcPct val="115000"/>
              </a:lnSpc>
              <a:spcBef>
                <a:spcPts val="0"/>
              </a:spcBef>
              <a:spcAft>
                <a:spcPts val="0"/>
              </a:spcAft>
              <a:buSzPts val="1980"/>
              <a:buAutoNum type="arabicPeriod"/>
            </a:pPr>
            <a:r>
              <a:rPr lang="vi" sz="1979"/>
              <a:t>Thu thập nội dung trong các tag cần thiết</a:t>
            </a:r>
            <a:endParaRPr sz="1979"/>
          </a:p>
          <a:p>
            <a:pPr indent="-354330" lvl="0" marL="457200" rtl="0" algn="l">
              <a:lnSpc>
                <a:spcPct val="115000"/>
              </a:lnSpc>
              <a:spcBef>
                <a:spcPts val="0"/>
              </a:spcBef>
              <a:spcAft>
                <a:spcPts val="0"/>
              </a:spcAft>
              <a:buSzPts val="1980"/>
              <a:buAutoNum type="arabicPeriod"/>
            </a:pPr>
            <a:r>
              <a:rPr lang="vi" sz="1979"/>
              <a:t>Thu thập hình ảnh </a:t>
            </a:r>
            <a:endParaRPr sz="1979"/>
          </a:p>
          <a:p>
            <a:pPr indent="0" lvl="0" marL="0" rtl="0" algn="l">
              <a:lnSpc>
                <a:spcPct val="115000"/>
              </a:lnSpc>
              <a:spcBef>
                <a:spcPts val="0"/>
              </a:spcBef>
              <a:spcAft>
                <a:spcPts val="0"/>
              </a:spcAft>
              <a:buNone/>
            </a:pPr>
            <a:r>
              <a:t/>
            </a:r>
            <a:endParaRPr sz="1979"/>
          </a:p>
        </p:txBody>
      </p:sp>
      <p:sp>
        <p:nvSpPr>
          <p:cNvPr id="159" name="Google Shape;159;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2093000" y="529575"/>
            <a:ext cx="51672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vi"/>
              <a:t>Phương pháp triển khai</a:t>
            </a:r>
            <a:endParaRPr b="1"/>
          </a:p>
        </p:txBody>
      </p:sp>
      <p:sp>
        <p:nvSpPr>
          <p:cNvPr id="165" name="Google Shape;165;p18"/>
          <p:cNvSpPr txBox="1"/>
          <p:nvPr>
            <p:ph idx="1" type="subTitle"/>
          </p:nvPr>
        </p:nvSpPr>
        <p:spPr>
          <a:xfrm>
            <a:off x="1724275" y="1261950"/>
            <a:ext cx="6197700" cy="261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979"/>
              <a:t>5.	Xử lý nội dung ngôn ngữ </a:t>
            </a:r>
            <a:endParaRPr sz="1979"/>
          </a:p>
          <a:p>
            <a:pPr indent="-354330" lvl="1" marL="914400" rtl="0" algn="l">
              <a:lnSpc>
                <a:spcPct val="115000"/>
              </a:lnSpc>
              <a:spcBef>
                <a:spcPts val="0"/>
              </a:spcBef>
              <a:spcAft>
                <a:spcPts val="0"/>
              </a:spcAft>
              <a:buSzPts val="1980"/>
              <a:buAutoNum type="alphaLcPeriod"/>
            </a:pPr>
            <a:r>
              <a:rPr lang="vi" sz="1979"/>
              <a:t>Gọi </a:t>
            </a:r>
            <a:r>
              <a:rPr lang="vi" sz="1979"/>
              <a:t>Nom Transliteration HCMUS  và </a:t>
            </a:r>
            <a:endParaRPr sz="1979"/>
          </a:p>
          <a:p>
            <a:pPr indent="0" lvl="0" marL="914400" rtl="0" algn="l">
              <a:lnSpc>
                <a:spcPct val="115000"/>
              </a:lnSpc>
              <a:spcBef>
                <a:spcPts val="0"/>
              </a:spcBef>
              <a:spcAft>
                <a:spcPts val="0"/>
              </a:spcAft>
              <a:buNone/>
            </a:pPr>
            <a:r>
              <a:rPr lang="vi" sz="1979"/>
              <a:t>HVDict Translate</a:t>
            </a:r>
            <a:r>
              <a:rPr lang="vi" sz="1979"/>
              <a:t> API dịch làm chuẩn </a:t>
            </a:r>
            <a:endParaRPr sz="1979"/>
          </a:p>
          <a:p>
            <a:pPr indent="-354330" lvl="1" marL="914400" rtl="0" algn="l">
              <a:lnSpc>
                <a:spcPct val="115000"/>
              </a:lnSpc>
              <a:spcBef>
                <a:spcPts val="0"/>
              </a:spcBef>
              <a:spcAft>
                <a:spcPts val="0"/>
              </a:spcAft>
              <a:buSzPts val="1980"/>
              <a:buAutoNum type="alphaLcPeriod"/>
            </a:pPr>
            <a:r>
              <a:rPr lang="vi" sz="1979"/>
              <a:t>Mapping bản dịch và dữ liệu vừa crawl </a:t>
            </a:r>
            <a:endParaRPr sz="1979"/>
          </a:p>
          <a:p>
            <a:pPr indent="-354330" lvl="1" marL="914400" rtl="0" algn="l">
              <a:lnSpc>
                <a:spcPct val="115000"/>
              </a:lnSpc>
              <a:spcBef>
                <a:spcPts val="0"/>
              </a:spcBef>
              <a:spcAft>
                <a:spcPts val="0"/>
              </a:spcAft>
              <a:buSzPts val="1980"/>
              <a:buAutoNum type="alphaLcPeriod"/>
            </a:pPr>
            <a:r>
              <a:rPr lang="vi" sz="1979"/>
              <a:t>Phân loại dữ liệu dựa trên độ tương đồng</a:t>
            </a:r>
            <a:endParaRPr sz="1979"/>
          </a:p>
          <a:p>
            <a:pPr indent="0" lvl="0" marL="914400" rtl="0" algn="l">
              <a:lnSpc>
                <a:spcPct val="115000"/>
              </a:lnSpc>
              <a:spcBef>
                <a:spcPts val="0"/>
              </a:spcBef>
              <a:spcAft>
                <a:spcPts val="0"/>
              </a:spcAft>
              <a:buNone/>
            </a:pPr>
            <a:r>
              <a:rPr lang="vi" sz="1979"/>
              <a:t> so với bản dịch</a:t>
            </a:r>
            <a:endParaRPr sz="1979"/>
          </a:p>
          <a:p>
            <a:pPr indent="0" lvl="0" marL="0" rtl="0" algn="l">
              <a:lnSpc>
                <a:spcPct val="115000"/>
              </a:lnSpc>
              <a:spcBef>
                <a:spcPts val="0"/>
              </a:spcBef>
              <a:spcAft>
                <a:spcPts val="0"/>
              </a:spcAft>
              <a:buNone/>
            </a:pPr>
            <a:r>
              <a:rPr lang="vi" sz="1979"/>
              <a:t>6.	Lưu trữ nội dung ngôn ngữ đã xử lý dưới dạng Excel</a:t>
            </a:r>
            <a:endParaRPr sz="1979"/>
          </a:p>
          <a:p>
            <a:pPr indent="0" lvl="0" marL="0" rtl="0" algn="l">
              <a:lnSpc>
                <a:spcPct val="115000"/>
              </a:lnSpc>
              <a:spcBef>
                <a:spcPts val="0"/>
              </a:spcBef>
              <a:spcAft>
                <a:spcPts val="0"/>
              </a:spcAft>
              <a:buNone/>
            </a:pPr>
            <a:r>
              <a:t/>
            </a:r>
            <a:endParaRPr sz="1979"/>
          </a:p>
        </p:txBody>
      </p:sp>
      <p:sp>
        <p:nvSpPr>
          <p:cNvPr id="166" name="Google Shape;166;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ctrTitle"/>
          </p:nvPr>
        </p:nvSpPr>
        <p:spPr>
          <a:xfrm>
            <a:off x="2624425" y="529550"/>
            <a:ext cx="43323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Kết quả thực nghiệm</a:t>
            </a:r>
            <a:endParaRPr/>
          </a:p>
        </p:txBody>
      </p:sp>
      <p:sp>
        <p:nvSpPr>
          <p:cNvPr id="172" name="Google Shape;172;p19"/>
          <p:cNvSpPr txBox="1"/>
          <p:nvPr>
            <p:ph idx="1" type="subTitle"/>
          </p:nvPr>
        </p:nvSpPr>
        <p:spPr>
          <a:xfrm>
            <a:off x="817550" y="1161000"/>
            <a:ext cx="62454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979"/>
              <a:t>1.	</a:t>
            </a:r>
            <a:r>
              <a:rPr lang="vi" sz="1979"/>
              <a:t>Thu thập các đường dẫn liên quan từ URL</a:t>
            </a:r>
            <a:endParaRPr b="1" sz="1979"/>
          </a:p>
        </p:txBody>
      </p:sp>
      <p:sp>
        <p:nvSpPr>
          <p:cNvPr id="173" name="Google Shape;173;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74" name="Google Shape;174;p19"/>
          <p:cNvPicPr preferRelativeResize="0"/>
          <p:nvPr/>
        </p:nvPicPr>
        <p:blipFill>
          <a:blip r:embed="rId3">
            <a:alphaModFix/>
          </a:blip>
          <a:stretch>
            <a:fillRect/>
          </a:stretch>
        </p:blipFill>
        <p:spPr>
          <a:xfrm>
            <a:off x="468075" y="1767175"/>
            <a:ext cx="8207852" cy="234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ctrTitle"/>
          </p:nvPr>
        </p:nvSpPr>
        <p:spPr>
          <a:xfrm>
            <a:off x="2624425" y="529550"/>
            <a:ext cx="43323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Kết quả thực nghiệm</a:t>
            </a:r>
            <a:endParaRPr/>
          </a:p>
        </p:txBody>
      </p:sp>
      <p:sp>
        <p:nvSpPr>
          <p:cNvPr id="180" name="Google Shape;180;p20"/>
          <p:cNvSpPr txBox="1"/>
          <p:nvPr>
            <p:ph idx="1" type="subTitle"/>
          </p:nvPr>
        </p:nvSpPr>
        <p:spPr>
          <a:xfrm>
            <a:off x="817550" y="1161000"/>
            <a:ext cx="62454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979"/>
              <a:t>2.	</a:t>
            </a:r>
            <a:r>
              <a:rPr lang="vi" sz="1979"/>
              <a:t>Tải nội dung các tệp HTML </a:t>
            </a:r>
            <a:endParaRPr b="1" sz="1979"/>
          </a:p>
        </p:txBody>
      </p:sp>
      <p:sp>
        <p:nvSpPr>
          <p:cNvPr id="181" name="Google Shape;181;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82" name="Google Shape;182;p20"/>
          <p:cNvPicPr preferRelativeResize="0"/>
          <p:nvPr/>
        </p:nvPicPr>
        <p:blipFill>
          <a:blip r:embed="rId3">
            <a:alphaModFix/>
          </a:blip>
          <a:stretch>
            <a:fillRect/>
          </a:stretch>
        </p:blipFill>
        <p:spPr>
          <a:xfrm>
            <a:off x="966450" y="1677000"/>
            <a:ext cx="7648261" cy="2561869"/>
          </a:xfrm>
          <a:prstGeom prst="rect">
            <a:avLst/>
          </a:prstGeom>
          <a:noFill/>
          <a:ln>
            <a:noFill/>
          </a:ln>
        </p:spPr>
      </p:pic>
      <p:sp>
        <p:nvSpPr>
          <p:cNvPr id="183" name="Google Shape;183;p20"/>
          <p:cNvSpPr txBox="1"/>
          <p:nvPr/>
        </p:nvSpPr>
        <p:spPr>
          <a:xfrm>
            <a:off x="2751725" y="4284500"/>
            <a:ext cx="48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1898-Quảng-Tập-Viem-Văn-Edmond-Nordemann.html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ctrTitle"/>
          </p:nvPr>
        </p:nvSpPr>
        <p:spPr>
          <a:xfrm>
            <a:off x="2624425" y="529550"/>
            <a:ext cx="4332300" cy="688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vi"/>
              <a:t>Kết quả thực nghiệm</a:t>
            </a:r>
            <a:endParaRPr/>
          </a:p>
        </p:txBody>
      </p:sp>
      <p:sp>
        <p:nvSpPr>
          <p:cNvPr id="189" name="Google Shape;189;p21"/>
          <p:cNvSpPr txBox="1"/>
          <p:nvPr>
            <p:ph idx="1" type="subTitle"/>
          </p:nvPr>
        </p:nvSpPr>
        <p:spPr>
          <a:xfrm>
            <a:off x="817550" y="1313400"/>
            <a:ext cx="6245400" cy="51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979"/>
              <a:t>4.	</a:t>
            </a:r>
            <a:r>
              <a:rPr lang="vi" sz="1979"/>
              <a:t>Thu thập hình ảnh </a:t>
            </a:r>
            <a:endParaRPr sz="1979"/>
          </a:p>
        </p:txBody>
      </p:sp>
      <p:sp>
        <p:nvSpPr>
          <p:cNvPr id="190" name="Google Shape;190;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91" name="Google Shape;191;p21"/>
          <p:cNvPicPr preferRelativeResize="0"/>
          <p:nvPr/>
        </p:nvPicPr>
        <p:blipFill>
          <a:blip r:embed="rId3">
            <a:alphaModFix/>
          </a:blip>
          <a:stretch>
            <a:fillRect/>
          </a:stretch>
        </p:blipFill>
        <p:spPr>
          <a:xfrm>
            <a:off x="5684325" y="1222975"/>
            <a:ext cx="657716" cy="3227750"/>
          </a:xfrm>
          <a:prstGeom prst="rect">
            <a:avLst/>
          </a:prstGeom>
          <a:noFill/>
          <a:ln>
            <a:noFill/>
          </a:ln>
        </p:spPr>
      </p:pic>
      <p:pic>
        <p:nvPicPr>
          <p:cNvPr id="192" name="Google Shape;192;p21"/>
          <p:cNvPicPr preferRelativeResize="0"/>
          <p:nvPr/>
        </p:nvPicPr>
        <p:blipFill>
          <a:blip r:embed="rId4">
            <a:alphaModFix/>
          </a:blip>
          <a:stretch>
            <a:fillRect/>
          </a:stretch>
        </p:blipFill>
        <p:spPr>
          <a:xfrm>
            <a:off x="1637125" y="1951300"/>
            <a:ext cx="3664351" cy="1771100"/>
          </a:xfrm>
          <a:prstGeom prst="rect">
            <a:avLst/>
          </a:prstGeom>
          <a:noFill/>
          <a:ln>
            <a:noFill/>
          </a:ln>
        </p:spPr>
      </p:pic>
      <p:pic>
        <p:nvPicPr>
          <p:cNvPr id="193" name="Google Shape;193;p21"/>
          <p:cNvPicPr preferRelativeResize="0"/>
          <p:nvPr/>
        </p:nvPicPr>
        <p:blipFill>
          <a:blip r:embed="rId5">
            <a:alphaModFix/>
          </a:blip>
          <a:stretch>
            <a:fillRect/>
          </a:stretch>
        </p:blipFill>
        <p:spPr>
          <a:xfrm>
            <a:off x="6812350" y="1313400"/>
            <a:ext cx="1710686" cy="3132689"/>
          </a:xfrm>
          <a:prstGeom prst="rect">
            <a:avLst/>
          </a:prstGeom>
          <a:noFill/>
          <a:ln>
            <a:noFill/>
          </a:ln>
        </p:spPr>
      </p:pic>
      <p:sp>
        <p:nvSpPr>
          <p:cNvPr id="194" name="Google Shape;194;p21"/>
          <p:cNvSpPr txBox="1"/>
          <p:nvPr/>
        </p:nvSpPr>
        <p:spPr>
          <a:xfrm>
            <a:off x="6935000" y="4522300"/>
            <a:ext cx="1710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300"/>
              <a:t>1-a58d5af9a6.jpg</a:t>
            </a:r>
            <a:endParaRPr sz="1300"/>
          </a:p>
        </p:txBody>
      </p:sp>
      <p:sp>
        <p:nvSpPr>
          <p:cNvPr id="195" name="Google Shape;195;p21"/>
          <p:cNvSpPr txBox="1"/>
          <p:nvPr/>
        </p:nvSpPr>
        <p:spPr>
          <a:xfrm>
            <a:off x="3351225" y="3934500"/>
            <a:ext cx="1559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300"/>
              <a:t>1-51059560b7.jpg</a:t>
            </a:r>
            <a:endParaRPr sz="1300"/>
          </a:p>
        </p:txBody>
      </p:sp>
      <p:sp>
        <p:nvSpPr>
          <p:cNvPr id="196" name="Google Shape;196;p21"/>
          <p:cNvSpPr txBox="1"/>
          <p:nvPr/>
        </p:nvSpPr>
        <p:spPr>
          <a:xfrm>
            <a:off x="5264100" y="4455350"/>
            <a:ext cx="1559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300"/>
              <a:t>1-31837694ee.jpg</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