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87" r:id="rId4"/>
    <p:sldId id="288" r:id="rId5"/>
    <p:sldId id="289" r:id="rId6"/>
    <p:sldId id="293" r:id="rId7"/>
    <p:sldId id="290" r:id="rId8"/>
    <p:sldId id="291" r:id="rId9"/>
    <p:sldId id="292" r:id="rId10"/>
    <p:sldId id="294" r:id="rId11"/>
    <p:sldId id="295" r:id="rId12"/>
    <p:sldId id="296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howGuides="1">
      <p:cViewPr varScale="1">
        <p:scale>
          <a:sx n="86" d="100"/>
          <a:sy n="86" d="100"/>
        </p:scale>
        <p:origin x="654" y="9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04/05/2018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THIEU BAO TRAN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04/05/2018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THIEU BAO TRAN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04/05/2018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THIEU BAO TRAN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04/05/2018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THIEU BAO TRAN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04/05/2018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THIEU BAO TRAN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04/05/2018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THIEU BAO TRAN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04/05/2018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THIEU BAO TRAN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04/05/2018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THIEU BAO TRAN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04/05/2018</a:t>
            </a: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THIEU BAO TRAN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04/05/2018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THIEU BAO TRAN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04/05/2018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THIEU BAO TRAN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04/05/2018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THIEU BAO TRAN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5412" y="609600"/>
            <a:ext cx="8329031" cy="1600200"/>
          </a:xfrm>
        </p:spPr>
        <p:txBody>
          <a:bodyPr/>
          <a:lstStyle/>
          <a:p>
            <a:pPr algn="ctr"/>
            <a:r>
              <a:rPr lang="en-US" dirty="0" err="1">
                <a:latin typeface="Cambria (Headings)"/>
              </a:rPr>
              <a:t>Thực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hành</a:t>
            </a:r>
            <a:br>
              <a:rPr lang="en-US" dirty="0">
                <a:latin typeface="Cambria (Headings)"/>
              </a:rPr>
            </a:br>
            <a:r>
              <a:rPr lang="en-US" dirty="0">
                <a:solidFill>
                  <a:srgbClr val="00B050"/>
                </a:solidFill>
                <a:latin typeface="Cambria (Headings)"/>
              </a:rPr>
              <a:t>C</a:t>
            </a:r>
            <a:r>
              <a:rPr lang="vi-VN" dirty="0">
                <a:solidFill>
                  <a:srgbClr val="00B050"/>
                </a:solidFill>
                <a:latin typeface="Cambria (Headings)"/>
              </a:rPr>
              <a:t>Ơ</a:t>
            </a:r>
            <a:r>
              <a:rPr lang="en-US" dirty="0">
                <a:solidFill>
                  <a:srgbClr val="00B050"/>
                </a:solidFill>
                <a:latin typeface="Cambria (Headings)"/>
              </a:rPr>
              <a:t> SỞ DỮ LIỆU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Cambria "/>
              </a:rPr>
              <a:t>Chuỗi</a:t>
            </a:r>
            <a:r>
              <a:rPr lang="en-US" dirty="0">
                <a:solidFill>
                  <a:srgbClr val="C00000"/>
                </a:solidFill>
                <a:latin typeface="Cambria 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mbria "/>
              </a:rPr>
              <a:t>ký</a:t>
            </a:r>
            <a:r>
              <a:rPr lang="en-US" dirty="0">
                <a:solidFill>
                  <a:srgbClr val="C00000"/>
                </a:solidFill>
                <a:latin typeface="Cambria 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mbria "/>
              </a:rPr>
              <a:t>tự</a:t>
            </a:r>
            <a:endParaRPr lang="en-US" dirty="0">
              <a:solidFill>
                <a:srgbClr val="C00000"/>
              </a:solidFill>
              <a:latin typeface="Cambria "/>
            </a:endParaRPr>
          </a:p>
          <a:p>
            <a:r>
              <a:rPr lang="en-US" sz="2800" dirty="0" err="1">
                <a:latin typeface="Cambria "/>
              </a:rPr>
              <a:t>Tuần</a:t>
            </a:r>
            <a:r>
              <a:rPr lang="en-US" sz="2800" dirty="0">
                <a:latin typeface="Cambria "/>
              </a:rPr>
              <a:t> 07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2E1DA-2597-472B-AEAA-5D95C817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1331D-F3C4-4585-A26D-6A591972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THIEU BAO TRAN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0E174-9678-4CA7-A897-90CBC5A8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F6B0-B237-42D2-BEA1-EACA4B10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anose="02040503050406030204" pitchFamily="18" charset="0"/>
              </a:rPr>
              <a:t>Ví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dụ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nhập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xuất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chuỗi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C26D8-3EB3-443E-BE1F-F8C6644EC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3A0A-D1C8-4BED-B034-0694C122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700C2-27BC-4434-B6B1-50A7CBA1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THIEU BAO TRAN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04F5A-8426-4CF3-9F39-2F485259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6438D-B793-46F5-B68F-27F856696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72" y="1752600"/>
            <a:ext cx="5561076" cy="3124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777044-55D0-4CF0-9A97-2704E2DAA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212" y="5096658"/>
            <a:ext cx="3784542" cy="101536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210B94F-A6F1-4389-AB5B-16EF1F2BF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73754"/>
              </p:ext>
            </p:extLst>
          </p:nvPr>
        </p:nvGraphicFramePr>
        <p:xfrm>
          <a:off x="7049763" y="2209800"/>
          <a:ext cx="471106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3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8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a[0]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a[1]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a[2]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a[3]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a[4]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a[5]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a[99]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  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EBEF7291-698D-429B-8928-BD15C37DDF33}"/>
              </a:ext>
            </a:extLst>
          </p:cNvPr>
          <p:cNvGrpSpPr/>
          <p:nvPr/>
        </p:nvGrpSpPr>
        <p:grpSpPr>
          <a:xfrm>
            <a:off x="7983301" y="3255027"/>
            <a:ext cx="2843985" cy="369332"/>
            <a:chOff x="7714832" y="3266178"/>
            <a:chExt cx="2843985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414E8F0-C4C1-4BFE-9FAC-78B71B719F27}"/>
                    </a:ext>
                  </a:extLst>
                </p:cNvPr>
                <p:cNvSpPr txBox="1"/>
                <p:nvPr/>
              </p:nvSpPr>
              <p:spPr>
                <a:xfrm>
                  <a:off x="7714832" y="3266178"/>
                  <a:ext cx="9453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=3</m:t>
                        </m:r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414E8F0-C4C1-4BFE-9FAC-78B71B719F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4832" y="3266178"/>
                  <a:ext cx="94532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86B8F03-5AF9-4534-9D26-E50459A4DEF0}"/>
                    </a:ext>
                  </a:extLst>
                </p:cNvPr>
                <p:cNvSpPr txBox="1"/>
                <p:nvPr/>
              </p:nvSpPr>
              <p:spPr>
                <a:xfrm>
                  <a:off x="9086876" y="3266178"/>
                  <a:ext cx="14719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]=′\0′</m:t>
                        </m:r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86B8F03-5AF9-4534-9D26-E50459A4D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6876" y="3266178"/>
                  <a:ext cx="147194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53E8184-7828-4F2A-A226-7DEB89E2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983250"/>
              </p:ext>
            </p:extLst>
          </p:nvPr>
        </p:nvGraphicFramePr>
        <p:xfrm>
          <a:off x="7049763" y="3938066"/>
          <a:ext cx="471106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3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8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a[0]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a[1]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a[2]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a[3]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a[4]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a[5]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a[99]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  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Arrow: Down 17">
            <a:extLst>
              <a:ext uri="{FF2B5EF4-FFF2-40B4-BE49-F238E27FC236}">
                <a16:creationId xmlns:a16="http://schemas.microsoft.com/office/drawing/2014/main" id="{76139CA6-AECF-4B38-BBBF-36FE88735527}"/>
              </a:ext>
            </a:extLst>
          </p:cNvPr>
          <p:cNvSpPr/>
          <p:nvPr/>
        </p:nvSpPr>
        <p:spPr>
          <a:xfrm>
            <a:off x="9066212" y="3048000"/>
            <a:ext cx="1524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7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F6B0-B237-42D2-BEA1-EACA4B10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L</a:t>
            </a:r>
            <a:r>
              <a:rPr lang="vi-VN" dirty="0">
                <a:latin typeface="Cambria" panose="02040503050406030204" pitchFamily="18" charset="0"/>
              </a:rPr>
              <a:t>ư</a:t>
            </a:r>
            <a:r>
              <a:rPr lang="en-US" dirty="0">
                <a:latin typeface="Cambria" panose="02040503050406030204" pitchFamily="18" charset="0"/>
              </a:rPr>
              <a:t>u ý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3A0A-D1C8-4BED-B034-0694C122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700C2-27BC-4434-B6B1-50A7CBA1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THIEU BAO TRAN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04F5A-8426-4CF3-9F39-2F485259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81532B-2969-4A15-96C1-E37AD1264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436" y="1676400"/>
            <a:ext cx="8531302" cy="358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3B6ADC-4CAD-40EE-BF2C-DF37F3A21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012" y="1828800"/>
            <a:ext cx="3838912" cy="220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4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F6B0-B237-42D2-BEA1-EACA4B10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anose="02040503050406030204" pitchFamily="18" charset="0"/>
              </a:rPr>
              <a:t>Thư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viện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string.h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C26D8-3EB3-443E-BE1F-F8C6644EC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Strlen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‘\n’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‘\0’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Copy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Strcat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Strcmp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3A0A-D1C8-4BED-B034-0694C122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700C2-27BC-4434-B6B1-50A7CBA1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THIEU BAO TRAN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04F5A-8426-4CF3-9F39-2F485259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5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400"/>
              </a:spcBef>
            </a:pPr>
            <a:r>
              <a:rPr lang="en-US" dirty="0" err="1">
                <a:latin typeface="Cambria" panose="02040503050406030204" pitchFamily="18" charset="0"/>
              </a:rPr>
              <a:t>Nội</a:t>
            </a:r>
            <a:r>
              <a:rPr lang="en-US" dirty="0">
                <a:latin typeface="Cambria" panose="02040503050406030204" pitchFamily="18" charset="0"/>
              </a:rPr>
              <a:t> dung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Khái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niệm</a:t>
            </a:r>
            <a:endParaRPr lang="en-US" dirty="0">
              <a:solidFill>
                <a:schemeClr val="tx1">
                  <a:lumMod val="75000"/>
                </a:schemeClr>
              </a:solidFill>
              <a:latin typeface="Cambria" panose="02040503050406030204" pitchFamily="18" charset="0"/>
              <a:ea typeface="+mj-ea"/>
              <a:cs typeface="+mj-cs"/>
            </a:endParaRPr>
          </a:p>
          <a:p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Khai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báo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 –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Khởi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tạo</a:t>
            </a:r>
            <a:endParaRPr lang="en-US" dirty="0">
              <a:solidFill>
                <a:schemeClr val="tx1">
                  <a:lumMod val="75000"/>
                </a:schemeClr>
              </a:solidFill>
              <a:latin typeface="Cambria" panose="02040503050406030204" pitchFamily="18" charset="0"/>
              <a:ea typeface="+mj-ea"/>
              <a:cs typeface="+mj-cs"/>
            </a:endParaRPr>
          </a:p>
          <a:p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Các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thao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tác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trên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chuỗi</a:t>
            </a:r>
            <a:endParaRPr lang="en-US" dirty="0">
              <a:solidFill>
                <a:schemeClr val="tx1">
                  <a:lumMod val="75000"/>
                </a:schemeClr>
              </a:solidFill>
              <a:latin typeface="Cambria" panose="02040503050406030204" pitchFamily="18" charset="0"/>
              <a:ea typeface="+mj-ea"/>
              <a:cs typeface="+mj-cs"/>
            </a:endParaRPr>
          </a:p>
          <a:p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Thư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viện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string.h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&gt;</a:t>
            </a:r>
          </a:p>
          <a:p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Bài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tập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về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nhà</a:t>
            </a:r>
            <a:endParaRPr lang="en-US" dirty="0">
              <a:solidFill>
                <a:schemeClr val="tx1">
                  <a:lumMod val="75000"/>
                </a:schemeClr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AB4B8-38E1-412B-AF67-A7D01A43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04/05/2018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B26FF-A52A-49F9-8B47-9F30BDC7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THIEU BAO TRAN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675CB-E9A8-418C-9BA9-51747F6F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400"/>
              </a:spcBef>
            </a:pPr>
            <a:r>
              <a:rPr lang="en-US" dirty="0" err="1">
                <a:latin typeface="Cambria" panose="02040503050406030204" pitchFamily="18" charset="0"/>
              </a:rPr>
              <a:t>Khái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niệm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dirty="0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Chuỗi ký tự </a:t>
            </a:r>
            <a:r>
              <a:rPr lang="vi-VN" dirty="0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là một dãy gồm các ký tự hoặc một </a:t>
            </a:r>
            <a:r>
              <a:rPr lang="vi-VN" dirty="0">
                <a:solidFill>
                  <a:srgbClr val="FF0000"/>
                </a:solidFill>
                <a:latin typeface="Cambria" panose="02040503050406030204" pitchFamily="18" charset="0"/>
                <a:ea typeface="+mj-ea"/>
                <a:cs typeface="+mj-cs"/>
              </a:rPr>
              <a:t>mảng các ký tự</a:t>
            </a:r>
            <a:r>
              <a:rPr lang="vi-VN" dirty="0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 được </a:t>
            </a:r>
            <a:r>
              <a:rPr lang="vi-VN" dirty="0">
                <a:solidFill>
                  <a:srgbClr val="FF0000"/>
                </a:solidFill>
                <a:latin typeface="Cambria" panose="02040503050406030204" pitchFamily="18" charset="0"/>
                <a:ea typeface="+mj-ea"/>
                <a:cs typeface="+mj-cs"/>
              </a:rPr>
              <a:t>kết thúc bằng ký tự '\0' </a:t>
            </a:r>
            <a:r>
              <a:rPr lang="vi-VN" dirty="0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(còn được gọi là ký tự </a:t>
            </a:r>
            <a:r>
              <a:rPr lang="vi-VN" dirty="0">
                <a:solidFill>
                  <a:srgbClr val="FF0000"/>
                </a:solidFill>
                <a:latin typeface="Cambria" panose="02040503050406030204" pitchFamily="18" charset="0"/>
                <a:ea typeface="+mj-ea"/>
                <a:cs typeface="+mj-cs"/>
              </a:rPr>
              <a:t>NULL</a:t>
            </a:r>
            <a:r>
              <a:rPr lang="vi-VN" dirty="0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 trong bảng mã Ascii).</a:t>
            </a:r>
            <a:endParaRPr lang="en-US" dirty="0">
              <a:solidFill>
                <a:schemeClr val="tx1">
                  <a:lumMod val="75000"/>
                </a:schemeClr>
              </a:solidFill>
              <a:latin typeface="Cambria" panose="02040503050406030204" pitchFamily="18" charset="0"/>
              <a:ea typeface="+mj-ea"/>
              <a:cs typeface="+mj-cs"/>
            </a:endParaRPr>
          </a:p>
          <a:p>
            <a:r>
              <a:rPr lang="en-US" dirty="0" err="1">
                <a:solidFill>
                  <a:srgbClr val="00B0F0"/>
                </a:solidFill>
                <a:latin typeface="Cambria" panose="02040503050406030204" pitchFamily="18" charset="0"/>
                <a:ea typeface="+mj-ea"/>
                <a:cs typeface="+mj-cs"/>
              </a:rPr>
              <a:t>Độ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ambria" panose="02040503050406030204" pitchFamily="18" charset="0"/>
                <a:ea typeface="+mj-ea"/>
                <a:cs typeface="+mj-cs"/>
              </a:rPr>
              <a:t>dài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ambria" panose="02040503050406030204" pitchFamily="18" charset="0"/>
                <a:ea typeface="+mj-ea"/>
                <a:cs typeface="+mj-cs"/>
              </a:rPr>
              <a:t>của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ambria" panose="02040503050406030204" pitchFamily="18" charset="0"/>
                <a:ea typeface="+mj-ea"/>
                <a:cs typeface="+mj-cs"/>
              </a:rPr>
              <a:t>chuỗi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+mj-ea"/>
                <a:cs typeface="+mj-cs"/>
              </a:rPr>
              <a:t> = </a:t>
            </a:r>
            <a:r>
              <a:rPr lang="en-US" dirty="0" err="1">
                <a:solidFill>
                  <a:srgbClr val="00B0F0"/>
                </a:solidFill>
                <a:latin typeface="Cambria" panose="02040503050406030204" pitchFamily="18" charset="0"/>
                <a:ea typeface="+mj-ea"/>
                <a:cs typeface="+mj-cs"/>
              </a:rPr>
              <a:t>kích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ambria" panose="02040503050406030204" pitchFamily="18" charset="0"/>
                <a:ea typeface="+mj-ea"/>
                <a:cs typeface="+mj-cs"/>
              </a:rPr>
              <a:t>th</a:t>
            </a:r>
            <a:r>
              <a:rPr lang="vi-VN" dirty="0">
                <a:solidFill>
                  <a:srgbClr val="00B0F0"/>
                </a:solidFill>
                <a:latin typeface="Cambria" panose="02040503050406030204" pitchFamily="18" charset="0"/>
                <a:ea typeface="+mj-ea"/>
                <a:cs typeface="+mj-cs"/>
              </a:rPr>
              <a:t>ư</a:t>
            </a:r>
            <a:r>
              <a:rPr lang="en-US" dirty="0" err="1">
                <a:solidFill>
                  <a:srgbClr val="00B0F0"/>
                </a:solidFill>
                <a:latin typeface="Cambria" panose="02040503050406030204" pitchFamily="18" charset="0"/>
                <a:ea typeface="+mj-ea"/>
                <a:cs typeface="+mj-cs"/>
              </a:rPr>
              <a:t>ớc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ambria" panose="02040503050406030204" pitchFamily="18" charset="0"/>
                <a:ea typeface="+mj-ea"/>
                <a:cs typeface="+mj-cs"/>
              </a:rPr>
              <a:t>mảng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+mj-ea"/>
                <a:cs typeface="+mj-cs"/>
              </a:rPr>
              <a:t> – 1</a:t>
            </a:r>
          </a:p>
          <a:p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Ví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dụ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:</a:t>
            </a:r>
          </a:p>
          <a:p>
            <a:endParaRPr lang="en-US" dirty="0">
              <a:solidFill>
                <a:schemeClr val="tx1">
                  <a:lumMod val="75000"/>
                </a:schemeClr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AB4B8-38E1-412B-AF67-A7D01A43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04/05/2018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B26FF-A52A-49F9-8B47-9F30BDC7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THIEU BAO TRAN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675CB-E9A8-418C-9BA9-51747F6F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180986-8ECF-4C99-B8F8-B33B89A10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21663"/>
              </p:ext>
            </p:extLst>
          </p:nvPr>
        </p:nvGraphicFramePr>
        <p:xfrm>
          <a:off x="2336193" y="4114800"/>
          <a:ext cx="81258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0840">
                  <a:extLst>
                    <a:ext uri="{9D8B030D-6E8A-4147-A177-3AD203B41FA5}">
                      <a16:colId xmlns:a16="http://schemas.microsoft.com/office/drawing/2014/main" val="1627162789"/>
                    </a:ext>
                  </a:extLst>
                </a:gridCol>
                <a:gridCol w="1160840">
                  <a:extLst>
                    <a:ext uri="{9D8B030D-6E8A-4147-A177-3AD203B41FA5}">
                      <a16:colId xmlns:a16="http://schemas.microsoft.com/office/drawing/2014/main" val="4267489493"/>
                    </a:ext>
                  </a:extLst>
                </a:gridCol>
                <a:gridCol w="1160840">
                  <a:extLst>
                    <a:ext uri="{9D8B030D-6E8A-4147-A177-3AD203B41FA5}">
                      <a16:colId xmlns:a16="http://schemas.microsoft.com/office/drawing/2014/main" val="2770306337"/>
                    </a:ext>
                  </a:extLst>
                </a:gridCol>
                <a:gridCol w="1160840">
                  <a:extLst>
                    <a:ext uri="{9D8B030D-6E8A-4147-A177-3AD203B41FA5}">
                      <a16:colId xmlns:a16="http://schemas.microsoft.com/office/drawing/2014/main" val="2475745792"/>
                    </a:ext>
                  </a:extLst>
                </a:gridCol>
                <a:gridCol w="1160840">
                  <a:extLst>
                    <a:ext uri="{9D8B030D-6E8A-4147-A177-3AD203B41FA5}">
                      <a16:colId xmlns:a16="http://schemas.microsoft.com/office/drawing/2014/main" val="1302071970"/>
                    </a:ext>
                  </a:extLst>
                </a:gridCol>
                <a:gridCol w="1160840">
                  <a:extLst>
                    <a:ext uri="{9D8B030D-6E8A-4147-A177-3AD203B41FA5}">
                      <a16:colId xmlns:a16="http://schemas.microsoft.com/office/drawing/2014/main" val="1110014549"/>
                    </a:ext>
                  </a:extLst>
                </a:gridCol>
                <a:gridCol w="1160840">
                  <a:extLst>
                    <a:ext uri="{9D8B030D-6E8A-4147-A177-3AD203B41FA5}">
                      <a16:colId xmlns:a16="http://schemas.microsoft.com/office/drawing/2014/main" val="1337618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562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myString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135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86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37E9-69DE-4B73-A478-CDA44E02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anose="02040503050406030204" pitchFamily="18" charset="0"/>
              </a:rPr>
              <a:t>Khai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báo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04EFD-10DF-459C-89DB-FE49CBEED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Chú</a:t>
            </a:r>
            <a:r>
              <a:rPr lang="en-US" dirty="0"/>
              <a:t> ý: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66306-84F1-45F2-A70E-F263F01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1457E-97EA-4A07-AF38-397AF549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THIEU BAO TRAN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8F697-F9BC-48D7-B3B3-D9D31816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140D6C5-7A51-467E-9502-26A02B7F97B3}"/>
                  </a:ext>
                </a:extLst>
              </p:cNvPr>
              <p:cNvSpPr/>
              <p:nvPr/>
            </p:nvSpPr>
            <p:spPr>
              <a:xfrm>
                <a:off x="3017736" y="1566590"/>
                <a:ext cx="6934200" cy="609600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70C0"/>
                    </a:solidFill>
                    <a:cs typeface="Arial" panose="020B0604020202020204" pitchFamily="34" charset="0"/>
                  </a:rPr>
                  <a:t>char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i="1">
                            <a:solidFill>
                              <a:srgbClr val="46556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46556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800" i="1">
                            <a:solidFill>
                              <a:srgbClr val="46556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ê</m:t>
                        </m:r>
                        <m:r>
                          <a:rPr lang="en-US" sz="2800" i="1">
                            <a:solidFill>
                              <a:srgbClr val="46556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46556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rgbClr val="46556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𝑏𝑖</m:t>
                        </m:r>
                        <m:r>
                          <a:rPr lang="en-US" sz="2800" i="1">
                            <a:solidFill>
                              <a:srgbClr val="46556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ế</m:t>
                        </m:r>
                        <m:r>
                          <a:rPr lang="en-US" sz="2800" i="1">
                            <a:solidFill>
                              <a:srgbClr val="46556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46556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46556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𝑐h𝑢</m:t>
                        </m:r>
                        <m:r>
                          <a:rPr lang="en-US" sz="2800" b="0" i="1" smtClean="0">
                            <a:solidFill>
                              <a:srgbClr val="46556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ỗ</m:t>
                        </m:r>
                        <m:r>
                          <a:rPr lang="en-US" sz="2800" b="0" i="1" smtClean="0">
                            <a:solidFill>
                              <a:srgbClr val="46556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46556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800" i="1">
                            <a:solidFill>
                              <a:srgbClr val="46556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ố </m:t>
                        </m:r>
                        <m:r>
                          <a:rPr lang="en-US" sz="2800" i="1">
                            <a:solidFill>
                              <a:srgbClr val="46556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𝑝h</m:t>
                        </m:r>
                        <m:r>
                          <a:rPr lang="en-US" sz="2800" i="1">
                            <a:solidFill>
                              <a:srgbClr val="46556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ầ</m:t>
                        </m:r>
                        <m:r>
                          <a:rPr lang="en-US" sz="2800" i="1">
                            <a:solidFill>
                              <a:srgbClr val="46556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46556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rgbClr val="46556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800" i="1">
                            <a:solidFill>
                              <a:srgbClr val="46556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ử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140D6C5-7A51-467E-9502-26A02B7F9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736" y="1566590"/>
                <a:ext cx="6934200" cy="609600"/>
              </a:xfrm>
              <a:prstGeom prst="rect">
                <a:avLst/>
              </a:prstGeom>
              <a:blipFill>
                <a:blip r:embed="rId2"/>
                <a:stretch>
                  <a:fillRect t="-2941" b="-1764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4DB97F-678F-40C8-94BB-DFEB11B4F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868812"/>
              </p:ext>
            </p:extLst>
          </p:nvPr>
        </p:nvGraphicFramePr>
        <p:xfrm>
          <a:off x="2055812" y="3352800"/>
          <a:ext cx="8710984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5492">
                  <a:extLst>
                    <a:ext uri="{9D8B030D-6E8A-4147-A177-3AD203B41FA5}">
                      <a16:colId xmlns:a16="http://schemas.microsoft.com/office/drawing/2014/main" val="3930613142"/>
                    </a:ext>
                  </a:extLst>
                </a:gridCol>
                <a:gridCol w="4355492">
                  <a:extLst>
                    <a:ext uri="{9D8B030D-6E8A-4147-A177-3AD203B41FA5}">
                      <a16:colId xmlns:a16="http://schemas.microsoft.com/office/drawing/2014/main" val="2558750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A. </a:t>
                      </a:r>
                      <a:r>
                        <a:rPr lang="en-US" sz="320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char</a:t>
                      </a:r>
                      <a:r>
                        <a:rPr lang="en-US" sz="3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myString</a:t>
                      </a:r>
                      <a:r>
                        <a:rPr lang="en-US" sz="3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[];</a:t>
                      </a:r>
                    </a:p>
                    <a:p>
                      <a:endParaRPr lang="en-US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B. </a:t>
                      </a:r>
                      <a:r>
                        <a:rPr lang="en-US" sz="3200" dirty="0" err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int</a:t>
                      </a:r>
                      <a:r>
                        <a:rPr lang="en-US" sz="320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3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char</a:t>
                      </a:r>
                      <a:r>
                        <a:rPr lang="en-US" sz="3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myString</a:t>
                      </a:r>
                      <a:r>
                        <a:rPr lang="en-US" sz="3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[n];</a:t>
                      </a:r>
                    </a:p>
                    <a:p>
                      <a:endParaRPr lang="en-US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903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C. </a:t>
                      </a:r>
                      <a:r>
                        <a:rPr lang="en-US" sz="320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char</a:t>
                      </a:r>
                      <a:r>
                        <a:rPr lang="en-US" sz="3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myString</a:t>
                      </a:r>
                      <a:r>
                        <a:rPr lang="en-US" sz="3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;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D. </a:t>
                      </a:r>
                      <a:r>
                        <a:rPr lang="en-US" sz="320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char</a:t>
                      </a:r>
                      <a:r>
                        <a:rPr lang="en-US" sz="3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myString</a:t>
                      </a:r>
                      <a:r>
                        <a:rPr lang="en-US" sz="3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[100];</a:t>
                      </a: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502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33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37E9-69DE-4B73-A478-CDA44E02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anose="02040503050406030204" pitchFamily="18" charset="0"/>
              </a:rPr>
              <a:t>Khởi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tạo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04EFD-10DF-459C-89DB-FE49CBEED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66306-84F1-45F2-A70E-F263F01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1457E-97EA-4A07-AF38-397AF549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THIEU BAO TRAN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8F697-F9BC-48D7-B3B3-D9D31816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DB2720-AAAF-49E1-9843-400D1E973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417637"/>
            <a:ext cx="838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9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28B2-646D-489E-9234-7B042883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anose="02040503050406030204" pitchFamily="18" charset="0"/>
              </a:rPr>
              <a:t>Xuất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chuỗi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B325A1-2FB3-4C0C-AD14-538E1D53C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261" y="1600994"/>
            <a:ext cx="7904859" cy="4572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F6BF8-6DCB-4621-94B7-83FDF166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5CC38-19FD-463A-B22D-ABBEFB9C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THIEU BAO TRAN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178B-2751-4F76-8EFD-97E81B7C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149C-7D1E-468A-8B52-BBD8E13B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anose="02040503050406030204" pitchFamily="18" charset="0"/>
              </a:rPr>
              <a:t>Nhập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chuỗi</a:t>
            </a:r>
            <a:r>
              <a:rPr lang="en-US" dirty="0">
                <a:latin typeface="Cambria" panose="02040503050406030204" pitchFamily="18" charset="0"/>
              </a:rPr>
              <a:t> 1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8FAB86-062B-43B8-8416-4D3CD8181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612" y="1524000"/>
            <a:ext cx="7749582" cy="4572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0F943-F2F1-49D1-BD40-A94E7DDA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54233-923A-43AF-A4E4-AE4953BA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THIEU BAO TRAN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2D122-0A91-41B9-99E0-9FFF6A11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9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149C-7D1E-468A-8B52-BBD8E13B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anose="02040503050406030204" pitchFamily="18" charset="0"/>
              </a:rPr>
              <a:t>Nhập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chuỗi</a:t>
            </a:r>
            <a:r>
              <a:rPr lang="en-US" dirty="0">
                <a:latin typeface="Cambria" panose="02040503050406030204" pitchFamily="18" charset="0"/>
              </a:rPr>
              <a:t> 2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19C07B-26EC-4903-ABBC-833119012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436" y="1615862"/>
            <a:ext cx="8161233" cy="4572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0F943-F2F1-49D1-BD40-A94E7DDA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54233-923A-43AF-A4E4-AE4953BA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THIEU BAO TRAN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2D122-0A91-41B9-99E0-9FFF6A11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5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149C-7D1E-468A-8B52-BBD8E13B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anose="02040503050406030204" pitchFamily="18" charset="0"/>
              </a:rPr>
              <a:t>Nhập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chuỗi</a:t>
            </a:r>
            <a:r>
              <a:rPr lang="en-US" dirty="0">
                <a:latin typeface="Cambria" panose="02040503050406030204" pitchFamily="18" charset="0"/>
              </a:rPr>
              <a:t>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CD350-CF13-4C4F-9860-A6EF7003B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417637"/>
            <a:ext cx="9782801" cy="4754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A1DA"/>
                </a:solidFill>
                <a:latin typeface="Cambria" panose="02040503050406030204" pitchFamily="18" charset="0"/>
              </a:rPr>
              <a:t>Sử</a:t>
            </a:r>
            <a:r>
              <a:rPr lang="en-US" dirty="0">
                <a:solidFill>
                  <a:srgbClr val="00A1DA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A1DA"/>
                </a:solidFill>
                <a:latin typeface="Cambria" panose="02040503050406030204" pitchFamily="18" charset="0"/>
              </a:rPr>
              <a:t>dụng</a:t>
            </a:r>
            <a:r>
              <a:rPr lang="en-US" dirty="0">
                <a:solidFill>
                  <a:srgbClr val="00A1DA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A1DA"/>
                </a:solidFill>
                <a:latin typeface="Cambria" panose="02040503050406030204" pitchFamily="18" charset="0"/>
              </a:rPr>
              <a:t>hàm</a:t>
            </a:r>
            <a:r>
              <a:rPr lang="en-US" dirty="0">
                <a:solidFill>
                  <a:srgbClr val="00A1DA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A1DA"/>
                </a:solidFill>
                <a:latin typeface="Cambria" panose="02040503050406030204" pitchFamily="18" charset="0"/>
              </a:rPr>
              <a:t>fgets</a:t>
            </a:r>
            <a:endParaRPr lang="en-US" dirty="0">
              <a:solidFill>
                <a:srgbClr val="00A1DA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B0F0"/>
              </a:solidFill>
              <a:latin typeface="Cambria" panose="020405030504060302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Cambria" panose="02040503050406030204" pitchFamily="18" charset="0"/>
              </a:rPr>
              <a:t>Nhận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các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ký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tự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bàn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phím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đến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khi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gặp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ký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tự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xuống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dòng</a:t>
            </a:r>
            <a:endParaRPr lang="en-US" dirty="0">
              <a:latin typeface="Cambria" panose="020405030504060302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Chuỗi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ký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tự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nhận</a:t>
            </a:r>
            <a:r>
              <a:rPr lang="en-US" dirty="0">
                <a:latin typeface="Cambria" panose="02040503050406030204" pitchFamily="18" charset="0"/>
              </a:rPr>
              <a:t> đ</a:t>
            </a:r>
            <a:r>
              <a:rPr lang="vi-VN" dirty="0">
                <a:latin typeface="Cambria" panose="02040503050406030204" pitchFamily="18" charset="0"/>
              </a:rPr>
              <a:t>ư</a:t>
            </a:r>
            <a:r>
              <a:rPr lang="en-US" dirty="0" err="1">
                <a:latin typeface="Cambria" panose="02040503050406030204" pitchFamily="18" charset="0"/>
              </a:rPr>
              <a:t>ợc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là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những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gì</a:t>
            </a:r>
            <a:r>
              <a:rPr lang="en-US" dirty="0">
                <a:latin typeface="Cambria" panose="02040503050406030204" pitchFamily="18" charset="0"/>
              </a:rPr>
              <a:t> ng</a:t>
            </a:r>
            <a:r>
              <a:rPr lang="vi-VN" dirty="0">
                <a:latin typeface="Cambria" panose="02040503050406030204" pitchFamily="18" charset="0"/>
              </a:rPr>
              <a:t>ư</a:t>
            </a:r>
            <a:r>
              <a:rPr lang="en-US" dirty="0" err="1">
                <a:latin typeface="Cambria" panose="02040503050406030204" pitchFamily="18" charset="0"/>
              </a:rPr>
              <a:t>ời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dùng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nhập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kể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cả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ký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tự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xuống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dòng</a:t>
            </a:r>
            <a:r>
              <a:rPr lang="en-US" dirty="0">
                <a:latin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0F943-F2F1-49D1-BD40-A94E7DDA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54233-923A-43AF-A4E4-AE4953BA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THIEU BAO TRAN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2D122-0A91-41B9-99E0-9FFF6A11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28C4C1-D6E4-4A1B-B4D9-39A6F0F8C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721" y="5374997"/>
            <a:ext cx="7334329" cy="9813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621971-59BA-4CDD-9DF2-5E970C64A1D5}"/>
              </a:ext>
            </a:extLst>
          </p:cNvPr>
          <p:cNvSpPr/>
          <p:nvPr/>
        </p:nvSpPr>
        <p:spPr>
          <a:xfrm>
            <a:off x="2715850" y="2009635"/>
            <a:ext cx="6934200" cy="457200"/>
          </a:xfrm>
          <a:prstGeom prst="rect">
            <a:avLst/>
          </a:prstGeom>
          <a:solidFill>
            <a:srgbClr val="FFFF00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fgets</a:t>
            </a:r>
            <a:r>
              <a:rPr lang="en-US" sz="24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 </a:t>
            </a:r>
            <a:r>
              <a:rPr lang="en-US" sz="2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Tên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chuỗi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tối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đa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stdin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);</a:t>
            </a:r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3B2C21-F0B8-44D6-97CA-228D9E465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012" y="3973234"/>
            <a:ext cx="5872904" cy="140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2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689</TotalTime>
  <Words>415</Words>
  <Application>Microsoft Office PowerPoint</Application>
  <PresentationFormat>Custom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Cambria </vt:lpstr>
      <vt:lpstr>Cambria (Headings)</vt:lpstr>
      <vt:lpstr>Arial</vt:lpstr>
      <vt:lpstr>Cambria</vt:lpstr>
      <vt:lpstr>Cambria Math</vt:lpstr>
      <vt:lpstr>Euphemia</vt:lpstr>
      <vt:lpstr>Wingdings</vt:lpstr>
      <vt:lpstr>Math 16x9</vt:lpstr>
      <vt:lpstr>Thực hành CƠ SỞ DỮ LIỆU</vt:lpstr>
      <vt:lpstr>Nội dung</vt:lpstr>
      <vt:lpstr>Khái niệm</vt:lpstr>
      <vt:lpstr>Khai báo</vt:lpstr>
      <vt:lpstr>Khởi tạo</vt:lpstr>
      <vt:lpstr>Xuất chuỗi</vt:lpstr>
      <vt:lpstr>Nhập chuỗi 1</vt:lpstr>
      <vt:lpstr>Nhập chuỗi 2</vt:lpstr>
      <vt:lpstr>Nhập chuỗi 3</vt:lpstr>
      <vt:lpstr>Ví dụ nhập xuất chuỗi</vt:lpstr>
      <vt:lpstr>Lưu ý</vt:lpstr>
      <vt:lpstr>Thư viện &lt;string.h&gt;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hành CƠ SỞ DỮ LIỆU</dc:title>
  <dc:creator>Thiều Bảo Trân</dc:creator>
  <cp:lastModifiedBy>Bảo Trân Thiều</cp:lastModifiedBy>
  <cp:revision>96</cp:revision>
  <dcterms:created xsi:type="dcterms:W3CDTF">2018-03-11T07:36:04Z</dcterms:created>
  <dcterms:modified xsi:type="dcterms:W3CDTF">2018-05-02T04:27:14Z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