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6" r:id="rId3"/>
    <p:sldId id="257" r:id="rId4"/>
    <p:sldId id="258" r:id="rId5"/>
    <p:sldId id="277" r:id="rId6"/>
    <p:sldId id="280" r:id="rId7"/>
    <p:sldId id="281" r:id="rId8"/>
    <p:sldId id="282" r:id="rId9"/>
    <p:sldId id="278" r:id="rId10"/>
    <p:sldId id="283" r:id="rId11"/>
    <p:sldId id="284" r:id="rId12"/>
    <p:sldId id="286" r:id="rId13"/>
    <p:sldId id="287" r:id="rId14"/>
    <p:sldId id="288" r:id="rId15"/>
    <p:sldId id="289" r:id="rId16"/>
    <p:sldId id="290" r:id="rId17"/>
    <p:sldId id="279" r:id="rId18"/>
    <p:sldId id="259" r:id="rId19"/>
    <p:sldId id="274" r:id="rId2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20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6084B8-4E97-4E36-AFC7-CB8F90AA0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F67DBB6-7BF1-43D8-9264-5AED55DDD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694BD95-04CF-4B2E-9DD2-0082344F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1A77CA7B-4A4A-4298-A968-28930434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0C13008-03F5-45CA-A5FC-98A34F5F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34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675119-B3B7-4371-975B-F6316E7D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8039EB4E-3E9C-44C8-8D15-399A85F98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4C02C0-20B5-40D2-AFD3-4AA4DCE5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052AF68-3E7A-4B0C-826F-0975F6EB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649D987-615B-4B2A-8ACB-559CDC3D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496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5C34EED-12ED-40DC-91F0-5B377700D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C3E4CBD-374F-4215-A01A-C1F141E67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56DE09-F999-4A95-AC67-55013A0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860171-8B59-4485-A305-C92D2AD4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F2E50A8-EEB2-4296-A9A0-0812D37E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378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E446D42-610B-4F58-A54E-38907D38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92082E-EADF-48C4-8E31-A8A1B0B81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D390146-A326-4374-9690-D695DAA0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46F20E8-646D-4D68-882B-091B1782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E449BA-1D6A-44DD-BF1D-F811E677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952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24120A-F715-4EBC-B164-5324CA64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EB825A2-D4FC-4D0D-8CA9-354181108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289519A-6270-4A7D-BD6F-5A8901FB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59CB810-8872-46B1-837E-760FE91F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F4EEB84-1682-4CE8-B8D8-D6FD9FCD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3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5A3F874-19D3-46FA-B5D4-046A40B1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6C6B0C-BACE-4905-8DE4-CA7AB379F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ED33B90-45A8-465F-BBCF-D41249F24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14A5E38-AFDA-45FE-9107-D793B578D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380E933-A390-450B-90E0-E81DA0CA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C255182-E1BD-41D7-BC59-D3F03700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425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B1B48A-BFB2-4FE6-AA58-6D7AE8628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E4A8F56-9CBB-4D5A-8AA0-493B2CA90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1CEE78B-A48B-47A0-A13D-160A3F980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8011F63E-BCEF-4313-A8D3-0523024CD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2BF03F1F-C7B9-4E75-AA55-90127D5CB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720A881-190A-46FE-BF3A-74743468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DB1A349-5B2F-4517-9023-F93FE89E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88047B9-F2A2-40EC-9E14-47C89417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666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FD552C0-DA0A-4417-99F7-D63770A6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2EC44CEB-90EF-4F0F-BC00-78338DC3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C3165A-CACE-4F67-A260-62DA5AD9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48D8694-716B-4687-BE0A-9C8567B9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717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248F6CE-1E23-45BE-AA4D-5897E436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CB96660-AA10-46BA-8692-BA7644BD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84FFA8A0-D6CA-488D-9811-9DEAB20D9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6534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2B58A1-F064-4E81-BB39-97A33BD3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C912E2B-86E9-4484-A542-DDA6E28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53D57CD-F5EB-4AB3-B55A-23D5A295E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02AE17F-F4E8-42F0-A01C-B0825A0B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ECE7E11-FA1F-43A9-84A5-286BF4C93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DFA5C2F1-CCED-4F25-9166-6F6226D3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703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E34C79-82E9-4081-80A2-4E051D42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706A843-B72F-498A-BF39-65B86508E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37960266-C78B-4EFB-BDE9-848488F7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1EC079F-FC11-4CF7-88CB-FFBC38F0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E36CD28-7D9B-4ABD-9573-D57B6847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60E6507-F6B5-4677-839E-1BAD3F8A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855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275676A7-E6B5-4328-8754-84F00584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51751E0-E32C-4250-9E31-63CFF4C4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414810F-667B-4E6D-A72C-91EEC5C67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C709C-2788-487B-A1A1-F43EF4AFEF0E}" type="datetimeFigureOut">
              <a:rPr lang="vi-VN" smtClean="0"/>
              <a:t>28/08/2020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9ADAA62-37BE-446B-ACA4-B0E85769E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1649703-1F14-4872-9AA6-C610070A9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A588-7188-4DF4-8957-5190B72C538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81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C516624B-71E6-473E-AF8D-2429167086A6}"/>
              </a:ext>
            </a:extLst>
          </p:cNvPr>
          <p:cNvSpPr txBox="1"/>
          <p:nvPr/>
        </p:nvSpPr>
        <p:spPr>
          <a:xfrm>
            <a:off x="1540042" y="1788871"/>
            <a:ext cx="9111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Mask Detection  Project</a:t>
            </a:r>
            <a:endParaRPr lang="vi-VN" sz="72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F8325B44-48CD-4817-8FCE-C2641B325D8D}"/>
              </a:ext>
            </a:extLst>
          </p:cNvPr>
          <p:cNvSpPr txBox="1"/>
          <p:nvPr/>
        </p:nvSpPr>
        <p:spPr>
          <a:xfrm>
            <a:off x="3501189" y="3391747"/>
            <a:ext cx="51896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1711091 – Nguyen </a:t>
            </a:r>
            <a:r>
              <a:rPr lang="en-US" sz="2800" dirty="0" err="1"/>
              <a:t>Thi</a:t>
            </a:r>
            <a:r>
              <a:rPr lang="en-US" sz="2800" dirty="0"/>
              <a:t> Thu Duyen</a:t>
            </a:r>
          </a:p>
          <a:p>
            <a:r>
              <a:rPr lang="en-US" sz="2800" dirty="0"/>
              <a:t>1711192 – Nguyen </a:t>
            </a:r>
            <a:r>
              <a:rPr lang="en-US" sz="2800" dirty="0" err="1"/>
              <a:t>Thi</a:t>
            </a:r>
            <a:r>
              <a:rPr lang="en-US" sz="2800" dirty="0"/>
              <a:t> Thu </a:t>
            </a:r>
            <a:r>
              <a:rPr lang="en-US" sz="2800" dirty="0" err="1"/>
              <a:t>Nhi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76263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698480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166361" y="1478508"/>
            <a:ext cx="5377314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2.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ảnh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thang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xám</a:t>
            </a:r>
            <a:endParaRPr lang="en-US" sz="2800" dirty="0"/>
          </a:p>
        </p:txBody>
      </p:sp>
      <p:grpSp>
        <p:nvGrpSpPr>
          <p:cNvPr id="10" name="Nhóm 9">
            <a:extLst>
              <a:ext uri="{FF2B5EF4-FFF2-40B4-BE49-F238E27FC236}">
                <a16:creationId xmlns:a16="http://schemas.microsoft.com/office/drawing/2014/main" id="{AC7C1E28-F3B3-4A28-9E9A-89A7737F2CA1}"/>
              </a:ext>
            </a:extLst>
          </p:cNvPr>
          <p:cNvGrpSpPr/>
          <p:nvPr/>
        </p:nvGrpSpPr>
        <p:grpSpPr>
          <a:xfrm>
            <a:off x="1759868" y="1933743"/>
            <a:ext cx="9393907" cy="1876425"/>
            <a:chOff x="1166361" y="2490785"/>
            <a:chExt cx="9393907" cy="1876425"/>
          </a:xfrm>
        </p:grpSpPr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03B58499-9577-4065-A8EF-000472814BB1}"/>
                </a:ext>
              </a:extLst>
            </p:cNvPr>
            <p:cNvSpPr txBox="1"/>
            <p:nvPr/>
          </p:nvSpPr>
          <p:spPr>
            <a:xfrm>
              <a:off x="1166361" y="2769908"/>
              <a:ext cx="3886902" cy="1318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dirty="0" err="1"/>
                <a:t>Dữ</a:t>
              </a:r>
              <a:r>
                <a:rPr lang="en-US" sz="2800" dirty="0"/>
                <a:t> </a:t>
              </a:r>
              <a:r>
                <a:rPr lang="en-US" sz="2800" dirty="0" err="1"/>
                <a:t>liệu</a:t>
              </a:r>
              <a:r>
                <a:rPr lang="en-US" sz="2800" dirty="0"/>
                <a:t> </a:t>
              </a:r>
              <a:r>
                <a:rPr lang="en-US" sz="2800" dirty="0" err="1"/>
                <a:t>có</a:t>
              </a:r>
              <a:r>
                <a:rPr lang="en-US" sz="2800" dirty="0"/>
                <a:t> </a:t>
              </a:r>
              <a:r>
                <a:rPr lang="en-US" sz="2800" dirty="0" err="1"/>
                <a:t>màu</a:t>
              </a:r>
              <a:r>
                <a:rPr lang="en-US" sz="2800" dirty="0"/>
                <a:t> </a:t>
              </a:r>
              <a:r>
                <a:rPr lang="en-US" sz="2800" dirty="0" err="1"/>
                <a:t>sắc</a:t>
              </a:r>
              <a:r>
                <a:rPr lang="en-US" sz="2800" dirty="0"/>
                <a:t> </a:t>
              </a:r>
              <a:r>
                <a:rPr lang="en-US" sz="2800" dirty="0" err="1"/>
                <a:t>và</a:t>
              </a:r>
              <a:r>
                <a:rPr lang="en-US" sz="2800" dirty="0"/>
                <a:t> </a:t>
              </a:r>
              <a:r>
                <a:rPr lang="en-US" sz="2800" dirty="0" err="1"/>
                <a:t>kích</a:t>
              </a:r>
              <a:r>
                <a:rPr lang="en-US" sz="2800" dirty="0"/>
                <a:t> </a:t>
              </a:r>
              <a:r>
                <a:rPr lang="en-US" sz="2800" dirty="0" err="1"/>
                <a:t>thước</a:t>
              </a:r>
              <a:r>
                <a:rPr lang="en-US" sz="2800" dirty="0"/>
                <a:t> </a:t>
              </a:r>
              <a:r>
                <a:rPr lang="en-US" sz="2800" dirty="0" err="1"/>
                <a:t>khác</a:t>
              </a:r>
              <a:r>
                <a:rPr lang="en-US" sz="2800" dirty="0"/>
                <a:t> </a:t>
              </a:r>
              <a:r>
                <a:rPr lang="en-US" sz="2800" dirty="0" err="1"/>
                <a:t>nhau</a:t>
              </a:r>
              <a:endParaRPr lang="en-US" sz="2800" dirty="0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9EAA9AD0-4021-421B-B8AA-E96D7D287F4B}"/>
                </a:ext>
              </a:extLst>
            </p:cNvPr>
            <p:cNvSpPr txBox="1"/>
            <p:nvPr/>
          </p:nvSpPr>
          <p:spPr>
            <a:xfrm>
              <a:off x="6096000" y="2772664"/>
              <a:ext cx="4464268" cy="1315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2800" dirty="0" err="1"/>
                <a:t>Chuyển</a:t>
              </a:r>
              <a:r>
                <a:rPr lang="en-US" sz="2800" dirty="0"/>
                <a:t> </a:t>
              </a:r>
              <a:r>
                <a:rPr lang="en-US" sz="2800" dirty="0" err="1"/>
                <a:t>ảnh</a:t>
              </a:r>
              <a:r>
                <a:rPr lang="en-US" sz="2800" dirty="0"/>
                <a:t> </a:t>
              </a:r>
              <a:r>
                <a:rPr lang="en-US" sz="2800" dirty="0" err="1"/>
                <a:t>về</a:t>
              </a:r>
              <a:r>
                <a:rPr lang="en-US" sz="2800" dirty="0"/>
                <a:t> thang </a:t>
              </a:r>
              <a:r>
                <a:rPr lang="en-US" sz="2800" dirty="0" err="1"/>
                <a:t>độ</a:t>
              </a:r>
              <a:r>
                <a:rPr lang="en-US" sz="2800" dirty="0"/>
                <a:t> </a:t>
              </a:r>
              <a:r>
                <a:rPr lang="en-US" sz="2800" dirty="0" err="1"/>
                <a:t>xám</a:t>
              </a:r>
              <a:endParaRPr lang="en-US" sz="2800" dirty="0"/>
            </a:p>
            <a:p>
              <a:pPr algn="ctr">
                <a:lnSpc>
                  <a:spcPct val="150000"/>
                </a:lnSpc>
              </a:pPr>
              <a:r>
                <a:rPr lang="en-US" sz="2800" dirty="0"/>
                <a:t> </a:t>
              </a:r>
              <a:r>
                <a:rPr lang="en-US" sz="2800" dirty="0" err="1"/>
                <a:t>kích</a:t>
              </a:r>
              <a:r>
                <a:rPr lang="en-US" sz="2800" dirty="0"/>
                <a:t> </a:t>
              </a:r>
              <a:r>
                <a:rPr lang="en-US" sz="2800" dirty="0" err="1"/>
                <a:t>thước</a:t>
              </a:r>
              <a:r>
                <a:rPr lang="en-US" sz="2800" dirty="0"/>
                <a:t> 64x64</a:t>
              </a:r>
              <a:endParaRPr lang="vi-VN" sz="2800" dirty="0"/>
            </a:p>
          </p:txBody>
        </p:sp>
        <p:pic>
          <p:nvPicPr>
            <p:cNvPr id="9" name="Hình ảnh 8">
              <a:extLst>
                <a:ext uri="{FF2B5EF4-FFF2-40B4-BE49-F238E27FC236}">
                  <a16:creationId xmlns:a16="http://schemas.microsoft.com/office/drawing/2014/main" id="{7B4FAA40-069A-49C6-973F-9E0817753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533899" y="2490785"/>
              <a:ext cx="1876425" cy="1876425"/>
            </a:xfrm>
            <a:prstGeom prst="rect">
              <a:avLst/>
            </a:prstGeom>
          </p:spPr>
        </p:pic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475152A8-BE2B-4549-BA58-B6F32ED4D168}"/>
              </a:ext>
            </a:extLst>
          </p:cNvPr>
          <p:cNvGrpSpPr/>
          <p:nvPr/>
        </p:nvGrpSpPr>
        <p:grpSpPr>
          <a:xfrm>
            <a:off x="7148584" y="3716502"/>
            <a:ext cx="3546114" cy="2534058"/>
            <a:chOff x="6817142" y="3703303"/>
            <a:chExt cx="3546114" cy="253405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640F8DB2-836A-48A7-BD64-A8E0CF79B9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470"/>
            <a:stretch/>
          </p:blipFill>
          <p:spPr bwMode="auto">
            <a:xfrm>
              <a:off x="8785897" y="4211230"/>
              <a:ext cx="1577359" cy="154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A123E6-8B19-432A-A761-BB041B895F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15"/>
            <a:stretch/>
          </p:blipFill>
          <p:spPr bwMode="auto">
            <a:xfrm>
              <a:off x="6817142" y="3703303"/>
              <a:ext cx="1614893" cy="253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Nhóm 14">
            <a:extLst>
              <a:ext uri="{FF2B5EF4-FFF2-40B4-BE49-F238E27FC236}">
                <a16:creationId xmlns:a16="http://schemas.microsoft.com/office/drawing/2014/main" id="{9EF7D807-ED35-42D2-A926-526D2E4FE2B6}"/>
              </a:ext>
            </a:extLst>
          </p:cNvPr>
          <p:cNvGrpSpPr/>
          <p:nvPr/>
        </p:nvGrpSpPr>
        <p:grpSpPr>
          <a:xfrm>
            <a:off x="2023660" y="3810168"/>
            <a:ext cx="3298662" cy="2534058"/>
            <a:chOff x="1828744" y="3810168"/>
            <a:chExt cx="3298662" cy="253405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776FB31-2065-4314-8927-CC4D85B5BD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15"/>
            <a:stretch/>
          </p:blipFill>
          <p:spPr bwMode="auto">
            <a:xfrm>
              <a:off x="1828744" y="3810168"/>
              <a:ext cx="1614893" cy="253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924F4531-B489-4D47-A09F-BF08AE7E4A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316"/>
            <a:stretch/>
          </p:blipFill>
          <p:spPr bwMode="auto">
            <a:xfrm>
              <a:off x="3512514" y="4211230"/>
              <a:ext cx="1614892" cy="1544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10330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770622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090161" y="1630908"/>
            <a:ext cx="537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Numpy</a:t>
            </a:r>
            <a:r>
              <a:rPr lang="en-US" sz="2800" dirty="0"/>
              <a:t> </a:t>
            </a:r>
            <a:r>
              <a:rPr lang="en-US" sz="2800" dirty="0" err="1"/>
              <a:t>đã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endParaRPr lang="en-US" sz="28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9ED91A0-1030-426A-B342-E25CED9E472D}"/>
              </a:ext>
            </a:extLst>
          </p:cNvPr>
          <p:cNvSpPr txBox="1"/>
          <p:nvPr/>
        </p:nvSpPr>
        <p:spPr>
          <a:xfrm>
            <a:off x="1090161" y="2154128"/>
            <a:ext cx="537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Sequential CNN model</a:t>
            </a:r>
          </a:p>
          <a:p>
            <a:endParaRPr lang="en-US" sz="2800" dirty="0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278230AB-FF8C-4C77-8F0E-57CE4BEE7CFD}"/>
              </a:ext>
            </a:extLst>
          </p:cNvPr>
          <p:cNvSpPr txBox="1"/>
          <p:nvPr/>
        </p:nvSpPr>
        <p:spPr>
          <a:xfrm>
            <a:off x="2258928" y="2978835"/>
            <a:ext cx="76741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Conv2D, MaxPooling2D, Flatten, Dropout </a:t>
            </a:r>
            <a:r>
              <a:rPr lang="en-US" sz="2800" dirty="0" err="1"/>
              <a:t>và</a:t>
            </a:r>
            <a:r>
              <a:rPr lang="en-US" sz="2800" dirty="0"/>
              <a:t> Dense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Lớp</a:t>
            </a:r>
            <a:r>
              <a:rPr lang="en-US" sz="2800" dirty="0"/>
              <a:t> Dense </a:t>
            </a:r>
            <a:r>
              <a:rPr lang="en-US" sz="2800" dirty="0" err="1"/>
              <a:t>cuối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softmax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ta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binary_crossentropy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52014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698480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099686" y="1573758"/>
            <a:ext cx="537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</a:t>
            </a:r>
            <a:r>
              <a:rPr lang="en-US" sz="2800" dirty="0" err="1"/>
              <a:t>Đào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CNN</a:t>
            </a: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9115613C-2451-4C83-ADF6-62C6E9C90DD9}"/>
              </a:ext>
            </a:extLst>
          </p:cNvPr>
          <p:cNvSpPr txBox="1"/>
          <p:nvPr/>
        </p:nvSpPr>
        <p:spPr>
          <a:xfrm>
            <a:off x="978568" y="2603003"/>
            <a:ext cx="30961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Bộ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gồm</a:t>
            </a:r>
            <a:r>
              <a:rPr lang="en-US" sz="3200" dirty="0"/>
              <a:t> 3846 </a:t>
            </a:r>
            <a:r>
              <a:rPr lang="en-US" sz="3200" dirty="0" err="1"/>
              <a:t>ảnh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:</a:t>
            </a:r>
          </a:p>
          <a:p>
            <a:r>
              <a:rPr lang="en-US" sz="3200" dirty="0"/>
              <a:t>Train: 3115 </a:t>
            </a:r>
            <a:r>
              <a:rPr lang="en-US" sz="3200" dirty="0" err="1"/>
              <a:t>ảnh</a:t>
            </a:r>
            <a:endParaRPr lang="en-US" sz="3200" dirty="0"/>
          </a:p>
          <a:p>
            <a:r>
              <a:rPr lang="en-US" sz="3200" dirty="0"/>
              <a:t>Valid: 346</a:t>
            </a:r>
          </a:p>
          <a:p>
            <a:r>
              <a:rPr lang="en-US" sz="3200" dirty="0"/>
              <a:t>Test: 385 </a:t>
            </a:r>
            <a:r>
              <a:rPr lang="en-US" sz="3200" dirty="0" err="1"/>
              <a:t>ảnh</a:t>
            </a:r>
            <a:endParaRPr lang="vi-VN" sz="3200" dirty="0"/>
          </a:p>
        </p:txBody>
      </p:sp>
      <p:pic>
        <p:nvPicPr>
          <p:cNvPr id="8" name="Hình ảnh 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574FC059-2395-4F36-92B3-AB65FE01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695" y="2433686"/>
            <a:ext cx="7765652" cy="33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0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698480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309236" y="1583283"/>
            <a:ext cx="537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6.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thị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B6CF87C-6F6D-4873-BCEB-4E8923C3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2779167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A2E1B0E-7D5E-4009-80B9-1C2E4E924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2779167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54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698480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194936" y="1564233"/>
            <a:ext cx="537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7.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6D56357-4FC9-4D97-A2C2-EA1033461ED0}"/>
              </a:ext>
            </a:extLst>
          </p:cNvPr>
          <p:cNvSpPr txBox="1"/>
          <p:nvPr/>
        </p:nvSpPr>
        <p:spPr>
          <a:xfrm>
            <a:off x="1543049" y="2809722"/>
            <a:ext cx="10058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tải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vừa</a:t>
            </a:r>
            <a:r>
              <a:rPr lang="en-US" sz="2800" dirty="0"/>
              <a:t> </a:t>
            </a:r>
            <a:r>
              <a:rPr lang="en-US" sz="2800" dirty="0" err="1"/>
              <a:t>đào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Đánh</a:t>
            </a:r>
            <a:r>
              <a:rPr lang="en-US" sz="2800" dirty="0"/>
              <a:t> </a:t>
            </a:r>
            <a:r>
              <a:rPr lang="en-US" sz="2800" dirty="0" err="1"/>
              <a:t>dấu</a:t>
            </a:r>
            <a:r>
              <a:rPr lang="en-US" sz="2800" dirty="0"/>
              <a:t> </a:t>
            </a:r>
            <a:r>
              <a:rPr lang="en-US" sz="2800" dirty="0" err="1"/>
              <a:t>vùng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khuôn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Dự</a:t>
            </a:r>
            <a:r>
              <a:rPr lang="en-US" sz="2800" dirty="0"/>
              <a:t> </a:t>
            </a:r>
            <a:r>
              <a:rPr lang="en-US" sz="2800" dirty="0" err="1"/>
              <a:t>đoán</a:t>
            </a:r>
            <a:r>
              <a:rPr lang="en-US" sz="2800" dirty="0"/>
              <a:t> </a:t>
            </a:r>
            <a:r>
              <a:rPr lang="en-US" sz="2800" dirty="0" err="1"/>
              <a:t>đeo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hay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suất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1162530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698480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233036" y="1507083"/>
            <a:ext cx="537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khuôn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3DB879E-ACDF-4220-BC99-B039B53B5DF5}"/>
              </a:ext>
            </a:extLst>
          </p:cNvPr>
          <p:cNvSpPr txBox="1"/>
          <p:nvPr/>
        </p:nvSpPr>
        <p:spPr>
          <a:xfrm>
            <a:off x="1978994" y="2461190"/>
            <a:ext cx="8656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Haar</a:t>
            </a:r>
            <a:r>
              <a:rPr lang="en-US" sz="2800" dirty="0"/>
              <a:t> Feature-based Cascade Classifiers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điểm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khuôn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endParaRPr lang="en-US" sz="2800" dirty="0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AC002295-FA9E-4990-A5A7-71D4AAB2C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0" y="3545805"/>
            <a:ext cx="2818668" cy="2467032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D9C61990-E932-4131-AD54-6A849BBC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511" y="3745222"/>
            <a:ext cx="3361118" cy="20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698480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204461" y="1526133"/>
            <a:ext cx="53773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9.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đeo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endParaRPr lang="en-US" sz="2800" dirty="0"/>
          </a:p>
          <a:p>
            <a:pPr marL="342900" indent="-342900">
              <a:buAutoNum type="arabicPeriod"/>
            </a:pPr>
            <a:endParaRPr lang="en-US" sz="28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B7A22E2-3C28-4794-82B9-F949BCDA2D9C}"/>
              </a:ext>
            </a:extLst>
          </p:cNvPr>
          <p:cNvSpPr txBox="1"/>
          <p:nvPr/>
        </p:nvSpPr>
        <p:spPr>
          <a:xfrm>
            <a:off x="1526806" y="2487137"/>
            <a:ext cx="5377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Gắn</a:t>
            </a:r>
            <a:r>
              <a:rPr lang="en-US" sz="2800" dirty="0"/>
              <a:t> </a:t>
            </a:r>
            <a:r>
              <a:rPr lang="en-US" sz="2800" dirty="0" err="1"/>
              <a:t>nhãn</a:t>
            </a:r>
            <a:r>
              <a:rPr lang="en-US" sz="2800" dirty="0"/>
              <a:t> 0 </a:t>
            </a:r>
            <a:r>
              <a:rPr lang="en-US" sz="2800" dirty="0" err="1"/>
              <a:t>cho</a:t>
            </a:r>
            <a:r>
              <a:rPr lang="en-US" sz="2800" dirty="0"/>
              <a:t> Mask </a:t>
            </a:r>
            <a:r>
              <a:rPr lang="en-US" sz="2800" dirty="0" err="1"/>
              <a:t>và</a:t>
            </a:r>
            <a:r>
              <a:rPr lang="en-US" sz="2800" dirty="0"/>
              <a:t> 1 </a:t>
            </a:r>
            <a:r>
              <a:rPr lang="en-US" sz="2800" dirty="0" err="1"/>
              <a:t>cho</a:t>
            </a:r>
            <a:r>
              <a:rPr lang="en-US" sz="2800" dirty="0"/>
              <a:t> No mask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Khung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diện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xanh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khuôn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đeo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màu</a:t>
            </a:r>
            <a:r>
              <a:rPr lang="en-US" sz="2800" dirty="0"/>
              <a:t> </a:t>
            </a:r>
            <a:r>
              <a:rPr lang="en-US" sz="2800" dirty="0" err="1"/>
              <a:t>đỏ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đeo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Dùng</a:t>
            </a:r>
            <a:r>
              <a:rPr lang="en-US" sz="2800" dirty="0"/>
              <a:t> OpenCV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thử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webcam</a:t>
            </a:r>
          </a:p>
        </p:txBody>
      </p:sp>
      <p:pic>
        <p:nvPicPr>
          <p:cNvPr id="8" name="Hình ảnh 7">
            <a:extLst>
              <a:ext uri="{FF2B5EF4-FFF2-40B4-BE49-F238E27FC236}">
                <a16:creationId xmlns:a16="http://schemas.microsoft.com/office/drawing/2014/main" id="{17BB0F2A-D035-43FD-9567-DF7AA22F0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096" y="1688773"/>
            <a:ext cx="2424243" cy="2539683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66A684BE-AD65-471A-9C6A-4E80071E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120" y="3698240"/>
            <a:ext cx="2424243" cy="2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44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604587" y="808121"/>
            <a:ext cx="45579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Kết</a:t>
            </a:r>
            <a:r>
              <a:rPr lang="en-US" sz="4000" dirty="0"/>
              <a:t> </a:t>
            </a:r>
            <a:r>
              <a:rPr lang="en-US" sz="4000" dirty="0" err="1"/>
              <a:t>quả</a:t>
            </a:r>
            <a:r>
              <a:rPr lang="en-US" sz="4000" dirty="0"/>
              <a:t> </a:t>
            </a:r>
            <a:r>
              <a:rPr lang="en-US" sz="4000" dirty="0" err="1"/>
              <a:t>thực</a:t>
            </a:r>
            <a:r>
              <a:rPr lang="en-US" sz="4000" dirty="0"/>
              <a:t> </a:t>
            </a:r>
            <a:r>
              <a:rPr lang="en-US" sz="4000" dirty="0" err="1"/>
              <a:t>nghiệm</a:t>
            </a:r>
            <a:endParaRPr lang="vi-VN" sz="4000" dirty="0"/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A270893A-89BA-4F62-921F-06FCC7AB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40948"/>
              </p:ext>
            </p:extLst>
          </p:nvPr>
        </p:nvGraphicFramePr>
        <p:xfrm>
          <a:off x="1868906" y="2165684"/>
          <a:ext cx="8454188" cy="3160293"/>
        </p:xfrm>
        <a:graphic>
          <a:graphicData uri="http://schemas.openxmlformats.org/drawingml/2006/table">
            <a:tbl>
              <a:tblPr firstRow="1" firstCol="1" bandRow="1"/>
              <a:tblGrid>
                <a:gridCol w="1605792">
                  <a:extLst>
                    <a:ext uri="{9D8B030D-6E8A-4147-A177-3AD203B41FA5}">
                      <a16:colId xmlns:a16="http://schemas.microsoft.com/office/drawing/2014/main" val="741123427"/>
                    </a:ext>
                  </a:extLst>
                </a:gridCol>
                <a:gridCol w="2517793">
                  <a:extLst>
                    <a:ext uri="{9D8B030D-6E8A-4147-A177-3AD203B41FA5}">
                      <a16:colId xmlns:a16="http://schemas.microsoft.com/office/drawing/2014/main" val="1067343634"/>
                    </a:ext>
                  </a:extLst>
                </a:gridCol>
                <a:gridCol w="2014234">
                  <a:extLst>
                    <a:ext uri="{9D8B030D-6E8A-4147-A177-3AD203B41FA5}">
                      <a16:colId xmlns:a16="http://schemas.microsoft.com/office/drawing/2014/main" val="2673874031"/>
                    </a:ext>
                  </a:extLst>
                </a:gridCol>
                <a:gridCol w="2316369">
                  <a:extLst>
                    <a:ext uri="{9D8B030D-6E8A-4147-A177-3AD203B41FA5}">
                      <a16:colId xmlns:a16="http://schemas.microsoft.com/office/drawing/2014/main" val="2532536263"/>
                    </a:ext>
                  </a:extLst>
                </a:gridCol>
              </a:tblGrid>
              <a:tr h="6021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Tốc độ xử lý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Final loss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Final accuracy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669232"/>
                  </a:ext>
                </a:extLst>
              </a:tr>
              <a:tr h="6256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Tập train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11s 111ms – 12s 123ms/step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0.0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121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958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623006"/>
                  </a:ext>
                </a:extLst>
              </a:tr>
              <a:tr h="7523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Tập valid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484</a:t>
                      </a:r>
                      <a:endParaRPr lang="vi-V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280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87677"/>
                  </a:ext>
                </a:extLst>
              </a:tr>
              <a:tr h="1180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Tập test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0s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ms/step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254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vi-VN" sz="1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vi-VN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0.9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403</a:t>
                      </a:r>
                      <a:endParaRPr lang="vi-VN" sz="1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556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977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Hình ảnh 2">
            <a:extLst>
              <a:ext uri="{FF2B5EF4-FFF2-40B4-BE49-F238E27FC236}">
                <a16:creationId xmlns:a16="http://schemas.microsoft.com/office/drawing/2014/main" id="{883CBDD2-7FFF-4FA8-9927-5A296889E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091"/>
          <a:stretch/>
        </p:blipFill>
        <p:spPr>
          <a:xfrm>
            <a:off x="7806601" y="1813058"/>
            <a:ext cx="2860055" cy="2273979"/>
          </a:xfrm>
          <a:prstGeom prst="rect">
            <a:avLst/>
          </a:prstGeom>
        </p:spPr>
      </p:pic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DFBECAC9-5D55-4DF8-98CC-4FD31B0A14CE}"/>
              </a:ext>
            </a:extLst>
          </p:cNvPr>
          <p:cNvSpPr txBox="1"/>
          <p:nvPr/>
        </p:nvSpPr>
        <p:spPr>
          <a:xfrm>
            <a:off x="729414" y="798631"/>
            <a:ext cx="4074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Hướng</a:t>
            </a:r>
            <a:r>
              <a:rPr lang="en-US" sz="4000" dirty="0"/>
              <a:t> </a:t>
            </a:r>
            <a:r>
              <a:rPr lang="en-US" sz="4000" dirty="0" err="1"/>
              <a:t>cải</a:t>
            </a:r>
            <a:r>
              <a:rPr lang="en-US" sz="4000" dirty="0"/>
              <a:t> </a:t>
            </a:r>
            <a:r>
              <a:rPr lang="en-US" sz="4000" dirty="0" err="1"/>
              <a:t>tiến</a:t>
            </a:r>
            <a:endParaRPr lang="vi-VN" sz="40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D24B93A-7994-4CFE-BFEC-8222E48A4578}"/>
              </a:ext>
            </a:extLst>
          </p:cNvPr>
          <p:cNvSpPr txBox="1"/>
          <p:nvPr/>
        </p:nvSpPr>
        <p:spPr>
          <a:xfrm>
            <a:off x="987003" y="1886434"/>
            <a:ext cx="53335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đen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áp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đeo</a:t>
            </a:r>
            <a:r>
              <a:rPr lang="en-US" sz="2800" dirty="0"/>
              <a:t> </a:t>
            </a:r>
            <a:r>
              <a:rPr lang="en-US" sz="2800" dirty="0" err="1"/>
              <a:t>kính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góc</a:t>
            </a:r>
            <a:r>
              <a:rPr lang="en-US" sz="2800" dirty="0"/>
              <a:t> </a:t>
            </a:r>
            <a:r>
              <a:rPr lang="en-US" sz="2800" dirty="0" err="1"/>
              <a:t>nghiêng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: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Deep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Face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Detector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(DDFD),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Deformable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vi-V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(DPM)…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Hình ảnh 6" descr="Ảnh có chứa quần áo, người, mũ, người phụ nữ&#10;&#10;Mô tả được tạo tự động">
            <a:extLst>
              <a:ext uri="{FF2B5EF4-FFF2-40B4-BE49-F238E27FC236}">
                <a16:creationId xmlns:a16="http://schemas.microsoft.com/office/drawing/2014/main" id="{F03F07D6-7524-4627-83C9-47C04F01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457" y="3355517"/>
            <a:ext cx="2022756" cy="25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0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4EA0A17-4A09-4BA9-B948-BCD701B3AF5A}"/>
              </a:ext>
            </a:extLst>
          </p:cNvPr>
          <p:cNvSpPr txBox="1"/>
          <p:nvPr/>
        </p:nvSpPr>
        <p:spPr>
          <a:xfrm>
            <a:off x="723900" y="809360"/>
            <a:ext cx="3324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Tham</a:t>
            </a:r>
            <a:r>
              <a:rPr lang="en-US" sz="4000" dirty="0"/>
              <a:t> </a:t>
            </a:r>
            <a:r>
              <a:rPr lang="en-US" sz="4000" dirty="0" err="1"/>
              <a:t>khảo</a:t>
            </a:r>
            <a:endParaRPr lang="vi-VN" sz="40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413C3055-5078-4D89-A4AB-3DEFA956B9B2}"/>
              </a:ext>
            </a:extLst>
          </p:cNvPr>
          <p:cNvSpPr txBox="1"/>
          <p:nvPr/>
        </p:nvSpPr>
        <p:spPr>
          <a:xfrm>
            <a:off x="1438274" y="2081243"/>
            <a:ext cx="85629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https://machinelearningcoban.com/2018/07/06/deeplearning/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https://www.goeduhub.com/10548/detection-learning-project-detect-whether-person-wearing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https://github.com/AIZOOTech/FaceMaskDetection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https://github.com/chandrikadeb7/Face-Mask-Detection</a:t>
            </a:r>
          </a:p>
        </p:txBody>
      </p:sp>
    </p:spTree>
    <p:extLst>
      <p:ext uri="{BB962C8B-B14F-4D97-AF65-F5344CB8AC3E}">
        <p14:creationId xmlns:p14="http://schemas.microsoft.com/office/powerpoint/2010/main" val="10255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E5543A37-610A-49D6-8231-A8CADA34A16B}"/>
              </a:ext>
            </a:extLst>
          </p:cNvPr>
          <p:cNvSpPr txBox="1"/>
          <p:nvPr/>
        </p:nvSpPr>
        <p:spPr>
          <a:xfrm>
            <a:off x="867276" y="827171"/>
            <a:ext cx="2593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Tóm</a:t>
            </a:r>
            <a:r>
              <a:rPr lang="en-US" sz="4000" dirty="0"/>
              <a:t> </a:t>
            </a:r>
            <a:r>
              <a:rPr lang="en-US" sz="4000" dirty="0" err="1"/>
              <a:t>Tắt</a:t>
            </a:r>
            <a:endParaRPr lang="en-US" sz="40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C9ACC607-AF19-439D-B713-B6AC5B9B93BE}"/>
              </a:ext>
            </a:extLst>
          </p:cNvPr>
          <p:cNvSpPr txBox="1"/>
          <p:nvPr/>
        </p:nvSpPr>
        <p:spPr>
          <a:xfrm>
            <a:off x="867276" y="2081063"/>
            <a:ext cx="4458703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Giới</a:t>
            </a:r>
            <a:r>
              <a:rPr lang="en-US" sz="2800" dirty="0"/>
              <a:t> </a:t>
            </a:r>
            <a:r>
              <a:rPr lang="en-US" sz="2800" dirty="0" err="1"/>
              <a:t>thiệu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tài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nghiệm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Hướng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tiến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khảo</a:t>
            </a:r>
            <a:endParaRPr lang="en-US" sz="2800" dirty="0"/>
          </a:p>
        </p:txBody>
      </p:sp>
      <p:pic>
        <p:nvPicPr>
          <p:cNvPr id="2" name="Hình ảnh 1">
            <a:extLst>
              <a:ext uri="{FF2B5EF4-FFF2-40B4-BE49-F238E27FC236}">
                <a16:creationId xmlns:a16="http://schemas.microsoft.com/office/drawing/2014/main" id="{D36886CF-39CB-4281-A2F3-558815F3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307" y="3843187"/>
            <a:ext cx="5370512" cy="2175590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35391AFE-A972-48E4-BCE8-6CE9339D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69" y="2081063"/>
            <a:ext cx="1666875" cy="176212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ACF346AD-B4E6-410D-BD43-91444816A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209" y="2081062"/>
            <a:ext cx="1678214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09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24C1CEDA-CA78-447A-BB25-8E3B58DC62EE}"/>
              </a:ext>
            </a:extLst>
          </p:cNvPr>
          <p:cNvSpPr txBox="1"/>
          <p:nvPr/>
        </p:nvSpPr>
        <p:spPr>
          <a:xfrm>
            <a:off x="659731" y="864245"/>
            <a:ext cx="36896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Giới</a:t>
            </a:r>
            <a:r>
              <a:rPr lang="en-US" sz="4000" dirty="0"/>
              <a:t> </a:t>
            </a:r>
            <a:r>
              <a:rPr lang="en-US" sz="4000" dirty="0" err="1"/>
              <a:t>thiệu</a:t>
            </a:r>
            <a:r>
              <a:rPr lang="en-US" sz="4000" dirty="0"/>
              <a:t> </a:t>
            </a:r>
            <a:r>
              <a:rPr lang="en-US" sz="4000" dirty="0" err="1"/>
              <a:t>đề</a:t>
            </a:r>
            <a:r>
              <a:rPr lang="en-US" sz="4000" dirty="0"/>
              <a:t> </a:t>
            </a:r>
            <a:r>
              <a:rPr lang="en-US" sz="4000" dirty="0" err="1"/>
              <a:t>tài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769E2C5B-371A-46CC-A21A-E9C092695EE6}"/>
              </a:ext>
            </a:extLst>
          </p:cNvPr>
          <p:cNvSpPr txBox="1"/>
          <p:nvPr/>
        </p:nvSpPr>
        <p:spPr>
          <a:xfrm>
            <a:off x="1040731" y="2082105"/>
            <a:ext cx="4427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bách</a:t>
            </a:r>
            <a:r>
              <a:rPr lang="en-US" sz="2800" dirty="0"/>
              <a:t>: </a:t>
            </a:r>
            <a:r>
              <a:rPr lang="en-US" sz="2800" dirty="0" err="1"/>
              <a:t>Dịch</a:t>
            </a:r>
            <a:r>
              <a:rPr lang="en-US" sz="2800" dirty="0"/>
              <a:t> COVID19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lây</a:t>
            </a:r>
            <a:r>
              <a:rPr lang="en-US" sz="2800" dirty="0"/>
              <a:t> </a:t>
            </a:r>
            <a:r>
              <a:rPr lang="en-US" sz="2800" dirty="0" err="1"/>
              <a:t>lan</a:t>
            </a:r>
            <a:r>
              <a:rPr lang="en-US" sz="2800" dirty="0"/>
              <a:t> </a:t>
            </a:r>
            <a:r>
              <a:rPr lang="en-US" sz="2800" dirty="0" err="1"/>
              <a:t>nhanh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cộng</a:t>
            </a:r>
            <a:r>
              <a:rPr lang="en-US" sz="2800" dirty="0"/>
              <a:t> </a:t>
            </a:r>
            <a:r>
              <a:rPr lang="en-US" sz="2800" dirty="0" err="1"/>
              <a:t>đồng</a:t>
            </a:r>
            <a:endParaRPr lang="en-US" sz="2800" dirty="0"/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8FFB9B91-8B42-4C20-BDEF-20FABFB7D786}"/>
              </a:ext>
            </a:extLst>
          </p:cNvPr>
          <p:cNvSpPr txBox="1"/>
          <p:nvPr/>
        </p:nvSpPr>
        <p:spPr>
          <a:xfrm>
            <a:off x="1040732" y="3876675"/>
            <a:ext cx="44276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: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đeo</a:t>
            </a:r>
            <a:r>
              <a:rPr lang="en-US" sz="2800" dirty="0"/>
              <a:t> </a:t>
            </a:r>
            <a:r>
              <a:rPr lang="en-US" sz="2800" dirty="0" err="1"/>
              <a:t>khẩu</a:t>
            </a:r>
            <a:r>
              <a:rPr lang="en-US" sz="2800" dirty="0"/>
              <a:t> </a:t>
            </a:r>
            <a:r>
              <a:rPr lang="en-US" sz="2800" dirty="0" err="1"/>
              <a:t>trang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 </a:t>
            </a:r>
            <a:r>
              <a:rPr lang="en-US" sz="2800" dirty="0" err="1"/>
              <a:t>nguy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lây</a:t>
            </a:r>
            <a:r>
              <a:rPr lang="en-US" sz="2800" dirty="0"/>
              <a:t> </a:t>
            </a:r>
            <a:r>
              <a:rPr lang="en-US" sz="2800" dirty="0" err="1"/>
              <a:t>nhiễm</a:t>
            </a:r>
            <a:endParaRPr lang="vi-VN" sz="28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43E0C16-250D-4A44-A4F6-EA0238FAC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649" y="2082105"/>
            <a:ext cx="3767138" cy="15850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C38A3EE3-65B8-48D2-96C3-85771EDB1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493" y="3876675"/>
            <a:ext cx="3219450" cy="19562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92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37937" y="801089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171074" y="1935307"/>
            <a:ext cx="4764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CNN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TensorFlow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thư</a:t>
            </a:r>
            <a:r>
              <a:rPr lang="en-US" sz="2800" dirty="0"/>
              <a:t> </a:t>
            </a:r>
            <a:r>
              <a:rPr lang="en-US" sz="2800" dirty="0" err="1"/>
              <a:t>viện</a:t>
            </a:r>
            <a:r>
              <a:rPr lang="en-US" sz="2800" dirty="0"/>
              <a:t> </a:t>
            </a:r>
            <a:r>
              <a:rPr lang="en-US" sz="2800" dirty="0" err="1"/>
              <a:t>Keras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OpenCV</a:t>
            </a:r>
            <a:endParaRPr lang="vi-VN" sz="28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7AC23C4E-A821-435C-A3CF-68521A36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733" y="4098054"/>
            <a:ext cx="3530266" cy="1976949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D51695EC-5E54-435D-8739-88FB9032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91" y="1984866"/>
            <a:ext cx="3562350" cy="1285875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1841924D-6A79-4DB2-ACE8-C2BF4AFC9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976" y="3568869"/>
            <a:ext cx="2838701" cy="250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37936" y="702094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2666999" y="1602730"/>
            <a:ext cx="7210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Convolutional</a:t>
            </a:r>
            <a:r>
              <a:rPr lang="vi-VN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Neural</a:t>
            </a:r>
            <a:r>
              <a:rPr lang="vi-VN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vi-VN" sz="32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Networks</a:t>
            </a:r>
            <a:r>
              <a:rPr lang="vi-VN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3200" dirty="0"/>
              <a:t>CNN)</a:t>
            </a:r>
            <a:endParaRPr lang="vi-VN" sz="32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7D87FC8-2DA2-431F-8D79-EBB2F3FFA5F7}"/>
              </a:ext>
            </a:extLst>
          </p:cNvPr>
          <p:cNvSpPr txBox="1"/>
          <p:nvPr/>
        </p:nvSpPr>
        <p:spPr>
          <a:xfrm>
            <a:off x="693823" y="2792578"/>
            <a:ext cx="53580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800" dirty="0" err="1"/>
              <a:t>Tính</a:t>
            </a:r>
            <a:r>
              <a:rPr lang="vi-VN" sz="2800" dirty="0"/>
              <a:t> </a:t>
            </a:r>
            <a:r>
              <a:rPr lang="vi-VN" sz="2800" dirty="0" err="1"/>
              <a:t>phổ</a:t>
            </a:r>
            <a:r>
              <a:rPr lang="vi-VN" sz="2800" dirty="0"/>
              <a:t> </a:t>
            </a:r>
            <a:r>
              <a:rPr lang="vi-VN" sz="2800" dirty="0" err="1"/>
              <a:t>biến</a:t>
            </a:r>
            <a:endParaRPr lang="vi-VN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800" dirty="0" err="1"/>
              <a:t>Dùng</a:t>
            </a:r>
            <a:r>
              <a:rPr lang="vi-VN" sz="2800" dirty="0"/>
              <a:t> trong </a:t>
            </a:r>
            <a:r>
              <a:rPr lang="vi-VN" sz="2800" dirty="0" err="1"/>
              <a:t>nhận</a:t>
            </a:r>
            <a:r>
              <a:rPr lang="vi-VN" sz="2800" dirty="0"/>
              <a:t> </a:t>
            </a:r>
            <a:r>
              <a:rPr lang="vi-VN" sz="2800" dirty="0" err="1"/>
              <a:t>dạng</a:t>
            </a:r>
            <a:r>
              <a:rPr lang="vi-VN" sz="2800" dirty="0"/>
              <a:t> </a:t>
            </a:r>
            <a:r>
              <a:rPr lang="vi-VN" sz="2800" dirty="0" err="1"/>
              <a:t>ảnh</a:t>
            </a:r>
            <a:r>
              <a:rPr lang="vi-VN" sz="2800" dirty="0"/>
              <a:t>, phân </a:t>
            </a:r>
            <a:r>
              <a:rPr lang="vi-VN" sz="2800" dirty="0" err="1"/>
              <a:t>tích</a:t>
            </a:r>
            <a:r>
              <a:rPr lang="vi-VN" sz="2800" dirty="0"/>
              <a:t> </a:t>
            </a:r>
            <a:r>
              <a:rPr lang="vi-VN" sz="2800" dirty="0" err="1"/>
              <a:t>video</a:t>
            </a:r>
            <a:r>
              <a:rPr lang="vi-VN" sz="2800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800" dirty="0" err="1"/>
              <a:t>Một</a:t>
            </a:r>
            <a:r>
              <a:rPr lang="vi-VN" sz="2800" dirty="0"/>
              <a:t> </a:t>
            </a:r>
            <a:r>
              <a:rPr lang="vi-VN" sz="2800" dirty="0" err="1"/>
              <a:t>số</a:t>
            </a:r>
            <a:r>
              <a:rPr lang="vi-VN" sz="2800" dirty="0"/>
              <a:t> </a:t>
            </a:r>
            <a:r>
              <a:rPr lang="vi-VN" sz="2800" dirty="0" err="1"/>
              <a:t>layer</a:t>
            </a:r>
            <a:r>
              <a:rPr lang="vi-VN" sz="2800" dirty="0"/>
              <a:t> cơ </a:t>
            </a:r>
            <a:r>
              <a:rPr lang="vi-VN" sz="2800" dirty="0" err="1"/>
              <a:t>bản</a:t>
            </a:r>
            <a:r>
              <a:rPr lang="vi-VN" sz="2800" dirty="0"/>
              <a:t>: </a:t>
            </a:r>
            <a:r>
              <a:rPr lang="vi-VN" sz="2800" dirty="0" err="1"/>
              <a:t>fully</a:t>
            </a:r>
            <a:r>
              <a:rPr lang="vi-VN" sz="2800" dirty="0"/>
              <a:t> </a:t>
            </a:r>
            <a:r>
              <a:rPr lang="vi-VN" sz="2800" dirty="0" err="1"/>
              <a:t>connected</a:t>
            </a:r>
            <a:r>
              <a:rPr lang="vi-VN" sz="2800" dirty="0"/>
              <a:t>, </a:t>
            </a:r>
            <a:r>
              <a:rPr lang="vi-VN" sz="2800" dirty="0" err="1"/>
              <a:t>convolution</a:t>
            </a:r>
            <a:r>
              <a:rPr lang="vi-VN" sz="2800" dirty="0"/>
              <a:t>, </a:t>
            </a:r>
            <a:r>
              <a:rPr lang="vi-VN" sz="2800" dirty="0" err="1"/>
              <a:t>pooling</a:t>
            </a:r>
            <a:endParaRPr lang="vi-VN" sz="2800" dirty="0"/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7481CC-8FD7-4C72-9767-81E6EB4DA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115" y="2792578"/>
            <a:ext cx="5021179" cy="319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37936" y="702094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/>
              <a:t>Giải pháp</a:t>
            </a:r>
            <a:endParaRPr lang="vi-VN" sz="40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7D87FC8-2DA2-431F-8D79-EBB2F3FFA5F7}"/>
              </a:ext>
            </a:extLst>
          </p:cNvPr>
          <p:cNvSpPr txBox="1"/>
          <p:nvPr/>
        </p:nvSpPr>
        <p:spPr>
          <a:xfrm>
            <a:off x="737936" y="2888831"/>
            <a:ext cx="5358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D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ùng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cho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tính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toán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số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học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sử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dụng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đồ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thị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luồng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dữ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liệu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222222"/>
                </a:solidFill>
                <a:latin typeface="Verdana" panose="020B0604030504040204" pitchFamily="34" charset="0"/>
              </a:rPr>
              <a:t>K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hả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năng tương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thích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và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mở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rộng</a:t>
            </a:r>
            <a:r>
              <a:rPr lang="vi-VN" sz="28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sz="2800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tốt</a:t>
            </a:r>
            <a:endParaRPr lang="vi-VN" sz="28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05D24A9-E057-4D6B-A875-66D8D0C40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700" y="2367922"/>
            <a:ext cx="5384364" cy="3461377"/>
          </a:xfrm>
          <a:prstGeom prst="rect">
            <a:avLst/>
          </a:prstGeom>
        </p:spPr>
      </p:pic>
      <p:pic>
        <p:nvPicPr>
          <p:cNvPr id="10" name="Hình ảnh 9">
            <a:extLst>
              <a:ext uri="{FF2B5EF4-FFF2-40B4-BE49-F238E27FC236}">
                <a16:creationId xmlns:a16="http://schemas.microsoft.com/office/drawing/2014/main" id="{FDFC35F6-4F51-49E2-BF69-8C6029C735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179"/>
          <a:stretch/>
        </p:blipFill>
        <p:spPr>
          <a:xfrm>
            <a:off x="4107182" y="1409980"/>
            <a:ext cx="4053835" cy="73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3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37936" y="702094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endParaRPr lang="vi-VN" sz="40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7D87FC8-2DA2-431F-8D79-EBB2F3FFA5F7}"/>
              </a:ext>
            </a:extLst>
          </p:cNvPr>
          <p:cNvSpPr txBox="1"/>
          <p:nvPr/>
        </p:nvSpPr>
        <p:spPr>
          <a:xfrm>
            <a:off x="699838" y="3599966"/>
            <a:ext cx="5358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292B2C"/>
                </a:solidFill>
              </a:rPr>
              <a:t>X</a:t>
            </a:r>
            <a:r>
              <a:rPr lang="vi-VN" sz="2800" b="0" i="0" dirty="0">
                <a:solidFill>
                  <a:srgbClr val="292B2C"/>
                </a:solidFill>
                <a:effectLst/>
              </a:rPr>
              <a:t>ây </a:t>
            </a:r>
            <a:r>
              <a:rPr lang="vi-VN" sz="2800" b="0" i="0" dirty="0" err="1">
                <a:solidFill>
                  <a:srgbClr val="292B2C"/>
                </a:solidFill>
                <a:effectLst/>
              </a:rPr>
              <a:t>dựng</a:t>
            </a:r>
            <a:r>
              <a:rPr lang="vi-VN" sz="2800" b="0" i="0" dirty="0">
                <a:solidFill>
                  <a:srgbClr val="292B2C"/>
                </a:solidFill>
                <a:effectLst/>
              </a:rPr>
              <a:t> </a:t>
            </a:r>
            <a:r>
              <a:rPr lang="vi-VN" sz="2800" b="0" i="0" dirty="0" err="1">
                <a:solidFill>
                  <a:srgbClr val="292B2C"/>
                </a:solidFill>
                <a:effectLst/>
              </a:rPr>
              <a:t>model</a:t>
            </a:r>
            <a:r>
              <a:rPr lang="vi-VN" sz="2800" b="0" i="0" dirty="0">
                <a:solidFill>
                  <a:srgbClr val="292B2C"/>
                </a:solidFill>
                <a:effectLst/>
              </a:rPr>
              <a:t> nhanh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b="0" i="0" dirty="0" err="1">
                <a:solidFill>
                  <a:srgbClr val="292B2C"/>
                </a:solidFill>
                <a:effectLst/>
              </a:rPr>
              <a:t>Hỗ</a:t>
            </a:r>
            <a:r>
              <a:rPr lang="vi-VN" sz="2800" b="0" i="0" dirty="0">
                <a:solidFill>
                  <a:srgbClr val="292B2C"/>
                </a:solidFill>
                <a:effectLst/>
              </a:rPr>
              <a:t> </a:t>
            </a:r>
            <a:r>
              <a:rPr lang="vi-VN" sz="2800" b="0" i="0" dirty="0" err="1">
                <a:solidFill>
                  <a:srgbClr val="292B2C"/>
                </a:solidFill>
                <a:effectLst/>
              </a:rPr>
              <a:t>trợ</a:t>
            </a:r>
            <a:r>
              <a:rPr lang="vi-VN" sz="2800" b="0" i="0" dirty="0">
                <a:solidFill>
                  <a:srgbClr val="292B2C"/>
                </a:solidFill>
                <a:effectLst/>
              </a:rPr>
              <a:t> xây </a:t>
            </a:r>
            <a:r>
              <a:rPr lang="vi-VN" sz="2800" b="0" i="0" dirty="0" err="1">
                <a:solidFill>
                  <a:srgbClr val="292B2C"/>
                </a:solidFill>
                <a:effectLst/>
              </a:rPr>
              <a:t>dựng</a:t>
            </a:r>
            <a:r>
              <a:rPr lang="vi-VN" sz="2800" b="0" i="0" dirty="0">
                <a:solidFill>
                  <a:srgbClr val="292B2C"/>
                </a:solidFill>
                <a:effectLst/>
              </a:rPr>
              <a:t> 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/>
              <a:t>Tương </a:t>
            </a:r>
            <a:r>
              <a:rPr lang="vi-VN" sz="2800" dirty="0" err="1"/>
              <a:t>đối</a:t>
            </a:r>
            <a:r>
              <a:rPr lang="vi-VN" sz="2800" dirty="0"/>
              <a:t> </a:t>
            </a:r>
            <a:r>
              <a:rPr lang="vi-VN" sz="2800" dirty="0" err="1"/>
              <a:t>dễ</a:t>
            </a:r>
            <a:r>
              <a:rPr lang="vi-VN" sz="2800" dirty="0"/>
              <a:t> </a:t>
            </a:r>
            <a:r>
              <a:rPr lang="vi-VN" sz="2800" dirty="0" err="1"/>
              <a:t>học</a:t>
            </a:r>
            <a:r>
              <a:rPr lang="vi-VN" sz="2800" dirty="0"/>
              <a:t>, </a:t>
            </a:r>
            <a:r>
              <a:rPr lang="vi-VN" sz="2800" dirty="0" err="1"/>
              <a:t>dễ</a:t>
            </a:r>
            <a:r>
              <a:rPr lang="vi-VN" sz="2800" dirty="0"/>
              <a:t> </a:t>
            </a:r>
            <a:r>
              <a:rPr lang="vi-VN" sz="2800" dirty="0" err="1"/>
              <a:t>dùng</a:t>
            </a:r>
            <a:endParaRPr lang="vi-VN" sz="2800" dirty="0"/>
          </a:p>
        </p:txBody>
      </p:sp>
      <p:pic>
        <p:nvPicPr>
          <p:cNvPr id="1026" name="Picture 2" descr="Libraries for deep learning: Keras [Part 1] - Viblo">
            <a:extLst>
              <a:ext uri="{FF2B5EF4-FFF2-40B4-BE49-F238E27FC236}">
                <a16:creationId xmlns:a16="http://schemas.microsoft.com/office/drawing/2014/main" id="{FAE2EF4B-9F90-458E-85A7-02F813EFE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626" y="1587166"/>
            <a:ext cx="4456948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940F53A1-3BA7-4A7C-8E3D-C2A407924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2935705"/>
            <a:ext cx="5358062" cy="27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3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37936" y="702094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Giải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endParaRPr lang="vi-VN" sz="4000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7D87FC8-2DA2-431F-8D79-EBB2F3FFA5F7}"/>
              </a:ext>
            </a:extLst>
          </p:cNvPr>
          <p:cNvSpPr txBox="1"/>
          <p:nvPr/>
        </p:nvSpPr>
        <p:spPr>
          <a:xfrm>
            <a:off x="980865" y="3076860"/>
            <a:ext cx="53580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trong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thị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giác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ảnh</a:t>
            </a:r>
            <a:endParaRPr lang="vi-VN" sz="2800" b="0" i="0" dirty="0">
              <a:solidFill>
                <a:srgbClr val="1B1B1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sz="2800" b="0" i="0" dirty="0">
              <a:solidFill>
                <a:srgbClr val="1B1B1B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1B1B1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ốc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i="0" dirty="0" err="1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vi-VN" sz="2800" b="0" i="0" dirty="0">
                <a:solidFill>
                  <a:srgbClr val="1B1B1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nhanh</a:t>
            </a:r>
            <a:endParaRPr lang="vi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DCCDBA2-0BAD-4E70-A7CA-9749F59D17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6" t="24777" r="25289" b="35308"/>
          <a:stretch/>
        </p:blipFill>
        <p:spPr>
          <a:xfrm>
            <a:off x="4239577" y="1409980"/>
            <a:ext cx="3712845" cy="1092195"/>
          </a:xfrm>
          <a:prstGeom prst="rect">
            <a:avLst/>
          </a:prstGeo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7136258C-8C4A-4B7C-A60B-57334806B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l="46997"/>
          <a:stretch/>
        </p:blipFill>
        <p:spPr>
          <a:xfrm>
            <a:off x="6617659" y="2952470"/>
            <a:ext cx="4071442" cy="2495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9288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3CFF0F1E-C5E4-4681-BF92-AB2F7722702C}"/>
              </a:ext>
            </a:extLst>
          </p:cNvPr>
          <p:cNvSpPr txBox="1"/>
          <p:nvPr/>
        </p:nvSpPr>
        <p:spPr>
          <a:xfrm>
            <a:off x="753979" y="698480"/>
            <a:ext cx="4186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Quy</a:t>
            </a:r>
            <a:r>
              <a:rPr lang="en-US" sz="4000" dirty="0"/>
              <a:t> </a:t>
            </a:r>
            <a:r>
              <a:rPr lang="en-US" sz="4000" dirty="0" err="1"/>
              <a:t>trình</a:t>
            </a:r>
            <a:endParaRPr lang="vi-VN" sz="4000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6B035739-A12B-4C84-9B7D-D94362EC3758}"/>
              </a:ext>
            </a:extLst>
          </p:cNvPr>
          <p:cNvSpPr txBox="1"/>
          <p:nvPr/>
        </p:nvSpPr>
        <p:spPr>
          <a:xfrm>
            <a:off x="1085122" y="1465157"/>
            <a:ext cx="3524702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800" dirty="0" err="1"/>
              <a:t>Tiền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endParaRPr lang="en-US" sz="2800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228F544F-5377-4727-BD68-A6738AAFDBDE}"/>
              </a:ext>
            </a:extLst>
          </p:cNvPr>
          <p:cNvSpPr txBox="1"/>
          <p:nvPr/>
        </p:nvSpPr>
        <p:spPr>
          <a:xfrm>
            <a:off x="1418773" y="2417735"/>
            <a:ext cx="489850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3846 </a:t>
            </a:r>
            <a:r>
              <a:rPr lang="en-US" sz="2800" dirty="0" err="1"/>
              <a:t>ảnh</a:t>
            </a:r>
            <a:r>
              <a:rPr lang="en-US" sz="2800" dirty="0"/>
              <a:t>,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: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Without_mask</a:t>
            </a:r>
            <a:r>
              <a:rPr lang="en-US" sz="2800" dirty="0"/>
              <a:t>: 1930 </a:t>
            </a:r>
            <a:r>
              <a:rPr lang="en-US" sz="2800" dirty="0" err="1"/>
              <a:t>ảnh</a:t>
            </a:r>
            <a:endParaRPr lang="en-US" sz="2800" dirty="0"/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sz="2800" dirty="0" err="1"/>
              <a:t>With_mask</a:t>
            </a:r>
            <a:r>
              <a:rPr lang="en-US" sz="2800" dirty="0"/>
              <a:t>: 1916 </a:t>
            </a:r>
            <a:r>
              <a:rPr lang="en-US" sz="2800" dirty="0" err="1"/>
              <a:t>ảnh</a:t>
            </a:r>
            <a:endParaRPr lang="en-US" sz="2800" dirty="0"/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EDB9E06-3D0C-4BBC-A329-77940A9D2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83" t="3037"/>
          <a:stretch/>
        </p:blipFill>
        <p:spPr>
          <a:xfrm>
            <a:off x="8943730" y="1483198"/>
            <a:ext cx="2163148" cy="311160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B171C3CE-B42D-4416-83BD-E6880E4915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09"/>
          <a:stretch/>
        </p:blipFill>
        <p:spPr>
          <a:xfrm>
            <a:off x="6413686" y="2835465"/>
            <a:ext cx="2433637" cy="30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77445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566</Words>
  <Application>Microsoft Office PowerPoint</Application>
  <PresentationFormat>Màn hình rộng</PresentationFormat>
  <Paragraphs>105</Paragraphs>
  <Slides>19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Verdana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STELLA NGUYEN</dc:creator>
  <cp:lastModifiedBy>STELLA NGUYEN</cp:lastModifiedBy>
  <cp:revision>50</cp:revision>
  <dcterms:created xsi:type="dcterms:W3CDTF">2020-08-25T14:50:43Z</dcterms:created>
  <dcterms:modified xsi:type="dcterms:W3CDTF">2020-08-28T11:08:01Z</dcterms:modified>
</cp:coreProperties>
</file>