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7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44" y="6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75BA85-8F91-4C6D-BB88-B3946C917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10AB9E5-B5BE-43FB-9BA2-1F3066206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17DA63-6548-4E13-9717-CEAC2745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077A3E4-7B5F-4081-B5F0-4A04B21A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828D7C6-95B9-487F-8E70-0F659637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8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6D223A-BF26-471F-AC23-D8E74290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9A76EDE-E321-43FF-A9AB-7A27AA4F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E53748A-ECF4-4C1A-A3AE-72B61039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D4A781C-4660-4761-B36D-75FE3C5D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57BDDB-63A7-4ABA-B408-8D8888F0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1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6ECFC8E-B460-48FC-9B90-9E7F75E07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6B0763F-CB3B-444C-817C-557DEA35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05A09D1-946B-4331-B8F0-495632C0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4D04D5-4311-4C76-92FE-BA2C8869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7508A95-7D35-43BA-AC45-F37DB71B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17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9D7FF7-F825-402E-977B-7F212CF0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AA3068-9D34-4FF9-9481-41E0A9BA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FC55AF-EEE8-4D2C-B52E-8F11DD59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F43DE5-1359-463D-A952-401B8EC8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5AB2575-AC83-4F56-BD0E-9A571838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62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7B4009-A434-4B99-8759-56C1E762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C795D41-0C42-4D07-A652-F35C24C8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0A33B07-259E-4B93-B364-24E671E8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BC150A5-FF3C-4C2E-8B1E-2DB43FA8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6E80523-0276-4BD0-A2E3-2A78BFC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016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0C42BC-4CFA-403A-BFA1-313B28B9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D78BA4-8C4E-4896-A9DD-1CA9B9238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CF41EC8-6917-4104-B6A5-DECD45967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76C6FF7-D255-4E95-B2A1-77A0027F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9C95373-C97C-48A9-AA4D-33697D89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25AF15A-D7DB-44D3-B31E-D599424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38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EBDC72-0C47-4845-8A51-9A18CD97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FF8F2EE-191F-4D9F-BF96-4D9E334CB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824DBE7-6104-40E7-9612-5498BEC85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EB12CD1-AFD9-40B8-8C4A-C39E4ABB1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654126F-CE83-4D00-9332-25CD10BE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2F9E761-D49C-4233-9CE3-541FE3AF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6638784-E40D-47C3-8433-D11FED8A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F2F5048-8417-4FB9-9126-1A92D4D5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84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FA0279-1FB8-4153-B543-61803F05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FA0BA83-F894-4BA8-92D7-BA0B6902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117F879-E07F-4968-8FB8-77BB942E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BA66FE1-FAA4-4F11-9219-CC151C20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301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BFB887F-F14B-474D-9805-7B6E80C1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66FCB6B-7375-48A5-9EBD-55768A31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42C62A8-F4A7-474D-9D14-D1382A4C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058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C48FD-FA04-486E-A7B3-ABDBEDCD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07E488-068A-4DBE-9C2A-92BED6C0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7F0FD0B-E1D7-47B5-A6BB-0DE117B12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C9E1F5C-6438-42DF-80B0-E16C40BD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F5069B-9CA1-4F7E-81F7-228C467C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229E65A-AC86-46C0-AE3A-E1B06A4A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07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EFC920-7D20-4C59-84E2-D39C6A4C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46F132A-215C-4006-B08C-BDB8B37ED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CA0AD50-5953-48C4-A16A-8D0B481D2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F5974AC-7FD0-430C-8FA4-D9264ECC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0F65FC8-C2B1-4CAF-B61F-268BDEDB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9BF781-1492-47E9-8CF8-D6839792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44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DEAA8-56AE-4BA7-9EC3-BE0F0C2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3F1A637-5B39-4B26-9C38-2789ED6F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C85F3CE-E877-4986-9C93-880208863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26D0-A16F-47AA-95C7-2BDFC959D7DF}" type="datetimeFigureOut">
              <a:rPr lang="vi-VN" smtClean="0"/>
              <a:t>30/01/2021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B3A158-BA7B-4B6B-9DB2-48D26BAE9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8F5B7E4-DD49-44A1-9B31-8CCDE26BF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D45C-7FF7-4217-B59E-3612432ACD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830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F179F6-A20B-49DE-AFE3-61E00169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0" y="443414"/>
            <a:ext cx="12047620" cy="2746459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 err="1"/>
              <a:t>Báo</a:t>
            </a:r>
            <a:r>
              <a:rPr lang="en-US" sz="5400" dirty="0"/>
              <a:t> </a:t>
            </a:r>
            <a:r>
              <a:rPr lang="en-US" sz="5400" dirty="0" err="1"/>
              <a:t>cáo</a:t>
            </a:r>
            <a:r>
              <a:rPr lang="en-US" sz="5400" dirty="0"/>
              <a:t> Seminar:</a:t>
            </a:r>
            <a:br>
              <a:rPr lang="en-US" dirty="0"/>
            </a:b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trưng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cho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ngân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</a:t>
            </a:r>
            <a:r>
              <a:rPr lang="vi-VN" dirty="0" err="1"/>
              <a:t>có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0AE64CD-8DD2-4F54-BCD1-3629AE771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833" y="5232248"/>
            <a:ext cx="9144000" cy="1050173"/>
          </a:xfrm>
        </p:spPr>
        <p:txBody>
          <a:bodyPr/>
          <a:lstStyle/>
          <a:p>
            <a:pPr algn="r"/>
            <a:r>
              <a:rPr lang="en-US" dirty="0"/>
              <a:t>NGUYỄN THỊ THU DUYÊN</a:t>
            </a:r>
          </a:p>
          <a:p>
            <a:pPr algn="r"/>
            <a:r>
              <a:rPr lang="en-US" dirty="0"/>
              <a:t>TS. TRẦN ANH TUẤN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BDD8007-70A9-40BC-ABF4-08476EC4E6DE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8300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êu đề 1">
            <a:extLst>
              <a:ext uri="{FF2B5EF4-FFF2-40B4-BE49-F238E27FC236}">
                <a16:creationId xmlns:a16="http://schemas.microsoft.com/office/drawing/2014/main" id="{D88C2DC9-FEB0-46DF-ADC2-6552696436B8}"/>
              </a:ext>
            </a:extLst>
          </p:cNvPr>
          <p:cNvSpPr txBox="1">
            <a:spLocks/>
          </p:cNvSpPr>
          <p:nvPr/>
        </p:nvSpPr>
        <p:spPr>
          <a:xfrm>
            <a:off x="838200" y="136984"/>
            <a:ext cx="10515600" cy="92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lang="vi-VN" dirty="0"/>
          </a:p>
        </p:txBody>
      </p:sp>
      <p:sp>
        <p:nvSpPr>
          <p:cNvPr id="32" name="Chỗ dành sẵn cho Nội dung 2">
            <a:extLst>
              <a:ext uri="{FF2B5EF4-FFF2-40B4-BE49-F238E27FC236}">
                <a16:creationId xmlns:a16="http://schemas.microsoft.com/office/drawing/2014/main" id="{8E1498DE-D9DD-40E3-A19E-977CB6C04570}"/>
              </a:ext>
            </a:extLst>
          </p:cNvPr>
          <p:cNvSpPr txBox="1">
            <a:spLocks/>
          </p:cNvSpPr>
          <p:nvPr/>
        </p:nvSpPr>
        <p:spPr>
          <a:xfrm>
            <a:off x="838200" y="15047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Tx/>
              <a:buChar char="-"/>
            </a:pPr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quyết</a:t>
            </a:r>
            <a:r>
              <a:rPr lang="en-US" sz="4000" dirty="0"/>
              <a:t> </a:t>
            </a:r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sai</a:t>
            </a:r>
            <a:r>
              <a:rPr lang="en-US" sz="4000" dirty="0"/>
              <a:t> </a:t>
            </a:r>
            <a:r>
              <a:rPr lang="en-US" sz="4000" dirty="0" err="1"/>
              <a:t>lệch</a:t>
            </a:r>
            <a:r>
              <a:rPr lang="en-US" sz="4000" dirty="0"/>
              <a:t> do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hóa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  <a:p>
            <a:pPr marL="571500" indent="-571500" algn="just">
              <a:buFontTx/>
              <a:buChar char="-"/>
            </a:pPr>
            <a:r>
              <a:rPr lang="en-US" sz="4000" dirty="0" err="1"/>
              <a:t>Sử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toán</a:t>
            </a:r>
            <a:r>
              <a:rPr lang="en-US" sz="4000" dirty="0"/>
              <a:t> </a:t>
            </a:r>
            <a:r>
              <a:rPr lang="en-US" sz="4000" dirty="0" err="1"/>
              <a:t>khác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tính</a:t>
            </a:r>
            <a:r>
              <a:rPr lang="en-US" sz="4000" dirty="0"/>
              <a:t> </a:t>
            </a:r>
            <a:r>
              <a:rPr lang="en-US" sz="4000" dirty="0" err="1"/>
              <a:t>toán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dự</a:t>
            </a:r>
            <a:r>
              <a:rPr lang="en-US" sz="4000" dirty="0"/>
              <a:t> </a:t>
            </a:r>
            <a:r>
              <a:rPr lang="en-US" sz="4000" dirty="0" err="1"/>
              <a:t>đoán</a:t>
            </a:r>
            <a:endParaRPr lang="en-US" sz="4000" dirty="0"/>
          </a:p>
          <a:p>
            <a:pPr marL="571500" indent="-571500" algn="just">
              <a:buFontTx/>
              <a:buChar char="-"/>
            </a:pPr>
            <a:r>
              <a:rPr lang="en-US" sz="4000" dirty="0" err="1"/>
              <a:t>Áp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PCA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từng</a:t>
            </a:r>
            <a:r>
              <a:rPr lang="en-US" sz="4000" dirty="0"/>
              <a:t> </a:t>
            </a:r>
            <a:r>
              <a:rPr lang="en-US" sz="4000" dirty="0" err="1"/>
              <a:t>nhóm</a:t>
            </a:r>
            <a:r>
              <a:rPr lang="en-US" sz="4000" dirty="0"/>
              <a:t> </a:t>
            </a:r>
            <a:r>
              <a:rPr lang="en-US" sz="4000" dirty="0" err="1"/>
              <a:t>trước</a:t>
            </a:r>
            <a:r>
              <a:rPr lang="en-US" sz="4000" dirty="0"/>
              <a:t> </a:t>
            </a:r>
            <a:r>
              <a:rPr lang="en-US" sz="4000" dirty="0" err="1"/>
              <a:t>khi</a:t>
            </a:r>
            <a:r>
              <a:rPr lang="en-US" sz="4000" dirty="0"/>
              <a:t> </a:t>
            </a:r>
            <a:r>
              <a:rPr lang="en-US" sz="4000" dirty="0" err="1"/>
              <a:t>chọn</a:t>
            </a:r>
            <a:r>
              <a:rPr lang="en-US" sz="4000" dirty="0"/>
              <a:t> </a:t>
            </a:r>
            <a:r>
              <a:rPr lang="en-US" sz="4000" dirty="0" err="1"/>
              <a:t>đặc</a:t>
            </a:r>
            <a:r>
              <a:rPr lang="en-US" sz="4000" dirty="0"/>
              <a:t> </a:t>
            </a:r>
            <a:r>
              <a:rPr lang="en-US" sz="4000"/>
              <a:t>trưng</a:t>
            </a:r>
            <a:endParaRPr lang="en-US" sz="4000" dirty="0"/>
          </a:p>
          <a:p>
            <a:pPr marL="571500" indent="-571500" algn="just">
              <a:buFontTx/>
              <a:buChar char="-"/>
            </a:pP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xuất</a:t>
            </a:r>
            <a:r>
              <a:rPr lang="en-US" sz="4000" dirty="0"/>
              <a:t> </a:t>
            </a:r>
            <a:r>
              <a:rPr lang="en-US" sz="4000" dirty="0" err="1"/>
              <a:t>đặc</a:t>
            </a:r>
            <a:r>
              <a:rPr lang="en-US" sz="4000" dirty="0"/>
              <a:t> </a:t>
            </a:r>
            <a:r>
              <a:rPr lang="en-US" sz="4000" dirty="0" err="1"/>
              <a:t>trưng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dự</a:t>
            </a:r>
            <a:r>
              <a:rPr lang="en-US" sz="4000" dirty="0"/>
              <a:t> </a:t>
            </a:r>
            <a:r>
              <a:rPr lang="en-US" sz="4000" dirty="0" err="1"/>
              <a:t>đoán</a:t>
            </a:r>
            <a:r>
              <a:rPr lang="en-US" sz="4000" dirty="0"/>
              <a:t> </a:t>
            </a:r>
            <a:r>
              <a:rPr lang="en-US" sz="4000" dirty="0" err="1"/>
              <a:t>nhiều</a:t>
            </a:r>
            <a:r>
              <a:rPr lang="en-US" sz="4000" dirty="0"/>
              <a:t> </a:t>
            </a:r>
            <a:r>
              <a:rPr lang="en-US" sz="4000" dirty="0" err="1"/>
              <a:t>đặc</a:t>
            </a:r>
            <a:r>
              <a:rPr lang="en-US" sz="4000" dirty="0"/>
              <a:t> </a:t>
            </a:r>
            <a:r>
              <a:rPr lang="en-US" sz="4000" dirty="0" err="1"/>
              <a:t>trưng</a:t>
            </a:r>
            <a:r>
              <a:rPr lang="en-US" sz="4000" dirty="0"/>
              <a:t> </a:t>
            </a:r>
            <a:r>
              <a:rPr lang="en-US" sz="4000" dirty="0" err="1"/>
              <a:t>mới</a:t>
            </a:r>
            <a:endParaRPr lang="en-US" sz="4000" dirty="0"/>
          </a:p>
          <a:p>
            <a:pPr marL="571500" indent="-571500" algn="just">
              <a:buFontTx/>
              <a:buChar char="-"/>
            </a:pPr>
            <a:endParaRPr lang="en-US" sz="4000" dirty="0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117819FC-EAB5-4B3A-B688-73FA04A4D6DA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6417D18-B82B-490F-9763-6E772C6482E0}"/>
              </a:ext>
            </a:extLst>
          </p:cNvPr>
          <p:cNvSpPr txBox="1"/>
          <p:nvPr/>
        </p:nvSpPr>
        <p:spPr>
          <a:xfrm>
            <a:off x="11320913" y="64348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7334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8BE91E-F954-4CBE-9115-7F129BD8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-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khúc</a:t>
            </a:r>
            <a:r>
              <a:rPr lang="en-US" sz="4000" dirty="0"/>
              <a:t> </a:t>
            </a:r>
            <a:r>
              <a:rPr lang="en-US" sz="4000" dirty="0" err="1"/>
              <a:t>khách</a:t>
            </a:r>
            <a:r>
              <a:rPr lang="en-US" sz="4000" dirty="0"/>
              <a:t> </a:t>
            </a:r>
            <a:r>
              <a:rPr lang="en-US" sz="4000" dirty="0" err="1"/>
              <a:t>hàng</a:t>
            </a:r>
            <a:r>
              <a:rPr lang="en-US" sz="4000" dirty="0"/>
              <a:t>: </a:t>
            </a:r>
            <a:r>
              <a:rPr lang="en-US" sz="4000" dirty="0" err="1"/>
              <a:t>quá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chia </a:t>
            </a:r>
            <a:r>
              <a:rPr lang="en-US" sz="4000" dirty="0" err="1"/>
              <a:t>khách</a:t>
            </a:r>
            <a:r>
              <a:rPr lang="en-US" sz="4000" dirty="0"/>
              <a:t> </a:t>
            </a:r>
            <a:r>
              <a:rPr lang="en-US" sz="4000" dirty="0" err="1"/>
              <a:t>hàng</a:t>
            </a:r>
            <a:r>
              <a:rPr lang="en-US" sz="4000" dirty="0"/>
              <a:t> </a:t>
            </a:r>
            <a:r>
              <a:rPr lang="en-US" sz="4000" dirty="0" err="1"/>
              <a:t>thành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nhóm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đặc</a:t>
            </a:r>
            <a:r>
              <a:rPr lang="en-US" sz="4000" dirty="0"/>
              <a:t> </a:t>
            </a:r>
            <a:r>
              <a:rPr lang="en-US" sz="4000" dirty="0" err="1"/>
              <a:t>điểm</a:t>
            </a:r>
            <a:r>
              <a:rPr lang="en-US" sz="4000" dirty="0"/>
              <a:t> </a:t>
            </a:r>
            <a:r>
              <a:rPr lang="en-US" sz="4000" dirty="0" err="1"/>
              <a:t>giống</a:t>
            </a:r>
            <a:r>
              <a:rPr lang="en-US" sz="4000" dirty="0"/>
              <a:t> </a:t>
            </a:r>
            <a:r>
              <a:rPr lang="en-US" sz="4000" dirty="0" err="1"/>
              <a:t>nhau</a:t>
            </a:r>
            <a:r>
              <a:rPr lang="en-US" sz="4000" dirty="0"/>
              <a:t>.</a:t>
            </a:r>
          </a:p>
          <a:p>
            <a:pPr marL="0" indent="0" algn="just">
              <a:buNone/>
            </a:pPr>
            <a:r>
              <a:rPr lang="en-US" sz="4000" dirty="0"/>
              <a:t>-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xuất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đặc</a:t>
            </a:r>
            <a:r>
              <a:rPr lang="en-US" sz="4000" dirty="0"/>
              <a:t> </a:t>
            </a:r>
            <a:r>
              <a:rPr lang="en-US" sz="4000" dirty="0" err="1"/>
              <a:t>trưng</a:t>
            </a:r>
            <a:r>
              <a:rPr lang="en-US" sz="4000" dirty="0"/>
              <a:t> </a:t>
            </a:r>
            <a:r>
              <a:rPr lang="en-US" sz="4000" dirty="0" err="1"/>
              <a:t>cần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dự</a:t>
            </a:r>
            <a:r>
              <a:rPr lang="en-US" sz="4000" dirty="0"/>
              <a:t> </a:t>
            </a:r>
            <a:r>
              <a:rPr lang="en-US" sz="4000" dirty="0" err="1"/>
              <a:t>đoán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đặc</a:t>
            </a:r>
            <a:r>
              <a:rPr lang="en-US" sz="4000" dirty="0"/>
              <a:t> </a:t>
            </a:r>
            <a:r>
              <a:rPr lang="en-US" sz="4000" dirty="0" err="1"/>
              <a:t>trưng</a:t>
            </a:r>
            <a:r>
              <a:rPr lang="en-US" sz="4000" dirty="0"/>
              <a:t> </a:t>
            </a:r>
            <a:r>
              <a:rPr lang="en-US" sz="4000" dirty="0" err="1"/>
              <a:t>mới</a:t>
            </a:r>
            <a:r>
              <a:rPr lang="en-US" sz="4000" dirty="0"/>
              <a:t> </a:t>
            </a:r>
            <a:r>
              <a:rPr lang="en-US" sz="4000" dirty="0" err="1"/>
              <a:t>dựa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cách</a:t>
            </a:r>
            <a:r>
              <a:rPr lang="en-US" sz="4000" dirty="0"/>
              <a:t> </a:t>
            </a:r>
            <a:r>
              <a:rPr lang="en-US" sz="4000" dirty="0" err="1"/>
              <a:t>tiếp</a:t>
            </a:r>
            <a:r>
              <a:rPr lang="en-US" sz="4000" dirty="0"/>
              <a:t> </a:t>
            </a:r>
            <a:r>
              <a:rPr lang="en-US" sz="4000" dirty="0" err="1"/>
              <a:t>cận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khúc</a:t>
            </a:r>
            <a:r>
              <a:rPr lang="en-US" sz="4000" dirty="0"/>
              <a:t> </a:t>
            </a:r>
            <a:r>
              <a:rPr lang="en-US" sz="4000" dirty="0" err="1"/>
              <a:t>khách</a:t>
            </a:r>
            <a:r>
              <a:rPr lang="en-US" sz="4000" dirty="0"/>
              <a:t> </a:t>
            </a:r>
            <a:r>
              <a:rPr lang="en-US" sz="4000" dirty="0" err="1"/>
              <a:t>hàng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?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49B52195-F7F5-452F-8F18-F1B0729A0602}"/>
              </a:ext>
            </a:extLst>
          </p:cNvPr>
          <p:cNvSpPr txBox="1">
            <a:spLocks/>
          </p:cNvSpPr>
          <p:nvPr/>
        </p:nvSpPr>
        <p:spPr>
          <a:xfrm>
            <a:off x="838200" y="136984"/>
            <a:ext cx="10515600" cy="92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1C16CE1-586E-4F17-A367-CD1ADBB3A081}"/>
              </a:ext>
            </a:extLst>
          </p:cNvPr>
          <p:cNvSpPr txBox="1"/>
          <p:nvPr/>
        </p:nvSpPr>
        <p:spPr>
          <a:xfrm>
            <a:off x="11168513" y="630274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219ADF9-BC98-4D07-834D-BD1DC415682A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14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51A6C5E6-4A28-4758-B9E8-EFA0CF2A11D6}"/>
              </a:ext>
            </a:extLst>
          </p:cNvPr>
          <p:cNvGrpSpPr/>
          <p:nvPr/>
        </p:nvGrpSpPr>
        <p:grpSpPr>
          <a:xfrm>
            <a:off x="1235495" y="1224691"/>
            <a:ext cx="2534145" cy="5367988"/>
            <a:chOff x="2465690" y="66675"/>
            <a:chExt cx="2683317" cy="6348461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4BCD4721-9A39-4B5B-BC39-377E02CA4384}"/>
                </a:ext>
              </a:extLst>
            </p:cNvPr>
            <p:cNvSpPr/>
            <p:nvPr/>
          </p:nvSpPr>
          <p:spPr>
            <a:xfrm>
              <a:off x="2465694" y="66675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Collect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40A60C0B-8ED9-478A-AC51-7CE669C10C44}"/>
                </a:ext>
              </a:extLst>
            </p:cNvPr>
            <p:cNvSpPr/>
            <p:nvPr/>
          </p:nvSpPr>
          <p:spPr>
            <a:xfrm>
              <a:off x="2465690" y="5808744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</a:t>
              </a:r>
              <a:endParaRPr lang="vi-VN" dirty="0"/>
            </a:p>
          </p:txBody>
        </p:sp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BE17A518-4B87-41FA-820F-A39ACD3C620C}"/>
                </a:ext>
              </a:extLst>
            </p:cNvPr>
            <p:cNvSpPr/>
            <p:nvPr/>
          </p:nvSpPr>
          <p:spPr>
            <a:xfrm>
              <a:off x="2465691" y="4852260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2</a:t>
              </a:r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FED8BDED-595C-48B1-A035-A7021A374B72}"/>
                </a:ext>
              </a:extLst>
            </p:cNvPr>
            <p:cNvSpPr/>
            <p:nvPr/>
          </p:nvSpPr>
          <p:spPr>
            <a:xfrm>
              <a:off x="2465691" y="3895776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1</a:t>
              </a:r>
            </a:p>
          </p:txBody>
        </p:sp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4976525-1510-45F4-BA7C-70B86CF74DAE}"/>
                </a:ext>
              </a:extLst>
            </p:cNvPr>
            <p:cNvSpPr/>
            <p:nvPr/>
          </p:nvSpPr>
          <p:spPr>
            <a:xfrm>
              <a:off x="2465692" y="2939123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Analysis</a:t>
              </a:r>
              <a:r>
                <a:rPr lang="vi-VN" dirty="0"/>
                <a:t> </a:t>
              </a:r>
            </a:p>
            <a:p>
              <a:pPr algn="ctr"/>
              <a:r>
                <a:rPr lang="vi-VN" dirty="0" err="1"/>
                <a:t>features</a:t>
              </a:r>
              <a:r>
                <a:rPr lang="vi-VN" dirty="0"/>
                <a:t>' </a:t>
              </a:r>
              <a:r>
                <a:rPr lang="vi-VN" dirty="0" err="1"/>
                <a:t>relationship</a:t>
              </a:r>
              <a:r>
                <a:rPr lang="vi-VN" dirty="0"/>
                <a:t> </a:t>
              </a:r>
            </a:p>
          </p:txBody>
        </p:sp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81F42BEF-9223-4037-B71A-4C2B413FACF3}"/>
                </a:ext>
              </a:extLst>
            </p:cNvPr>
            <p:cNvSpPr/>
            <p:nvPr/>
          </p:nvSpPr>
          <p:spPr>
            <a:xfrm>
              <a:off x="2465693" y="198263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Identify</a:t>
              </a:r>
              <a:r>
                <a:rPr lang="vi-VN" dirty="0"/>
                <a:t> </a:t>
              </a:r>
              <a:r>
                <a:rPr lang="vi-VN" dirty="0" err="1"/>
                <a:t>target</a:t>
              </a:r>
              <a:r>
                <a:rPr lang="vi-VN" dirty="0"/>
                <a:t> </a:t>
              </a:r>
              <a:r>
                <a:rPr lang="vi-VN" dirty="0" err="1"/>
                <a:t>feature</a:t>
              </a:r>
              <a:r>
                <a:rPr lang="vi-VN" dirty="0"/>
                <a:t> </a:t>
              </a:r>
            </a:p>
          </p:txBody>
        </p:sp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BE3F0763-50C6-49A5-B098-524978594B82}"/>
                </a:ext>
              </a:extLst>
            </p:cNvPr>
            <p:cNvSpPr/>
            <p:nvPr/>
          </p:nvSpPr>
          <p:spPr>
            <a:xfrm>
              <a:off x="2465698" y="102315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Group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070B9BE2-B02C-47D2-BE28-1DD07B1E00C2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3807349" y="673067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7794732A-A5FD-4881-8795-84B0C0152B21}"/>
                </a:ext>
              </a:extLst>
            </p:cNvPr>
            <p:cNvCxnSpPr/>
            <p:nvPr/>
          </p:nvCxnSpPr>
          <p:spPr>
            <a:xfrm>
              <a:off x="3807340" y="1643060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187FA1E0-6D9B-4110-B512-5260E297FBF4}"/>
                </a:ext>
              </a:extLst>
            </p:cNvPr>
            <p:cNvCxnSpPr/>
            <p:nvPr/>
          </p:nvCxnSpPr>
          <p:spPr>
            <a:xfrm>
              <a:off x="3807336" y="2599628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Đường kết nối Mũi tên Thẳng 15">
              <a:extLst>
                <a:ext uri="{FF2B5EF4-FFF2-40B4-BE49-F238E27FC236}">
                  <a16:creationId xmlns:a16="http://schemas.microsoft.com/office/drawing/2014/main" id="{64546F8D-27AE-448B-AC6B-444351F91B24}"/>
                </a:ext>
              </a:extLst>
            </p:cNvPr>
            <p:cNvCxnSpPr/>
            <p:nvPr/>
          </p:nvCxnSpPr>
          <p:spPr>
            <a:xfrm>
              <a:off x="3807332" y="355619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6C8063E3-7D5B-4787-B328-1B345EE50B19}"/>
                </a:ext>
              </a:extLst>
            </p:cNvPr>
            <p:cNvCxnSpPr/>
            <p:nvPr/>
          </p:nvCxnSpPr>
          <p:spPr>
            <a:xfrm>
              <a:off x="3807332" y="4502083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D836FD24-4D83-49D1-8FF6-2922235C4807}"/>
                </a:ext>
              </a:extLst>
            </p:cNvPr>
            <p:cNvCxnSpPr/>
            <p:nvPr/>
          </p:nvCxnSpPr>
          <p:spPr>
            <a:xfrm>
              <a:off x="3807328" y="546263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: Mũi tên Gấp khúc 21">
              <a:extLst>
                <a:ext uri="{FF2B5EF4-FFF2-40B4-BE49-F238E27FC236}">
                  <a16:creationId xmlns:a16="http://schemas.microsoft.com/office/drawing/2014/main" id="{11A2A68D-C5E4-443B-B7EF-CBF84B0DD454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>
              <a:off x="5148999" y="4198972"/>
              <a:ext cx="1" cy="191296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: Mũi tên Gấp khúc 23">
              <a:extLst>
                <a:ext uri="{FF2B5EF4-FFF2-40B4-BE49-F238E27FC236}">
                  <a16:creationId xmlns:a16="http://schemas.microsoft.com/office/drawing/2014/main" id="{029BC4D9-0D79-4325-BFEC-883D268A7F18}"/>
                </a:ext>
              </a:extLst>
            </p:cNvPr>
            <p:cNvCxnSpPr>
              <a:stCxn id="8" idx="1"/>
              <a:endCxn id="4" idx="1"/>
            </p:cNvCxnSpPr>
            <p:nvPr/>
          </p:nvCxnSpPr>
          <p:spPr>
            <a:xfrm rot="10800000" flipH="1">
              <a:off x="2465692" y="369871"/>
              <a:ext cx="2" cy="2872448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êu đề 1">
            <a:extLst>
              <a:ext uri="{FF2B5EF4-FFF2-40B4-BE49-F238E27FC236}">
                <a16:creationId xmlns:a16="http://schemas.microsoft.com/office/drawing/2014/main" id="{B60CD3D4-EDF4-48C7-9A24-9602C6BA94B8}"/>
              </a:ext>
            </a:extLst>
          </p:cNvPr>
          <p:cNvSpPr txBox="1">
            <a:spLocks/>
          </p:cNvSpPr>
          <p:nvPr/>
        </p:nvSpPr>
        <p:spPr>
          <a:xfrm>
            <a:off x="838200" y="136984"/>
            <a:ext cx="10515600" cy="92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121CA5-6405-4266-95E2-837B182EA4DF}"/>
              </a:ext>
            </a:extLst>
          </p:cNvPr>
          <p:cNvSpPr txBox="1"/>
          <p:nvPr/>
        </p:nvSpPr>
        <p:spPr>
          <a:xfrm>
            <a:off x="5036701" y="1467964"/>
            <a:ext cx="66579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vi-VN" sz="2800" b="1" dirty="0" err="1"/>
              <a:t>Chọn</a:t>
            </a:r>
            <a:r>
              <a:rPr lang="vi-VN" sz="2800" b="1" dirty="0"/>
              <a:t> </a:t>
            </a:r>
            <a:r>
              <a:rPr lang="vi-VN" sz="2800" b="1" dirty="0" err="1"/>
              <a:t>dữ</a:t>
            </a:r>
            <a:r>
              <a:rPr lang="vi-VN" sz="2800" b="1" dirty="0"/>
              <a:t> </a:t>
            </a:r>
            <a:r>
              <a:rPr lang="vi-VN" sz="2800" b="1" dirty="0" err="1"/>
              <a:t>liệu</a:t>
            </a:r>
            <a:r>
              <a:rPr lang="vi-VN" sz="2800" b="1" dirty="0"/>
              <a:t> </a:t>
            </a:r>
            <a:r>
              <a:rPr lang="vi-VN" sz="2800" b="1" dirty="0" err="1"/>
              <a:t>sẵn</a:t>
            </a:r>
            <a:r>
              <a:rPr lang="vi-VN" sz="2800" b="1" dirty="0"/>
              <a:t> </a:t>
            </a:r>
            <a:r>
              <a:rPr lang="vi-VN" sz="2800" b="1" dirty="0" err="1"/>
              <a:t>có</a:t>
            </a:r>
            <a:r>
              <a:rPr lang="vi-VN" sz="2800" b="1" dirty="0"/>
              <a:t>:</a:t>
            </a:r>
          </a:p>
          <a:p>
            <a:r>
              <a:rPr lang="vi-VN" sz="2800" dirty="0" err="1"/>
              <a:t>Dữ</a:t>
            </a:r>
            <a:r>
              <a:rPr lang="vi-VN" sz="2800" dirty="0"/>
              <a:t> </a:t>
            </a:r>
            <a:r>
              <a:rPr lang="vi-VN" sz="2800" dirty="0" err="1"/>
              <a:t>liệu</a:t>
            </a:r>
            <a:r>
              <a:rPr lang="vi-VN" sz="2800" dirty="0"/>
              <a:t> </a:t>
            </a:r>
            <a:r>
              <a:rPr lang="vi-VN" sz="2800" dirty="0" err="1"/>
              <a:t>tiếp</a:t>
            </a:r>
            <a:r>
              <a:rPr lang="vi-VN" sz="2800" dirty="0"/>
              <a:t> </a:t>
            </a:r>
            <a:r>
              <a:rPr lang="vi-VN" sz="2800" dirty="0" err="1"/>
              <a:t>thị</a:t>
            </a:r>
            <a:r>
              <a:rPr lang="vi-VN" sz="2800" dirty="0"/>
              <a:t> ngân </a:t>
            </a:r>
            <a:r>
              <a:rPr lang="vi-VN" sz="2800" dirty="0" err="1"/>
              <a:t>hàng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Thổ</a:t>
            </a:r>
            <a:r>
              <a:rPr lang="vi-VN" sz="2800" dirty="0"/>
              <a:t> </a:t>
            </a:r>
            <a:r>
              <a:rPr lang="vi-VN" sz="2800" dirty="0" err="1"/>
              <a:t>Nhĩ</a:t>
            </a:r>
            <a:r>
              <a:rPr lang="vi-VN" sz="2800" dirty="0"/>
              <a:t> </a:t>
            </a:r>
            <a:r>
              <a:rPr lang="vi-VN" sz="2800" dirty="0" err="1"/>
              <a:t>Kỳ</a:t>
            </a:r>
            <a:r>
              <a:rPr lang="vi-VN" sz="2800" dirty="0"/>
              <a:t>:</a:t>
            </a:r>
          </a:p>
          <a:p>
            <a:pPr marL="457200" indent="-457200">
              <a:buFontTx/>
              <a:buChar char="-"/>
            </a:pPr>
            <a:r>
              <a:rPr lang="vi-VN" sz="2800" dirty="0"/>
              <a:t>Thu </a:t>
            </a:r>
            <a:r>
              <a:rPr lang="vi-VN" sz="2800" dirty="0" err="1"/>
              <a:t>thập</a:t>
            </a:r>
            <a:r>
              <a:rPr lang="vi-VN" sz="2800" dirty="0"/>
              <a:t> </a:t>
            </a:r>
            <a:r>
              <a:rPr lang="vi-VN" sz="2800" dirty="0" err="1"/>
              <a:t>từ</a:t>
            </a:r>
            <a:r>
              <a:rPr lang="vi-VN" sz="2800" dirty="0"/>
              <a:t> 5/2008 </a:t>
            </a:r>
            <a:r>
              <a:rPr lang="vi-VN" sz="2800" dirty="0" err="1"/>
              <a:t>đến</a:t>
            </a:r>
            <a:r>
              <a:rPr lang="vi-VN" sz="2800" dirty="0"/>
              <a:t> 6/2013</a:t>
            </a:r>
          </a:p>
          <a:p>
            <a:pPr marL="457200" indent="-457200">
              <a:buFontTx/>
              <a:buChar char="-"/>
            </a:pPr>
            <a:r>
              <a:rPr lang="vi-VN" sz="2800" dirty="0" err="1"/>
              <a:t>Gồm</a:t>
            </a:r>
            <a:r>
              <a:rPr lang="vi-VN" sz="2800" dirty="0"/>
              <a:t> 21 </a:t>
            </a:r>
            <a:r>
              <a:rPr lang="vi-VN" sz="2800" dirty="0" err="1"/>
              <a:t>đặc</a:t>
            </a:r>
            <a:r>
              <a:rPr lang="vi-VN" sz="2800" dirty="0"/>
              <a:t> trưng </a:t>
            </a:r>
            <a:r>
              <a:rPr lang="vi-VN" sz="2800" dirty="0" err="1"/>
              <a:t>và</a:t>
            </a:r>
            <a:r>
              <a:rPr lang="vi-VN" sz="2800" dirty="0"/>
              <a:t> 41188 </a:t>
            </a:r>
            <a:r>
              <a:rPr lang="vi-VN" sz="2800" dirty="0" err="1"/>
              <a:t>khách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endParaRPr lang="vi-VN" sz="2800" dirty="0"/>
          </a:p>
          <a:p>
            <a:endParaRPr lang="vi-VN" sz="28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757DB9B-89FA-4B12-A4AC-9EE0307FA409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5D8D6D-0FE1-4FEE-BB49-5012D0B7C888}"/>
              </a:ext>
            </a:extLst>
          </p:cNvPr>
          <p:cNvSpPr txBox="1"/>
          <p:nvPr/>
        </p:nvSpPr>
        <p:spPr>
          <a:xfrm>
            <a:off x="11320913" y="64348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2033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51A6C5E6-4A28-4758-B9E8-EFA0CF2A11D6}"/>
              </a:ext>
            </a:extLst>
          </p:cNvPr>
          <p:cNvGrpSpPr/>
          <p:nvPr/>
        </p:nvGrpSpPr>
        <p:grpSpPr>
          <a:xfrm>
            <a:off x="1235495" y="1224691"/>
            <a:ext cx="2534145" cy="5367988"/>
            <a:chOff x="2465690" y="66675"/>
            <a:chExt cx="2683317" cy="6348461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4BCD4721-9A39-4B5B-BC39-377E02CA4384}"/>
                </a:ext>
              </a:extLst>
            </p:cNvPr>
            <p:cNvSpPr/>
            <p:nvPr/>
          </p:nvSpPr>
          <p:spPr>
            <a:xfrm>
              <a:off x="2465694" y="66675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Collect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40A60C0B-8ED9-478A-AC51-7CE669C10C44}"/>
                </a:ext>
              </a:extLst>
            </p:cNvPr>
            <p:cNvSpPr/>
            <p:nvPr/>
          </p:nvSpPr>
          <p:spPr>
            <a:xfrm>
              <a:off x="2465690" y="5808744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</a:t>
              </a:r>
              <a:endParaRPr lang="vi-VN" dirty="0"/>
            </a:p>
          </p:txBody>
        </p:sp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BE17A518-4B87-41FA-820F-A39ACD3C620C}"/>
                </a:ext>
              </a:extLst>
            </p:cNvPr>
            <p:cNvSpPr/>
            <p:nvPr/>
          </p:nvSpPr>
          <p:spPr>
            <a:xfrm>
              <a:off x="2465691" y="4852260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2</a:t>
              </a:r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FED8BDED-595C-48B1-A035-A7021A374B72}"/>
                </a:ext>
              </a:extLst>
            </p:cNvPr>
            <p:cNvSpPr/>
            <p:nvPr/>
          </p:nvSpPr>
          <p:spPr>
            <a:xfrm>
              <a:off x="2465691" y="3895776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1</a:t>
              </a:r>
            </a:p>
          </p:txBody>
        </p:sp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4976525-1510-45F4-BA7C-70B86CF74DAE}"/>
                </a:ext>
              </a:extLst>
            </p:cNvPr>
            <p:cNvSpPr/>
            <p:nvPr/>
          </p:nvSpPr>
          <p:spPr>
            <a:xfrm>
              <a:off x="2465692" y="2939123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Analysis</a:t>
              </a:r>
              <a:r>
                <a:rPr lang="vi-VN" dirty="0"/>
                <a:t> </a:t>
              </a:r>
            </a:p>
            <a:p>
              <a:pPr algn="ctr"/>
              <a:r>
                <a:rPr lang="vi-VN" dirty="0" err="1"/>
                <a:t>features</a:t>
              </a:r>
              <a:r>
                <a:rPr lang="vi-VN" dirty="0"/>
                <a:t>' </a:t>
              </a:r>
              <a:r>
                <a:rPr lang="vi-VN" dirty="0" err="1"/>
                <a:t>relationship</a:t>
              </a:r>
              <a:r>
                <a:rPr lang="vi-VN" dirty="0"/>
                <a:t> </a:t>
              </a:r>
            </a:p>
          </p:txBody>
        </p:sp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81F42BEF-9223-4037-B71A-4C2B413FACF3}"/>
                </a:ext>
              </a:extLst>
            </p:cNvPr>
            <p:cNvSpPr/>
            <p:nvPr/>
          </p:nvSpPr>
          <p:spPr>
            <a:xfrm>
              <a:off x="2465693" y="198263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Identify</a:t>
              </a:r>
              <a:r>
                <a:rPr lang="vi-VN" dirty="0"/>
                <a:t> </a:t>
              </a:r>
              <a:r>
                <a:rPr lang="vi-VN" dirty="0" err="1"/>
                <a:t>target</a:t>
              </a:r>
              <a:r>
                <a:rPr lang="vi-VN" dirty="0"/>
                <a:t> </a:t>
              </a:r>
              <a:r>
                <a:rPr lang="vi-VN" dirty="0" err="1"/>
                <a:t>feature</a:t>
              </a:r>
              <a:r>
                <a:rPr lang="vi-VN" dirty="0"/>
                <a:t> </a:t>
              </a:r>
            </a:p>
          </p:txBody>
        </p:sp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BE3F0763-50C6-49A5-B098-524978594B82}"/>
                </a:ext>
              </a:extLst>
            </p:cNvPr>
            <p:cNvSpPr/>
            <p:nvPr/>
          </p:nvSpPr>
          <p:spPr>
            <a:xfrm>
              <a:off x="2465698" y="102315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Group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070B9BE2-B02C-47D2-BE28-1DD07B1E00C2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3807349" y="673067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7794732A-A5FD-4881-8795-84B0C0152B21}"/>
                </a:ext>
              </a:extLst>
            </p:cNvPr>
            <p:cNvCxnSpPr/>
            <p:nvPr/>
          </p:nvCxnSpPr>
          <p:spPr>
            <a:xfrm>
              <a:off x="3807340" y="1643060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187FA1E0-6D9B-4110-B512-5260E297FBF4}"/>
                </a:ext>
              </a:extLst>
            </p:cNvPr>
            <p:cNvCxnSpPr/>
            <p:nvPr/>
          </p:nvCxnSpPr>
          <p:spPr>
            <a:xfrm>
              <a:off x="3807336" y="2599628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Đường kết nối Mũi tên Thẳng 15">
              <a:extLst>
                <a:ext uri="{FF2B5EF4-FFF2-40B4-BE49-F238E27FC236}">
                  <a16:creationId xmlns:a16="http://schemas.microsoft.com/office/drawing/2014/main" id="{64546F8D-27AE-448B-AC6B-444351F91B24}"/>
                </a:ext>
              </a:extLst>
            </p:cNvPr>
            <p:cNvCxnSpPr/>
            <p:nvPr/>
          </p:nvCxnSpPr>
          <p:spPr>
            <a:xfrm>
              <a:off x="3807332" y="355619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6C8063E3-7D5B-4787-B328-1B345EE50B19}"/>
                </a:ext>
              </a:extLst>
            </p:cNvPr>
            <p:cNvCxnSpPr/>
            <p:nvPr/>
          </p:nvCxnSpPr>
          <p:spPr>
            <a:xfrm>
              <a:off x="3807332" y="4502083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D836FD24-4D83-49D1-8FF6-2922235C4807}"/>
                </a:ext>
              </a:extLst>
            </p:cNvPr>
            <p:cNvCxnSpPr/>
            <p:nvPr/>
          </p:nvCxnSpPr>
          <p:spPr>
            <a:xfrm>
              <a:off x="3807328" y="546263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: Mũi tên Gấp khúc 21">
              <a:extLst>
                <a:ext uri="{FF2B5EF4-FFF2-40B4-BE49-F238E27FC236}">
                  <a16:creationId xmlns:a16="http://schemas.microsoft.com/office/drawing/2014/main" id="{11A2A68D-C5E4-443B-B7EF-CBF84B0DD454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>
              <a:off x="5148999" y="4198972"/>
              <a:ext cx="1" cy="191296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: Mũi tên Gấp khúc 23">
              <a:extLst>
                <a:ext uri="{FF2B5EF4-FFF2-40B4-BE49-F238E27FC236}">
                  <a16:creationId xmlns:a16="http://schemas.microsoft.com/office/drawing/2014/main" id="{029BC4D9-0D79-4325-BFEC-883D268A7F18}"/>
                </a:ext>
              </a:extLst>
            </p:cNvPr>
            <p:cNvCxnSpPr>
              <a:stCxn id="8" idx="1"/>
              <a:endCxn id="4" idx="1"/>
            </p:cNvCxnSpPr>
            <p:nvPr/>
          </p:nvCxnSpPr>
          <p:spPr>
            <a:xfrm rot="10800000" flipH="1">
              <a:off x="2465692" y="369871"/>
              <a:ext cx="2" cy="2872448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êu đề 1">
            <a:extLst>
              <a:ext uri="{FF2B5EF4-FFF2-40B4-BE49-F238E27FC236}">
                <a16:creationId xmlns:a16="http://schemas.microsoft.com/office/drawing/2014/main" id="{B60CD3D4-EDF4-48C7-9A24-9602C6BA94B8}"/>
              </a:ext>
            </a:extLst>
          </p:cNvPr>
          <p:cNvSpPr txBox="1">
            <a:spLocks/>
          </p:cNvSpPr>
          <p:nvPr/>
        </p:nvSpPr>
        <p:spPr>
          <a:xfrm>
            <a:off x="838200" y="136984"/>
            <a:ext cx="10515600" cy="92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121CA5-6405-4266-95E2-837B182EA4DF}"/>
              </a:ext>
            </a:extLst>
          </p:cNvPr>
          <p:cNvSpPr txBox="1"/>
          <p:nvPr/>
        </p:nvSpPr>
        <p:spPr>
          <a:xfrm>
            <a:off x="5036701" y="1467964"/>
            <a:ext cx="6657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2. </a:t>
            </a:r>
            <a:r>
              <a:rPr lang="vi-VN" sz="2800" b="1" dirty="0" err="1"/>
              <a:t>Nhóm</a:t>
            </a:r>
            <a:r>
              <a:rPr lang="vi-VN" sz="2800" b="1" dirty="0"/>
              <a:t> </a:t>
            </a:r>
            <a:r>
              <a:rPr lang="vi-VN" sz="2800" b="1" dirty="0" err="1"/>
              <a:t>dữ</a:t>
            </a:r>
            <a:r>
              <a:rPr lang="vi-VN" sz="2800" b="1" dirty="0"/>
              <a:t> </a:t>
            </a:r>
            <a:r>
              <a:rPr lang="vi-VN" sz="2800" b="1" dirty="0" err="1"/>
              <a:t>liệu</a:t>
            </a:r>
            <a:r>
              <a:rPr lang="vi-VN" sz="2800" b="1" dirty="0"/>
              <a:t>:</a:t>
            </a:r>
          </a:p>
          <a:p>
            <a:r>
              <a:rPr lang="vi-VN" sz="2800" dirty="0"/>
              <a:t>Chia 21 </a:t>
            </a:r>
            <a:r>
              <a:rPr lang="vi-VN" sz="2800" dirty="0" err="1"/>
              <a:t>đặc</a:t>
            </a:r>
            <a:r>
              <a:rPr lang="vi-VN" sz="2800" dirty="0"/>
              <a:t> trưng </a:t>
            </a:r>
            <a:r>
              <a:rPr lang="vi-VN" sz="2800" dirty="0" err="1"/>
              <a:t>thành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nhóm</a:t>
            </a:r>
            <a:r>
              <a:rPr lang="vi-VN" sz="2800" dirty="0"/>
              <a:t> như </a:t>
            </a:r>
            <a:r>
              <a:rPr lang="vi-VN" sz="2800" dirty="0" err="1"/>
              <a:t>bảng</a:t>
            </a:r>
            <a:r>
              <a:rPr lang="vi-VN" sz="2800" dirty="0"/>
              <a:t> sau:</a:t>
            </a:r>
          </a:p>
          <a:p>
            <a:endParaRPr lang="vi-VN" sz="2800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033D124E-AFE1-4C9D-B333-7A54D7C6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32" y="3101117"/>
            <a:ext cx="5595168" cy="307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09385DFC-A9F7-432F-BEFD-185A31194360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6E957FD3-2C85-48E0-A9E4-10888A439C36}"/>
              </a:ext>
            </a:extLst>
          </p:cNvPr>
          <p:cNvSpPr txBox="1"/>
          <p:nvPr/>
        </p:nvSpPr>
        <p:spPr>
          <a:xfrm>
            <a:off x="11320913" y="64348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0913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51A6C5E6-4A28-4758-B9E8-EFA0CF2A11D6}"/>
              </a:ext>
            </a:extLst>
          </p:cNvPr>
          <p:cNvGrpSpPr/>
          <p:nvPr/>
        </p:nvGrpSpPr>
        <p:grpSpPr>
          <a:xfrm>
            <a:off x="1235495" y="1224691"/>
            <a:ext cx="2534145" cy="5367988"/>
            <a:chOff x="2465690" y="66675"/>
            <a:chExt cx="2683317" cy="6348461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4BCD4721-9A39-4B5B-BC39-377E02CA4384}"/>
                </a:ext>
              </a:extLst>
            </p:cNvPr>
            <p:cNvSpPr/>
            <p:nvPr/>
          </p:nvSpPr>
          <p:spPr>
            <a:xfrm>
              <a:off x="2465694" y="66675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Collect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40A60C0B-8ED9-478A-AC51-7CE669C10C44}"/>
                </a:ext>
              </a:extLst>
            </p:cNvPr>
            <p:cNvSpPr/>
            <p:nvPr/>
          </p:nvSpPr>
          <p:spPr>
            <a:xfrm>
              <a:off x="2465690" y="5808744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</a:t>
              </a:r>
              <a:endParaRPr lang="vi-VN" dirty="0"/>
            </a:p>
          </p:txBody>
        </p:sp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BE17A518-4B87-41FA-820F-A39ACD3C620C}"/>
                </a:ext>
              </a:extLst>
            </p:cNvPr>
            <p:cNvSpPr/>
            <p:nvPr/>
          </p:nvSpPr>
          <p:spPr>
            <a:xfrm>
              <a:off x="2465691" y="4852260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2</a:t>
              </a:r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FED8BDED-595C-48B1-A035-A7021A374B72}"/>
                </a:ext>
              </a:extLst>
            </p:cNvPr>
            <p:cNvSpPr/>
            <p:nvPr/>
          </p:nvSpPr>
          <p:spPr>
            <a:xfrm>
              <a:off x="2465691" y="3895776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1</a:t>
              </a:r>
            </a:p>
          </p:txBody>
        </p:sp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4976525-1510-45F4-BA7C-70B86CF74DAE}"/>
                </a:ext>
              </a:extLst>
            </p:cNvPr>
            <p:cNvSpPr/>
            <p:nvPr/>
          </p:nvSpPr>
          <p:spPr>
            <a:xfrm>
              <a:off x="2465692" y="2939123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Analysis</a:t>
              </a:r>
              <a:r>
                <a:rPr lang="vi-VN" dirty="0"/>
                <a:t> </a:t>
              </a:r>
            </a:p>
            <a:p>
              <a:pPr algn="ctr"/>
              <a:r>
                <a:rPr lang="vi-VN" dirty="0" err="1"/>
                <a:t>features</a:t>
              </a:r>
              <a:r>
                <a:rPr lang="vi-VN" dirty="0"/>
                <a:t>' </a:t>
              </a:r>
              <a:r>
                <a:rPr lang="vi-VN" dirty="0" err="1"/>
                <a:t>relationship</a:t>
              </a:r>
              <a:r>
                <a:rPr lang="vi-VN" dirty="0"/>
                <a:t> </a:t>
              </a:r>
            </a:p>
          </p:txBody>
        </p:sp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81F42BEF-9223-4037-B71A-4C2B413FACF3}"/>
                </a:ext>
              </a:extLst>
            </p:cNvPr>
            <p:cNvSpPr/>
            <p:nvPr/>
          </p:nvSpPr>
          <p:spPr>
            <a:xfrm>
              <a:off x="2465693" y="198263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Identify</a:t>
              </a:r>
              <a:r>
                <a:rPr lang="vi-VN" dirty="0"/>
                <a:t> </a:t>
              </a:r>
              <a:r>
                <a:rPr lang="vi-VN" dirty="0" err="1"/>
                <a:t>target</a:t>
              </a:r>
              <a:r>
                <a:rPr lang="vi-VN" dirty="0"/>
                <a:t> </a:t>
              </a:r>
              <a:r>
                <a:rPr lang="vi-VN" dirty="0" err="1"/>
                <a:t>feature</a:t>
              </a:r>
              <a:r>
                <a:rPr lang="vi-VN" dirty="0"/>
                <a:t> </a:t>
              </a:r>
            </a:p>
          </p:txBody>
        </p:sp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BE3F0763-50C6-49A5-B098-524978594B82}"/>
                </a:ext>
              </a:extLst>
            </p:cNvPr>
            <p:cNvSpPr/>
            <p:nvPr/>
          </p:nvSpPr>
          <p:spPr>
            <a:xfrm>
              <a:off x="2465698" y="102315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Group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070B9BE2-B02C-47D2-BE28-1DD07B1E00C2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3807349" y="673067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7794732A-A5FD-4881-8795-84B0C0152B21}"/>
                </a:ext>
              </a:extLst>
            </p:cNvPr>
            <p:cNvCxnSpPr/>
            <p:nvPr/>
          </p:nvCxnSpPr>
          <p:spPr>
            <a:xfrm>
              <a:off x="3807340" y="1643060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187FA1E0-6D9B-4110-B512-5260E297FBF4}"/>
                </a:ext>
              </a:extLst>
            </p:cNvPr>
            <p:cNvCxnSpPr/>
            <p:nvPr/>
          </p:nvCxnSpPr>
          <p:spPr>
            <a:xfrm>
              <a:off x="3807336" y="2599628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Đường kết nối Mũi tên Thẳng 15">
              <a:extLst>
                <a:ext uri="{FF2B5EF4-FFF2-40B4-BE49-F238E27FC236}">
                  <a16:creationId xmlns:a16="http://schemas.microsoft.com/office/drawing/2014/main" id="{64546F8D-27AE-448B-AC6B-444351F91B24}"/>
                </a:ext>
              </a:extLst>
            </p:cNvPr>
            <p:cNvCxnSpPr/>
            <p:nvPr/>
          </p:nvCxnSpPr>
          <p:spPr>
            <a:xfrm>
              <a:off x="3807332" y="355619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6C8063E3-7D5B-4787-B328-1B345EE50B19}"/>
                </a:ext>
              </a:extLst>
            </p:cNvPr>
            <p:cNvCxnSpPr/>
            <p:nvPr/>
          </p:nvCxnSpPr>
          <p:spPr>
            <a:xfrm>
              <a:off x="3807332" y="4502083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D836FD24-4D83-49D1-8FF6-2922235C4807}"/>
                </a:ext>
              </a:extLst>
            </p:cNvPr>
            <p:cNvCxnSpPr/>
            <p:nvPr/>
          </p:nvCxnSpPr>
          <p:spPr>
            <a:xfrm>
              <a:off x="3807328" y="546263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: Mũi tên Gấp khúc 21">
              <a:extLst>
                <a:ext uri="{FF2B5EF4-FFF2-40B4-BE49-F238E27FC236}">
                  <a16:creationId xmlns:a16="http://schemas.microsoft.com/office/drawing/2014/main" id="{11A2A68D-C5E4-443B-B7EF-CBF84B0DD454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>
              <a:off x="5148999" y="4198972"/>
              <a:ext cx="1" cy="191296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: Mũi tên Gấp khúc 23">
              <a:extLst>
                <a:ext uri="{FF2B5EF4-FFF2-40B4-BE49-F238E27FC236}">
                  <a16:creationId xmlns:a16="http://schemas.microsoft.com/office/drawing/2014/main" id="{029BC4D9-0D79-4325-BFEC-883D268A7F18}"/>
                </a:ext>
              </a:extLst>
            </p:cNvPr>
            <p:cNvCxnSpPr>
              <a:stCxn id="8" idx="1"/>
              <a:endCxn id="4" idx="1"/>
            </p:cNvCxnSpPr>
            <p:nvPr/>
          </p:nvCxnSpPr>
          <p:spPr>
            <a:xfrm rot="10800000" flipH="1">
              <a:off x="2465692" y="369871"/>
              <a:ext cx="2" cy="2872448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êu đề 1">
            <a:extLst>
              <a:ext uri="{FF2B5EF4-FFF2-40B4-BE49-F238E27FC236}">
                <a16:creationId xmlns:a16="http://schemas.microsoft.com/office/drawing/2014/main" id="{B60CD3D4-EDF4-48C7-9A24-9602C6BA94B8}"/>
              </a:ext>
            </a:extLst>
          </p:cNvPr>
          <p:cNvSpPr txBox="1">
            <a:spLocks/>
          </p:cNvSpPr>
          <p:nvPr/>
        </p:nvSpPr>
        <p:spPr>
          <a:xfrm>
            <a:off x="838200" y="136984"/>
            <a:ext cx="10515600" cy="92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121CA5-6405-4266-95E2-837B182EA4DF}"/>
              </a:ext>
            </a:extLst>
          </p:cNvPr>
          <p:cNvSpPr txBox="1"/>
          <p:nvPr/>
        </p:nvSpPr>
        <p:spPr>
          <a:xfrm>
            <a:off x="5036701" y="1467964"/>
            <a:ext cx="6657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3. </a:t>
            </a:r>
            <a:r>
              <a:rPr lang="vi-VN" sz="2800" b="1" dirty="0" err="1"/>
              <a:t>Xác</a:t>
            </a:r>
            <a:r>
              <a:rPr lang="vi-VN" sz="2800" b="1" dirty="0"/>
              <a:t> </a:t>
            </a:r>
            <a:r>
              <a:rPr lang="vi-VN" sz="2800" b="1" dirty="0" err="1"/>
              <a:t>định</a:t>
            </a:r>
            <a:r>
              <a:rPr lang="vi-VN" sz="2800" b="1" dirty="0"/>
              <a:t> </a:t>
            </a:r>
            <a:r>
              <a:rPr lang="vi-VN" sz="2800" b="1" dirty="0" err="1"/>
              <a:t>đặc</a:t>
            </a:r>
            <a:r>
              <a:rPr lang="vi-VN" sz="2800" b="1"/>
              <a:t> trưng cần</a:t>
            </a:r>
            <a:r>
              <a:rPr lang="vi-VN" sz="2800" b="1" dirty="0"/>
              <a:t> </a:t>
            </a:r>
            <a:r>
              <a:rPr lang="vi-VN" sz="2800" b="1" dirty="0" err="1"/>
              <a:t>dự</a:t>
            </a:r>
            <a:r>
              <a:rPr lang="vi-VN" sz="2800" b="1" dirty="0"/>
              <a:t> </a:t>
            </a:r>
            <a:r>
              <a:rPr lang="vi-VN" sz="2800" b="1" dirty="0" err="1"/>
              <a:t>đoán</a:t>
            </a:r>
            <a:r>
              <a:rPr lang="vi-VN" sz="2800" b="1" dirty="0"/>
              <a:t> cho </a:t>
            </a:r>
            <a:r>
              <a:rPr lang="vi-VN" sz="2800" b="1" dirty="0" err="1"/>
              <a:t>bài</a:t>
            </a:r>
            <a:r>
              <a:rPr lang="vi-VN" sz="2800" b="1" dirty="0"/>
              <a:t> </a:t>
            </a:r>
            <a:r>
              <a:rPr lang="vi-VN" sz="2800" b="1" dirty="0" err="1"/>
              <a:t>toán</a:t>
            </a:r>
            <a:r>
              <a:rPr lang="vi-VN" sz="2800" b="1" dirty="0"/>
              <a:t>:</a:t>
            </a:r>
          </a:p>
          <a:p>
            <a:r>
              <a:rPr lang="vi-VN" sz="2800" dirty="0"/>
              <a:t>- Yêu </a:t>
            </a:r>
            <a:r>
              <a:rPr lang="vi-VN" sz="2800" dirty="0" err="1"/>
              <a:t>cầu</a:t>
            </a:r>
            <a:r>
              <a:rPr lang="vi-VN" sz="2800" dirty="0"/>
              <a:t> </a:t>
            </a:r>
            <a:r>
              <a:rPr lang="vi-VN" sz="2800" dirty="0" err="1"/>
              <a:t>kiến</a:t>
            </a:r>
            <a:r>
              <a:rPr lang="vi-VN" sz="2800" dirty="0"/>
              <a:t> </a:t>
            </a:r>
            <a:r>
              <a:rPr lang="vi-VN" sz="2800" dirty="0" err="1"/>
              <a:t>thức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kinh </a:t>
            </a:r>
            <a:r>
              <a:rPr lang="vi-VN" sz="2800" dirty="0" err="1"/>
              <a:t>nghiệm</a:t>
            </a:r>
            <a:r>
              <a:rPr lang="vi-VN" sz="2800" dirty="0"/>
              <a:t> chuyên môn</a:t>
            </a:r>
          </a:p>
          <a:p>
            <a:r>
              <a:rPr lang="vi-VN" sz="2800" dirty="0"/>
              <a:t>- </a:t>
            </a:r>
            <a:r>
              <a:rPr lang="vi-VN" sz="2800" dirty="0" err="1"/>
              <a:t>Hạn</a:t>
            </a:r>
            <a:r>
              <a:rPr lang="vi-VN" sz="2800" dirty="0"/>
              <a:t> </a:t>
            </a:r>
            <a:r>
              <a:rPr lang="vi-VN" sz="2800" dirty="0" err="1"/>
              <a:t>chế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biến</a:t>
            </a:r>
            <a:r>
              <a:rPr lang="vi-VN" sz="2800" dirty="0"/>
              <a:t> </a:t>
            </a:r>
            <a:r>
              <a:rPr lang="vi-VN" sz="2800" dirty="0" err="1"/>
              <a:t>dự</a:t>
            </a:r>
            <a:r>
              <a:rPr lang="vi-VN" sz="2800" dirty="0"/>
              <a:t> </a:t>
            </a:r>
            <a:r>
              <a:rPr lang="vi-VN" sz="2800" dirty="0" err="1"/>
              <a:t>đoán</a:t>
            </a:r>
            <a:r>
              <a:rPr lang="vi-VN" sz="2800" dirty="0"/>
              <a:t> </a:t>
            </a:r>
            <a:r>
              <a:rPr lang="vi-VN" sz="2800" dirty="0" err="1"/>
              <a:t>có</a:t>
            </a:r>
            <a:r>
              <a:rPr lang="vi-VN" sz="2800" dirty="0"/>
              <a:t> tương quan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63F4260B-33C0-4A59-AAB0-43B8F8D5F86E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5A3B8931-F3F3-4B1D-86A5-7DA16ED54EEC}"/>
              </a:ext>
            </a:extLst>
          </p:cNvPr>
          <p:cNvSpPr txBox="1"/>
          <p:nvPr/>
        </p:nvSpPr>
        <p:spPr>
          <a:xfrm>
            <a:off x="11320913" y="64348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2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51A6C5E6-4A28-4758-B9E8-EFA0CF2A11D6}"/>
              </a:ext>
            </a:extLst>
          </p:cNvPr>
          <p:cNvGrpSpPr/>
          <p:nvPr/>
        </p:nvGrpSpPr>
        <p:grpSpPr>
          <a:xfrm>
            <a:off x="1235495" y="1224691"/>
            <a:ext cx="2534145" cy="5367988"/>
            <a:chOff x="2465690" y="66675"/>
            <a:chExt cx="2683317" cy="6348461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4BCD4721-9A39-4B5B-BC39-377E02CA4384}"/>
                </a:ext>
              </a:extLst>
            </p:cNvPr>
            <p:cNvSpPr/>
            <p:nvPr/>
          </p:nvSpPr>
          <p:spPr>
            <a:xfrm>
              <a:off x="2465694" y="66675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Collect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40A60C0B-8ED9-478A-AC51-7CE669C10C44}"/>
                </a:ext>
              </a:extLst>
            </p:cNvPr>
            <p:cNvSpPr/>
            <p:nvPr/>
          </p:nvSpPr>
          <p:spPr>
            <a:xfrm>
              <a:off x="2465690" y="5808744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</a:t>
              </a:r>
              <a:endParaRPr lang="vi-VN" dirty="0"/>
            </a:p>
          </p:txBody>
        </p:sp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BE17A518-4B87-41FA-820F-A39ACD3C620C}"/>
                </a:ext>
              </a:extLst>
            </p:cNvPr>
            <p:cNvSpPr/>
            <p:nvPr/>
          </p:nvSpPr>
          <p:spPr>
            <a:xfrm>
              <a:off x="2465691" y="4852260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2</a:t>
              </a:r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FED8BDED-595C-48B1-A035-A7021A374B72}"/>
                </a:ext>
              </a:extLst>
            </p:cNvPr>
            <p:cNvSpPr/>
            <p:nvPr/>
          </p:nvSpPr>
          <p:spPr>
            <a:xfrm>
              <a:off x="2465691" y="3895776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1</a:t>
              </a:r>
            </a:p>
          </p:txBody>
        </p:sp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4976525-1510-45F4-BA7C-70B86CF74DAE}"/>
                </a:ext>
              </a:extLst>
            </p:cNvPr>
            <p:cNvSpPr/>
            <p:nvPr/>
          </p:nvSpPr>
          <p:spPr>
            <a:xfrm>
              <a:off x="2465692" y="2939123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Analysis</a:t>
              </a:r>
              <a:r>
                <a:rPr lang="vi-VN" dirty="0"/>
                <a:t> </a:t>
              </a:r>
            </a:p>
            <a:p>
              <a:pPr algn="ctr"/>
              <a:r>
                <a:rPr lang="vi-VN" dirty="0" err="1"/>
                <a:t>features</a:t>
              </a:r>
              <a:r>
                <a:rPr lang="vi-VN" dirty="0"/>
                <a:t>' </a:t>
              </a:r>
              <a:r>
                <a:rPr lang="vi-VN" dirty="0" err="1"/>
                <a:t>relationship</a:t>
              </a:r>
              <a:r>
                <a:rPr lang="vi-VN" dirty="0"/>
                <a:t> </a:t>
              </a:r>
            </a:p>
          </p:txBody>
        </p:sp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81F42BEF-9223-4037-B71A-4C2B413FACF3}"/>
                </a:ext>
              </a:extLst>
            </p:cNvPr>
            <p:cNvSpPr/>
            <p:nvPr/>
          </p:nvSpPr>
          <p:spPr>
            <a:xfrm>
              <a:off x="2465693" y="198263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Identify</a:t>
              </a:r>
              <a:r>
                <a:rPr lang="vi-VN" dirty="0"/>
                <a:t> </a:t>
              </a:r>
              <a:r>
                <a:rPr lang="vi-VN" dirty="0" err="1"/>
                <a:t>target</a:t>
              </a:r>
              <a:r>
                <a:rPr lang="vi-VN" dirty="0"/>
                <a:t> </a:t>
              </a:r>
              <a:r>
                <a:rPr lang="vi-VN" dirty="0" err="1"/>
                <a:t>feature</a:t>
              </a:r>
              <a:r>
                <a:rPr lang="vi-VN" dirty="0"/>
                <a:t> </a:t>
              </a:r>
            </a:p>
          </p:txBody>
        </p:sp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BE3F0763-50C6-49A5-B098-524978594B82}"/>
                </a:ext>
              </a:extLst>
            </p:cNvPr>
            <p:cNvSpPr/>
            <p:nvPr/>
          </p:nvSpPr>
          <p:spPr>
            <a:xfrm>
              <a:off x="2465698" y="102315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Group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070B9BE2-B02C-47D2-BE28-1DD07B1E00C2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3807349" y="673067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7794732A-A5FD-4881-8795-84B0C0152B21}"/>
                </a:ext>
              </a:extLst>
            </p:cNvPr>
            <p:cNvCxnSpPr/>
            <p:nvPr/>
          </p:nvCxnSpPr>
          <p:spPr>
            <a:xfrm>
              <a:off x="3807340" y="1643060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187FA1E0-6D9B-4110-B512-5260E297FBF4}"/>
                </a:ext>
              </a:extLst>
            </p:cNvPr>
            <p:cNvCxnSpPr/>
            <p:nvPr/>
          </p:nvCxnSpPr>
          <p:spPr>
            <a:xfrm>
              <a:off x="3807336" y="2599628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Đường kết nối Mũi tên Thẳng 15">
              <a:extLst>
                <a:ext uri="{FF2B5EF4-FFF2-40B4-BE49-F238E27FC236}">
                  <a16:creationId xmlns:a16="http://schemas.microsoft.com/office/drawing/2014/main" id="{64546F8D-27AE-448B-AC6B-444351F91B24}"/>
                </a:ext>
              </a:extLst>
            </p:cNvPr>
            <p:cNvCxnSpPr/>
            <p:nvPr/>
          </p:nvCxnSpPr>
          <p:spPr>
            <a:xfrm>
              <a:off x="3807332" y="355619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6C8063E3-7D5B-4787-B328-1B345EE50B19}"/>
                </a:ext>
              </a:extLst>
            </p:cNvPr>
            <p:cNvCxnSpPr/>
            <p:nvPr/>
          </p:nvCxnSpPr>
          <p:spPr>
            <a:xfrm>
              <a:off x="3807332" y="4502083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D836FD24-4D83-49D1-8FF6-2922235C4807}"/>
                </a:ext>
              </a:extLst>
            </p:cNvPr>
            <p:cNvCxnSpPr/>
            <p:nvPr/>
          </p:nvCxnSpPr>
          <p:spPr>
            <a:xfrm>
              <a:off x="3807328" y="546263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: Mũi tên Gấp khúc 21">
              <a:extLst>
                <a:ext uri="{FF2B5EF4-FFF2-40B4-BE49-F238E27FC236}">
                  <a16:creationId xmlns:a16="http://schemas.microsoft.com/office/drawing/2014/main" id="{11A2A68D-C5E4-443B-B7EF-CBF84B0DD454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>
              <a:off x="5148999" y="4198972"/>
              <a:ext cx="1" cy="191296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: Mũi tên Gấp khúc 23">
              <a:extLst>
                <a:ext uri="{FF2B5EF4-FFF2-40B4-BE49-F238E27FC236}">
                  <a16:creationId xmlns:a16="http://schemas.microsoft.com/office/drawing/2014/main" id="{029BC4D9-0D79-4325-BFEC-883D268A7F18}"/>
                </a:ext>
              </a:extLst>
            </p:cNvPr>
            <p:cNvCxnSpPr>
              <a:stCxn id="8" idx="1"/>
              <a:endCxn id="4" idx="1"/>
            </p:cNvCxnSpPr>
            <p:nvPr/>
          </p:nvCxnSpPr>
          <p:spPr>
            <a:xfrm rot="10800000" flipH="1">
              <a:off x="2465692" y="369871"/>
              <a:ext cx="2" cy="2872448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êu đề 1">
            <a:extLst>
              <a:ext uri="{FF2B5EF4-FFF2-40B4-BE49-F238E27FC236}">
                <a16:creationId xmlns:a16="http://schemas.microsoft.com/office/drawing/2014/main" id="{B60CD3D4-EDF4-48C7-9A24-9602C6BA94B8}"/>
              </a:ext>
            </a:extLst>
          </p:cNvPr>
          <p:cNvSpPr txBox="1">
            <a:spLocks/>
          </p:cNvSpPr>
          <p:nvPr/>
        </p:nvSpPr>
        <p:spPr>
          <a:xfrm>
            <a:off x="838200" y="136984"/>
            <a:ext cx="10515600" cy="92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121CA5-6405-4266-95E2-837B182EA4DF}"/>
              </a:ext>
            </a:extLst>
          </p:cNvPr>
          <p:cNvSpPr txBox="1"/>
          <p:nvPr/>
        </p:nvSpPr>
        <p:spPr>
          <a:xfrm>
            <a:off x="5036701" y="1467964"/>
            <a:ext cx="6657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4. Phân </a:t>
            </a:r>
            <a:r>
              <a:rPr lang="vi-VN" sz="2800" b="1" dirty="0" err="1"/>
              <a:t>tích</a:t>
            </a:r>
            <a:r>
              <a:rPr lang="vi-VN" sz="2800" b="1" dirty="0"/>
              <a:t> </a:t>
            </a:r>
            <a:r>
              <a:rPr lang="vi-VN" sz="2800" b="1" dirty="0" err="1"/>
              <a:t>mối</a:t>
            </a:r>
            <a:r>
              <a:rPr lang="vi-VN" sz="2800" b="1" dirty="0"/>
              <a:t> quan </a:t>
            </a:r>
            <a:r>
              <a:rPr lang="vi-VN" sz="2800" b="1" dirty="0" err="1"/>
              <a:t>hệ</a:t>
            </a:r>
            <a:r>
              <a:rPr lang="vi-VN" sz="2800" b="1" dirty="0"/>
              <a:t> </a:t>
            </a:r>
            <a:r>
              <a:rPr lang="vi-VN" sz="2800" b="1" dirty="0" err="1"/>
              <a:t>giữa</a:t>
            </a:r>
            <a:r>
              <a:rPr lang="vi-VN" sz="2800" b="1" dirty="0"/>
              <a:t> </a:t>
            </a:r>
            <a:r>
              <a:rPr lang="vi-VN" sz="2800" b="1" dirty="0" err="1"/>
              <a:t>các</a:t>
            </a:r>
            <a:r>
              <a:rPr lang="vi-VN" sz="2800" b="1" dirty="0"/>
              <a:t> </a:t>
            </a:r>
            <a:r>
              <a:rPr lang="vi-VN" sz="2800" b="1" dirty="0" err="1"/>
              <a:t>đặc</a:t>
            </a:r>
            <a:r>
              <a:rPr lang="vi-VN" sz="2800" b="1" dirty="0"/>
              <a:t> trưng: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547815-DBFD-4752-8441-79A9E63A3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18" y="2632071"/>
            <a:ext cx="16192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10715C-7729-42AA-9D91-7A3D09F16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02" y="4966146"/>
            <a:ext cx="22383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B3EB71A-87EE-423D-8A47-87B9614D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252" y="2632071"/>
            <a:ext cx="4042282" cy="343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C05D4AFC-FF53-4D84-B9E9-CDC231B1C13B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5B88ECE9-1D8E-4088-93D3-B3A0A93A9D50}"/>
              </a:ext>
            </a:extLst>
          </p:cNvPr>
          <p:cNvSpPr txBox="1"/>
          <p:nvPr/>
        </p:nvSpPr>
        <p:spPr>
          <a:xfrm>
            <a:off x="11320913" y="64348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9148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51A6C5E6-4A28-4758-B9E8-EFA0CF2A11D6}"/>
              </a:ext>
            </a:extLst>
          </p:cNvPr>
          <p:cNvGrpSpPr/>
          <p:nvPr/>
        </p:nvGrpSpPr>
        <p:grpSpPr>
          <a:xfrm>
            <a:off x="1235495" y="1224691"/>
            <a:ext cx="2534145" cy="5367988"/>
            <a:chOff x="2465690" y="66675"/>
            <a:chExt cx="2683317" cy="6348461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4BCD4721-9A39-4B5B-BC39-377E02CA4384}"/>
                </a:ext>
              </a:extLst>
            </p:cNvPr>
            <p:cNvSpPr/>
            <p:nvPr/>
          </p:nvSpPr>
          <p:spPr>
            <a:xfrm>
              <a:off x="2465694" y="66675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Collect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40A60C0B-8ED9-478A-AC51-7CE669C10C44}"/>
                </a:ext>
              </a:extLst>
            </p:cNvPr>
            <p:cNvSpPr/>
            <p:nvPr/>
          </p:nvSpPr>
          <p:spPr>
            <a:xfrm>
              <a:off x="2465690" y="5808744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</a:t>
              </a:r>
              <a:endParaRPr lang="vi-VN" dirty="0"/>
            </a:p>
          </p:txBody>
        </p:sp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BE17A518-4B87-41FA-820F-A39ACD3C620C}"/>
                </a:ext>
              </a:extLst>
            </p:cNvPr>
            <p:cNvSpPr/>
            <p:nvPr/>
          </p:nvSpPr>
          <p:spPr>
            <a:xfrm>
              <a:off x="2465691" y="4852260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2</a:t>
              </a:r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FED8BDED-595C-48B1-A035-A7021A374B72}"/>
                </a:ext>
              </a:extLst>
            </p:cNvPr>
            <p:cNvSpPr/>
            <p:nvPr/>
          </p:nvSpPr>
          <p:spPr>
            <a:xfrm>
              <a:off x="2465691" y="3895776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1</a:t>
              </a:r>
            </a:p>
          </p:txBody>
        </p:sp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4976525-1510-45F4-BA7C-70B86CF74DAE}"/>
                </a:ext>
              </a:extLst>
            </p:cNvPr>
            <p:cNvSpPr/>
            <p:nvPr/>
          </p:nvSpPr>
          <p:spPr>
            <a:xfrm>
              <a:off x="2465692" y="2939123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Analysis</a:t>
              </a:r>
              <a:r>
                <a:rPr lang="vi-VN" dirty="0"/>
                <a:t> </a:t>
              </a:r>
            </a:p>
            <a:p>
              <a:pPr algn="ctr"/>
              <a:r>
                <a:rPr lang="vi-VN" dirty="0" err="1"/>
                <a:t>features</a:t>
              </a:r>
              <a:r>
                <a:rPr lang="vi-VN" dirty="0"/>
                <a:t>' </a:t>
              </a:r>
              <a:r>
                <a:rPr lang="vi-VN" dirty="0" err="1"/>
                <a:t>relationship</a:t>
              </a:r>
              <a:r>
                <a:rPr lang="vi-VN" dirty="0"/>
                <a:t> </a:t>
              </a:r>
            </a:p>
          </p:txBody>
        </p:sp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81F42BEF-9223-4037-B71A-4C2B413FACF3}"/>
                </a:ext>
              </a:extLst>
            </p:cNvPr>
            <p:cNvSpPr/>
            <p:nvPr/>
          </p:nvSpPr>
          <p:spPr>
            <a:xfrm>
              <a:off x="2465693" y="198263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Identify</a:t>
              </a:r>
              <a:r>
                <a:rPr lang="vi-VN" dirty="0"/>
                <a:t> </a:t>
              </a:r>
              <a:r>
                <a:rPr lang="vi-VN" dirty="0" err="1"/>
                <a:t>target</a:t>
              </a:r>
              <a:r>
                <a:rPr lang="vi-VN" dirty="0"/>
                <a:t> </a:t>
              </a:r>
              <a:r>
                <a:rPr lang="vi-VN" dirty="0" err="1"/>
                <a:t>feature</a:t>
              </a:r>
              <a:r>
                <a:rPr lang="vi-VN" dirty="0"/>
                <a:t> </a:t>
              </a:r>
            </a:p>
          </p:txBody>
        </p:sp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BE3F0763-50C6-49A5-B098-524978594B82}"/>
                </a:ext>
              </a:extLst>
            </p:cNvPr>
            <p:cNvSpPr/>
            <p:nvPr/>
          </p:nvSpPr>
          <p:spPr>
            <a:xfrm>
              <a:off x="2465698" y="102315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Group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070B9BE2-B02C-47D2-BE28-1DD07B1E00C2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3807349" y="673067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7794732A-A5FD-4881-8795-84B0C0152B21}"/>
                </a:ext>
              </a:extLst>
            </p:cNvPr>
            <p:cNvCxnSpPr/>
            <p:nvPr/>
          </p:nvCxnSpPr>
          <p:spPr>
            <a:xfrm>
              <a:off x="3807340" y="1643060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187FA1E0-6D9B-4110-B512-5260E297FBF4}"/>
                </a:ext>
              </a:extLst>
            </p:cNvPr>
            <p:cNvCxnSpPr/>
            <p:nvPr/>
          </p:nvCxnSpPr>
          <p:spPr>
            <a:xfrm>
              <a:off x="3807336" y="2599628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Đường kết nối Mũi tên Thẳng 15">
              <a:extLst>
                <a:ext uri="{FF2B5EF4-FFF2-40B4-BE49-F238E27FC236}">
                  <a16:creationId xmlns:a16="http://schemas.microsoft.com/office/drawing/2014/main" id="{64546F8D-27AE-448B-AC6B-444351F91B24}"/>
                </a:ext>
              </a:extLst>
            </p:cNvPr>
            <p:cNvCxnSpPr/>
            <p:nvPr/>
          </p:nvCxnSpPr>
          <p:spPr>
            <a:xfrm>
              <a:off x="3807332" y="355619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6C8063E3-7D5B-4787-B328-1B345EE50B19}"/>
                </a:ext>
              </a:extLst>
            </p:cNvPr>
            <p:cNvCxnSpPr/>
            <p:nvPr/>
          </p:nvCxnSpPr>
          <p:spPr>
            <a:xfrm>
              <a:off x="3807332" y="4502083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D836FD24-4D83-49D1-8FF6-2922235C4807}"/>
                </a:ext>
              </a:extLst>
            </p:cNvPr>
            <p:cNvCxnSpPr/>
            <p:nvPr/>
          </p:nvCxnSpPr>
          <p:spPr>
            <a:xfrm>
              <a:off x="3807328" y="546263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: Mũi tên Gấp khúc 21">
              <a:extLst>
                <a:ext uri="{FF2B5EF4-FFF2-40B4-BE49-F238E27FC236}">
                  <a16:creationId xmlns:a16="http://schemas.microsoft.com/office/drawing/2014/main" id="{11A2A68D-C5E4-443B-B7EF-CBF84B0DD454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>
              <a:off x="5148999" y="4198972"/>
              <a:ext cx="1" cy="191296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: Mũi tên Gấp khúc 23">
              <a:extLst>
                <a:ext uri="{FF2B5EF4-FFF2-40B4-BE49-F238E27FC236}">
                  <a16:creationId xmlns:a16="http://schemas.microsoft.com/office/drawing/2014/main" id="{029BC4D9-0D79-4325-BFEC-883D268A7F18}"/>
                </a:ext>
              </a:extLst>
            </p:cNvPr>
            <p:cNvCxnSpPr>
              <a:stCxn id="8" idx="1"/>
              <a:endCxn id="4" idx="1"/>
            </p:cNvCxnSpPr>
            <p:nvPr/>
          </p:nvCxnSpPr>
          <p:spPr>
            <a:xfrm rot="10800000" flipH="1">
              <a:off x="2465692" y="369871"/>
              <a:ext cx="2" cy="2872448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êu đề 1">
            <a:extLst>
              <a:ext uri="{FF2B5EF4-FFF2-40B4-BE49-F238E27FC236}">
                <a16:creationId xmlns:a16="http://schemas.microsoft.com/office/drawing/2014/main" id="{B60CD3D4-EDF4-48C7-9A24-9602C6BA94B8}"/>
              </a:ext>
            </a:extLst>
          </p:cNvPr>
          <p:cNvSpPr txBox="1">
            <a:spLocks/>
          </p:cNvSpPr>
          <p:nvPr/>
        </p:nvSpPr>
        <p:spPr>
          <a:xfrm>
            <a:off x="838200" y="136984"/>
            <a:ext cx="10515600" cy="92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121CA5-6405-4266-95E2-837B182EA4DF}"/>
              </a:ext>
            </a:extLst>
          </p:cNvPr>
          <p:cNvSpPr txBox="1"/>
          <p:nvPr/>
        </p:nvSpPr>
        <p:spPr>
          <a:xfrm>
            <a:off x="5036701" y="1467964"/>
            <a:ext cx="6657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5. </a:t>
            </a:r>
            <a:r>
              <a:rPr lang="vi-VN" sz="2800" b="1" dirty="0" err="1"/>
              <a:t>Chọn</a:t>
            </a:r>
            <a:r>
              <a:rPr lang="vi-VN" sz="2800" b="1" dirty="0"/>
              <a:t> </a:t>
            </a:r>
            <a:r>
              <a:rPr lang="vi-VN" sz="2800" b="1" dirty="0" err="1"/>
              <a:t>đặc</a:t>
            </a:r>
            <a:r>
              <a:rPr lang="vi-VN" sz="2800" b="1" dirty="0"/>
              <a:t> trưng </a:t>
            </a:r>
            <a:r>
              <a:rPr lang="vi-VN" sz="2800" b="1" dirty="0" err="1"/>
              <a:t>mức</a:t>
            </a:r>
            <a:r>
              <a:rPr lang="vi-VN" sz="2800" b="1" dirty="0"/>
              <a:t> 1:</a:t>
            </a:r>
          </a:p>
          <a:p>
            <a:r>
              <a:rPr lang="vi-VN" sz="2800" dirty="0" err="1"/>
              <a:t>Chọn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đặc</a:t>
            </a:r>
            <a:r>
              <a:rPr lang="vi-VN" sz="2800" dirty="0"/>
              <a:t> trưng </a:t>
            </a:r>
            <a:r>
              <a:rPr lang="vi-VN" sz="2800" dirty="0" err="1"/>
              <a:t>cần</a:t>
            </a:r>
            <a:r>
              <a:rPr lang="vi-VN" sz="2800" dirty="0"/>
              <a:t> </a:t>
            </a:r>
            <a:r>
              <a:rPr lang="vi-VN" sz="2800" dirty="0" err="1"/>
              <a:t>giữ</a:t>
            </a:r>
            <a:r>
              <a:rPr lang="vi-VN" sz="2800" dirty="0"/>
              <a:t> </a:t>
            </a:r>
            <a:r>
              <a:rPr lang="vi-VN" sz="2800" dirty="0" err="1"/>
              <a:t>lại</a:t>
            </a:r>
            <a:r>
              <a:rPr lang="vi-VN" sz="2800" dirty="0"/>
              <a:t> </a:t>
            </a:r>
            <a:r>
              <a:rPr lang="vi-VN" sz="2800" dirty="0" err="1"/>
              <a:t>dựa</a:t>
            </a:r>
            <a:r>
              <a:rPr lang="vi-VN" sz="2800" dirty="0"/>
              <a:t> trên </a:t>
            </a: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liệu</a:t>
            </a:r>
            <a:r>
              <a:rPr lang="vi-VN" sz="2800" dirty="0"/>
              <a:t> </a:t>
            </a:r>
            <a:r>
              <a:rPr lang="vi-VN" sz="2800" dirty="0" err="1"/>
              <a:t>đặc</a:t>
            </a:r>
            <a:r>
              <a:rPr lang="vi-VN" sz="2800" dirty="0"/>
              <a:t> trưng quan </a:t>
            </a:r>
            <a:r>
              <a:rPr lang="vi-VN" sz="2800" dirty="0" err="1"/>
              <a:t>trọng</a:t>
            </a:r>
            <a:endParaRPr lang="vi-VN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3A8485-E965-4D04-854E-4BB89AF4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976"/>
            <a:ext cx="4785283" cy="272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993BD7FF-25C4-4896-91B0-E58B0AAE9597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A18EB67-DB9F-47B3-8608-0D69ED9F1B56}"/>
              </a:ext>
            </a:extLst>
          </p:cNvPr>
          <p:cNvSpPr txBox="1"/>
          <p:nvPr/>
        </p:nvSpPr>
        <p:spPr>
          <a:xfrm>
            <a:off x="11320913" y="64348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5477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51A6C5E6-4A28-4758-B9E8-EFA0CF2A11D6}"/>
              </a:ext>
            </a:extLst>
          </p:cNvPr>
          <p:cNvGrpSpPr/>
          <p:nvPr/>
        </p:nvGrpSpPr>
        <p:grpSpPr>
          <a:xfrm>
            <a:off x="1235495" y="1224691"/>
            <a:ext cx="2534145" cy="5367988"/>
            <a:chOff x="2465690" y="66675"/>
            <a:chExt cx="2683317" cy="6348461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4BCD4721-9A39-4B5B-BC39-377E02CA4384}"/>
                </a:ext>
              </a:extLst>
            </p:cNvPr>
            <p:cNvSpPr/>
            <p:nvPr/>
          </p:nvSpPr>
          <p:spPr>
            <a:xfrm>
              <a:off x="2465694" y="66675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Collect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40A60C0B-8ED9-478A-AC51-7CE669C10C44}"/>
                </a:ext>
              </a:extLst>
            </p:cNvPr>
            <p:cNvSpPr/>
            <p:nvPr/>
          </p:nvSpPr>
          <p:spPr>
            <a:xfrm>
              <a:off x="2465690" y="5808744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</a:t>
              </a:r>
              <a:endParaRPr lang="vi-VN" dirty="0"/>
            </a:p>
          </p:txBody>
        </p:sp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BE17A518-4B87-41FA-820F-A39ACD3C620C}"/>
                </a:ext>
              </a:extLst>
            </p:cNvPr>
            <p:cNvSpPr/>
            <p:nvPr/>
          </p:nvSpPr>
          <p:spPr>
            <a:xfrm>
              <a:off x="2465691" y="4852260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2</a:t>
              </a:r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FED8BDED-595C-48B1-A035-A7021A374B72}"/>
                </a:ext>
              </a:extLst>
            </p:cNvPr>
            <p:cNvSpPr/>
            <p:nvPr/>
          </p:nvSpPr>
          <p:spPr>
            <a:xfrm>
              <a:off x="2465691" y="3895776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1</a:t>
              </a:r>
            </a:p>
          </p:txBody>
        </p:sp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4976525-1510-45F4-BA7C-70B86CF74DAE}"/>
                </a:ext>
              </a:extLst>
            </p:cNvPr>
            <p:cNvSpPr/>
            <p:nvPr/>
          </p:nvSpPr>
          <p:spPr>
            <a:xfrm>
              <a:off x="2465692" y="2939123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Analysis</a:t>
              </a:r>
              <a:r>
                <a:rPr lang="vi-VN" dirty="0"/>
                <a:t> </a:t>
              </a:r>
            </a:p>
            <a:p>
              <a:pPr algn="ctr"/>
              <a:r>
                <a:rPr lang="vi-VN" dirty="0" err="1"/>
                <a:t>features</a:t>
              </a:r>
              <a:r>
                <a:rPr lang="vi-VN" dirty="0"/>
                <a:t>' </a:t>
              </a:r>
              <a:r>
                <a:rPr lang="vi-VN" dirty="0" err="1"/>
                <a:t>relationship</a:t>
              </a:r>
              <a:r>
                <a:rPr lang="vi-VN" dirty="0"/>
                <a:t> </a:t>
              </a:r>
            </a:p>
          </p:txBody>
        </p:sp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81F42BEF-9223-4037-B71A-4C2B413FACF3}"/>
                </a:ext>
              </a:extLst>
            </p:cNvPr>
            <p:cNvSpPr/>
            <p:nvPr/>
          </p:nvSpPr>
          <p:spPr>
            <a:xfrm>
              <a:off x="2465693" y="198263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Identify</a:t>
              </a:r>
              <a:r>
                <a:rPr lang="vi-VN" dirty="0"/>
                <a:t> </a:t>
              </a:r>
              <a:r>
                <a:rPr lang="vi-VN" dirty="0" err="1"/>
                <a:t>target</a:t>
              </a:r>
              <a:r>
                <a:rPr lang="vi-VN" dirty="0"/>
                <a:t> </a:t>
              </a:r>
              <a:r>
                <a:rPr lang="vi-VN" dirty="0" err="1"/>
                <a:t>feature</a:t>
              </a:r>
              <a:r>
                <a:rPr lang="vi-VN" dirty="0"/>
                <a:t> </a:t>
              </a:r>
            </a:p>
          </p:txBody>
        </p:sp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BE3F0763-50C6-49A5-B098-524978594B82}"/>
                </a:ext>
              </a:extLst>
            </p:cNvPr>
            <p:cNvSpPr/>
            <p:nvPr/>
          </p:nvSpPr>
          <p:spPr>
            <a:xfrm>
              <a:off x="2465698" y="102315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Group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070B9BE2-B02C-47D2-BE28-1DD07B1E00C2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3807349" y="673067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7794732A-A5FD-4881-8795-84B0C0152B21}"/>
                </a:ext>
              </a:extLst>
            </p:cNvPr>
            <p:cNvCxnSpPr/>
            <p:nvPr/>
          </p:nvCxnSpPr>
          <p:spPr>
            <a:xfrm>
              <a:off x="3807340" y="1643060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187FA1E0-6D9B-4110-B512-5260E297FBF4}"/>
                </a:ext>
              </a:extLst>
            </p:cNvPr>
            <p:cNvCxnSpPr/>
            <p:nvPr/>
          </p:nvCxnSpPr>
          <p:spPr>
            <a:xfrm>
              <a:off x="3807336" y="2599628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Đường kết nối Mũi tên Thẳng 15">
              <a:extLst>
                <a:ext uri="{FF2B5EF4-FFF2-40B4-BE49-F238E27FC236}">
                  <a16:creationId xmlns:a16="http://schemas.microsoft.com/office/drawing/2014/main" id="{64546F8D-27AE-448B-AC6B-444351F91B24}"/>
                </a:ext>
              </a:extLst>
            </p:cNvPr>
            <p:cNvCxnSpPr/>
            <p:nvPr/>
          </p:nvCxnSpPr>
          <p:spPr>
            <a:xfrm>
              <a:off x="3807332" y="355619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6C8063E3-7D5B-4787-B328-1B345EE50B19}"/>
                </a:ext>
              </a:extLst>
            </p:cNvPr>
            <p:cNvCxnSpPr/>
            <p:nvPr/>
          </p:nvCxnSpPr>
          <p:spPr>
            <a:xfrm>
              <a:off x="3807332" y="4502083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D836FD24-4D83-49D1-8FF6-2922235C4807}"/>
                </a:ext>
              </a:extLst>
            </p:cNvPr>
            <p:cNvCxnSpPr/>
            <p:nvPr/>
          </p:nvCxnSpPr>
          <p:spPr>
            <a:xfrm>
              <a:off x="3807328" y="546263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: Mũi tên Gấp khúc 21">
              <a:extLst>
                <a:ext uri="{FF2B5EF4-FFF2-40B4-BE49-F238E27FC236}">
                  <a16:creationId xmlns:a16="http://schemas.microsoft.com/office/drawing/2014/main" id="{11A2A68D-C5E4-443B-B7EF-CBF84B0DD454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>
              <a:off x="5148999" y="4198972"/>
              <a:ext cx="1" cy="191296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: Mũi tên Gấp khúc 23">
              <a:extLst>
                <a:ext uri="{FF2B5EF4-FFF2-40B4-BE49-F238E27FC236}">
                  <a16:creationId xmlns:a16="http://schemas.microsoft.com/office/drawing/2014/main" id="{029BC4D9-0D79-4325-BFEC-883D268A7F18}"/>
                </a:ext>
              </a:extLst>
            </p:cNvPr>
            <p:cNvCxnSpPr>
              <a:stCxn id="8" idx="1"/>
              <a:endCxn id="4" idx="1"/>
            </p:cNvCxnSpPr>
            <p:nvPr/>
          </p:nvCxnSpPr>
          <p:spPr>
            <a:xfrm rot="10800000" flipH="1">
              <a:off x="2465692" y="369871"/>
              <a:ext cx="2" cy="2872448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êu đề 1">
            <a:extLst>
              <a:ext uri="{FF2B5EF4-FFF2-40B4-BE49-F238E27FC236}">
                <a16:creationId xmlns:a16="http://schemas.microsoft.com/office/drawing/2014/main" id="{B60CD3D4-EDF4-48C7-9A24-9602C6BA94B8}"/>
              </a:ext>
            </a:extLst>
          </p:cNvPr>
          <p:cNvSpPr txBox="1">
            <a:spLocks/>
          </p:cNvSpPr>
          <p:nvPr/>
        </p:nvSpPr>
        <p:spPr>
          <a:xfrm>
            <a:off x="838200" y="136984"/>
            <a:ext cx="10515600" cy="92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121CA5-6405-4266-95E2-837B182EA4DF}"/>
              </a:ext>
            </a:extLst>
          </p:cNvPr>
          <p:cNvSpPr txBox="1"/>
          <p:nvPr/>
        </p:nvSpPr>
        <p:spPr>
          <a:xfrm>
            <a:off x="5036701" y="1467964"/>
            <a:ext cx="6657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6. </a:t>
            </a:r>
            <a:r>
              <a:rPr lang="vi-VN" sz="2800" b="1" dirty="0" err="1"/>
              <a:t>Chọn</a:t>
            </a:r>
            <a:r>
              <a:rPr lang="vi-VN" sz="2800" b="1" dirty="0"/>
              <a:t> </a:t>
            </a:r>
            <a:r>
              <a:rPr lang="vi-VN" sz="2800" b="1" dirty="0" err="1"/>
              <a:t>đặc</a:t>
            </a:r>
            <a:r>
              <a:rPr lang="vi-VN" sz="2800" b="1" dirty="0"/>
              <a:t> trưng </a:t>
            </a:r>
            <a:r>
              <a:rPr lang="vi-VN" sz="2800" b="1" dirty="0" err="1"/>
              <a:t>mức</a:t>
            </a:r>
            <a:r>
              <a:rPr lang="vi-VN" sz="2800" b="1" dirty="0"/>
              <a:t> 2:</a:t>
            </a:r>
          </a:p>
          <a:p>
            <a:r>
              <a:rPr lang="vi-VN" sz="2800" dirty="0" err="1"/>
              <a:t>Chọn</a:t>
            </a:r>
            <a:r>
              <a:rPr lang="vi-VN" sz="2800" dirty="0"/>
              <a:t> </a:t>
            </a:r>
            <a:r>
              <a:rPr lang="vi-VN" sz="2800" dirty="0" err="1"/>
              <a:t>ngẫu</a:t>
            </a:r>
            <a:r>
              <a:rPr lang="vi-VN" sz="2800" dirty="0"/>
              <a:t> nhiên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đặc</a:t>
            </a:r>
            <a:r>
              <a:rPr lang="vi-VN" sz="2800" dirty="0"/>
              <a:t> trưng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dự</a:t>
            </a:r>
            <a:r>
              <a:rPr lang="vi-VN" sz="2800" dirty="0"/>
              <a:t> </a:t>
            </a:r>
            <a:r>
              <a:rPr lang="vi-VN" sz="2800" dirty="0" err="1"/>
              <a:t>đoán</a:t>
            </a:r>
            <a:r>
              <a:rPr lang="vi-VN" sz="2800" dirty="0"/>
              <a:t> n </a:t>
            </a:r>
            <a:r>
              <a:rPr lang="vi-VN" sz="2800" dirty="0" err="1"/>
              <a:t>lần</a:t>
            </a:r>
            <a:r>
              <a:rPr lang="vi-VN" sz="2800" dirty="0"/>
              <a:t> </a:t>
            </a:r>
          </a:p>
          <a:p>
            <a:r>
              <a:rPr lang="vi-VN" sz="2800" dirty="0">
                <a:sym typeface="Wingdings" panose="05000000000000000000" pitchFamily="2" charset="2"/>
              </a:rPr>
              <a:t></a:t>
            </a:r>
            <a:r>
              <a:rPr lang="vi-VN" sz="2800" dirty="0" err="1">
                <a:sym typeface="Wingdings" panose="05000000000000000000" pitchFamily="2" charset="2"/>
              </a:rPr>
              <a:t>Chọn</a:t>
            </a:r>
            <a:r>
              <a:rPr lang="vi-VN" sz="2800" dirty="0">
                <a:sym typeface="Wingdings" panose="05000000000000000000" pitchFamily="2" charset="2"/>
              </a:rPr>
              <a:t> </a:t>
            </a:r>
            <a:r>
              <a:rPr lang="vi-VN" sz="2800" dirty="0" err="1">
                <a:sym typeface="Wingdings" panose="05000000000000000000" pitchFamily="2" charset="2"/>
              </a:rPr>
              <a:t>các</a:t>
            </a:r>
            <a:r>
              <a:rPr lang="vi-VN" sz="2800" dirty="0">
                <a:sym typeface="Wingdings" panose="05000000000000000000" pitchFamily="2" charset="2"/>
              </a:rPr>
              <a:t> </a:t>
            </a:r>
            <a:r>
              <a:rPr lang="vi-VN" sz="2800" dirty="0" err="1">
                <a:sym typeface="Wingdings" panose="05000000000000000000" pitchFamily="2" charset="2"/>
              </a:rPr>
              <a:t>đặc</a:t>
            </a:r>
            <a:r>
              <a:rPr lang="vi-VN" sz="2800" dirty="0">
                <a:sym typeface="Wingdings" panose="05000000000000000000" pitchFamily="2" charset="2"/>
              </a:rPr>
              <a:t> trưng cho </a:t>
            </a:r>
            <a:r>
              <a:rPr lang="vi-VN" sz="2800" dirty="0" err="1">
                <a:sym typeface="Wingdings" panose="05000000000000000000" pitchFamily="2" charset="2"/>
              </a:rPr>
              <a:t>kết</a:t>
            </a:r>
            <a:r>
              <a:rPr lang="vi-VN" sz="2800" dirty="0">
                <a:sym typeface="Wingdings" panose="05000000000000000000" pitchFamily="2" charset="2"/>
              </a:rPr>
              <a:t> </a:t>
            </a:r>
            <a:r>
              <a:rPr lang="vi-VN" sz="2800" dirty="0" err="1">
                <a:sym typeface="Wingdings" panose="05000000000000000000" pitchFamily="2" charset="2"/>
              </a:rPr>
              <a:t>quả</a:t>
            </a:r>
            <a:r>
              <a:rPr lang="vi-VN" sz="2800" dirty="0">
                <a:sym typeface="Wingdings" panose="05000000000000000000" pitchFamily="2" charset="2"/>
              </a:rPr>
              <a:t> </a:t>
            </a:r>
            <a:r>
              <a:rPr lang="vi-VN" sz="2800" dirty="0" err="1">
                <a:sym typeface="Wingdings" panose="05000000000000000000" pitchFamily="2" charset="2"/>
              </a:rPr>
              <a:t>tốt</a:t>
            </a:r>
            <a:endParaRPr lang="vi-VN" sz="2800" dirty="0"/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8FDE21F-DA3A-49A8-A81A-337DCDD95771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5D5A7374-9842-4368-9CD0-0D33CACC5E39}"/>
              </a:ext>
            </a:extLst>
          </p:cNvPr>
          <p:cNvSpPr txBox="1"/>
          <p:nvPr/>
        </p:nvSpPr>
        <p:spPr>
          <a:xfrm>
            <a:off x="11320913" y="64348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2013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51A6C5E6-4A28-4758-B9E8-EFA0CF2A11D6}"/>
              </a:ext>
            </a:extLst>
          </p:cNvPr>
          <p:cNvGrpSpPr/>
          <p:nvPr/>
        </p:nvGrpSpPr>
        <p:grpSpPr>
          <a:xfrm>
            <a:off x="1235495" y="1224691"/>
            <a:ext cx="2534145" cy="5367988"/>
            <a:chOff x="2465690" y="66675"/>
            <a:chExt cx="2683317" cy="6348461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4BCD4721-9A39-4B5B-BC39-377E02CA4384}"/>
                </a:ext>
              </a:extLst>
            </p:cNvPr>
            <p:cNvSpPr/>
            <p:nvPr/>
          </p:nvSpPr>
          <p:spPr>
            <a:xfrm>
              <a:off x="2465694" y="66675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Collect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40A60C0B-8ED9-478A-AC51-7CE669C10C44}"/>
                </a:ext>
              </a:extLst>
            </p:cNvPr>
            <p:cNvSpPr/>
            <p:nvPr/>
          </p:nvSpPr>
          <p:spPr>
            <a:xfrm>
              <a:off x="2465690" y="5808744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</a:t>
              </a:r>
              <a:endParaRPr lang="vi-VN" dirty="0"/>
            </a:p>
          </p:txBody>
        </p:sp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BE17A518-4B87-41FA-820F-A39ACD3C620C}"/>
                </a:ext>
              </a:extLst>
            </p:cNvPr>
            <p:cNvSpPr/>
            <p:nvPr/>
          </p:nvSpPr>
          <p:spPr>
            <a:xfrm>
              <a:off x="2465691" y="4852260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2</a:t>
              </a:r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FED8BDED-595C-48B1-A035-A7021A374B72}"/>
                </a:ext>
              </a:extLst>
            </p:cNvPr>
            <p:cNvSpPr/>
            <p:nvPr/>
          </p:nvSpPr>
          <p:spPr>
            <a:xfrm>
              <a:off x="2465691" y="3895776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features level 1</a:t>
              </a:r>
            </a:p>
          </p:txBody>
        </p:sp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4976525-1510-45F4-BA7C-70B86CF74DAE}"/>
                </a:ext>
              </a:extLst>
            </p:cNvPr>
            <p:cNvSpPr/>
            <p:nvPr/>
          </p:nvSpPr>
          <p:spPr>
            <a:xfrm>
              <a:off x="2465692" y="2939123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Analysis</a:t>
              </a:r>
              <a:r>
                <a:rPr lang="vi-VN" dirty="0"/>
                <a:t> </a:t>
              </a:r>
            </a:p>
            <a:p>
              <a:pPr algn="ctr"/>
              <a:r>
                <a:rPr lang="vi-VN" dirty="0" err="1"/>
                <a:t>features</a:t>
              </a:r>
              <a:r>
                <a:rPr lang="vi-VN" dirty="0"/>
                <a:t>' </a:t>
              </a:r>
              <a:r>
                <a:rPr lang="vi-VN" dirty="0" err="1"/>
                <a:t>relationship</a:t>
              </a:r>
              <a:r>
                <a:rPr lang="vi-VN" dirty="0"/>
                <a:t> </a:t>
              </a:r>
            </a:p>
          </p:txBody>
        </p:sp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81F42BEF-9223-4037-B71A-4C2B413FACF3}"/>
                </a:ext>
              </a:extLst>
            </p:cNvPr>
            <p:cNvSpPr/>
            <p:nvPr/>
          </p:nvSpPr>
          <p:spPr>
            <a:xfrm>
              <a:off x="2465693" y="198263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Identify</a:t>
              </a:r>
              <a:r>
                <a:rPr lang="vi-VN" dirty="0"/>
                <a:t> </a:t>
              </a:r>
              <a:r>
                <a:rPr lang="vi-VN" dirty="0" err="1"/>
                <a:t>target</a:t>
              </a:r>
              <a:r>
                <a:rPr lang="vi-VN" dirty="0"/>
                <a:t> </a:t>
              </a:r>
              <a:r>
                <a:rPr lang="vi-VN" dirty="0" err="1"/>
                <a:t>feature</a:t>
              </a:r>
              <a:r>
                <a:rPr lang="vi-VN" dirty="0"/>
                <a:t> </a:t>
              </a:r>
            </a:p>
          </p:txBody>
        </p:sp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BE3F0763-50C6-49A5-B098-524978594B82}"/>
                </a:ext>
              </a:extLst>
            </p:cNvPr>
            <p:cNvSpPr/>
            <p:nvPr/>
          </p:nvSpPr>
          <p:spPr>
            <a:xfrm>
              <a:off x="2465698" y="1023159"/>
              <a:ext cx="2683309" cy="60639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Group</a:t>
              </a:r>
              <a:r>
                <a:rPr lang="vi-VN" dirty="0"/>
                <a:t> </a:t>
              </a:r>
              <a:r>
                <a:rPr lang="vi-VN" dirty="0" err="1"/>
                <a:t>available</a:t>
              </a:r>
              <a:r>
                <a:rPr lang="vi-VN" dirty="0"/>
                <a:t> </a:t>
              </a:r>
              <a:r>
                <a:rPr lang="vi-VN" dirty="0" err="1"/>
                <a:t>data</a:t>
              </a:r>
              <a:endParaRPr lang="vi-VN" dirty="0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070B9BE2-B02C-47D2-BE28-1DD07B1E00C2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3807349" y="673067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7794732A-A5FD-4881-8795-84B0C0152B21}"/>
                </a:ext>
              </a:extLst>
            </p:cNvPr>
            <p:cNvCxnSpPr/>
            <p:nvPr/>
          </p:nvCxnSpPr>
          <p:spPr>
            <a:xfrm>
              <a:off x="3807340" y="1643060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187FA1E0-6D9B-4110-B512-5260E297FBF4}"/>
                </a:ext>
              </a:extLst>
            </p:cNvPr>
            <p:cNvCxnSpPr/>
            <p:nvPr/>
          </p:nvCxnSpPr>
          <p:spPr>
            <a:xfrm>
              <a:off x="3807336" y="2599628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Đường kết nối Mũi tên Thẳng 15">
              <a:extLst>
                <a:ext uri="{FF2B5EF4-FFF2-40B4-BE49-F238E27FC236}">
                  <a16:creationId xmlns:a16="http://schemas.microsoft.com/office/drawing/2014/main" id="{64546F8D-27AE-448B-AC6B-444351F91B24}"/>
                </a:ext>
              </a:extLst>
            </p:cNvPr>
            <p:cNvCxnSpPr/>
            <p:nvPr/>
          </p:nvCxnSpPr>
          <p:spPr>
            <a:xfrm>
              <a:off x="3807332" y="355619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Đường kết nối Mũi tên Thẳng 16">
              <a:extLst>
                <a:ext uri="{FF2B5EF4-FFF2-40B4-BE49-F238E27FC236}">
                  <a16:creationId xmlns:a16="http://schemas.microsoft.com/office/drawing/2014/main" id="{6C8063E3-7D5B-4787-B328-1B345EE50B19}"/>
                </a:ext>
              </a:extLst>
            </p:cNvPr>
            <p:cNvCxnSpPr/>
            <p:nvPr/>
          </p:nvCxnSpPr>
          <p:spPr>
            <a:xfrm>
              <a:off x="3807332" y="4502083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D836FD24-4D83-49D1-8FF6-2922235C4807}"/>
                </a:ext>
              </a:extLst>
            </p:cNvPr>
            <p:cNvCxnSpPr/>
            <p:nvPr/>
          </p:nvCxnSpPr>
          <p:spPr>
            <a:xfrm>
              <a:off x="3807328" y="5462636"/>
              <a:ext cx="4" cy="35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: Mũi tên Gấp khúc 21">
              <a:extLst>
                <a:ext uri="{FF2B5EF4-FFF2-40B4-BE49-F238E27FC236}">
                  <a16:creationId xmlns:a16="http://schemas.microsoft.com/office/drawing/2014/main" id="{11A2A68D-C5E4-443B-B7EF-CBF84B0DD454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>
              <a:off x="5148999" y="4198972"/>
              <a:ext cx="1" cy="191296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: Mũi tên Gấp khúc 23">
              <a:extLst>
                <a:ext uri="{FF2B5EF4-FFF2-40B4-BE49-F238E27FC236}">
                  <a16:creationId xmlns:a16="http://schemas.microsoft.com/office/drawing/2014/main" id="{029BC4D9-0D79-4325-BFEC-883D268A7F18}"/>
                </a:ext>
              </a:extLst>
            </p:cNvPr>
            <p:cNvCxnSpPr>
              <a:stCxn id="8" idx="1"/>
              <a:endCxn id="4" idx="1"/>
            </p:cNvCxnSpPr>
            <p:nvPr/>
          </p:nvCxnSpPr>
          <p:spPr>
            <a:xfrm rot="10800000" flipH="1">
              <a:off x="2465692" y="369871"/>
              <a:ext cx="2" cy="2872448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êu đề 1">
            <a:extLst>
              <a:ext uri="{FF2B5EF4-FFF2-40B4-BE49-F238E27FC236}">
                <a16:creationId xmlns:a16="http://schemas.microsoft.com/office/drawing/2014/main" id="{B60CD3D4-EDF4-48C7-9A24-9602C6BA94B8}"/>
              </a:ext>
            </a:extLst>
          </p:cNvPr>
          <p:cNvSpPr txBox="1">
            <a:spLocks/>
          </p:cNvSpPr>
          <p:nvPr/>
        </p:nvSpPr>
        <p:spPr>
          <a:xfrm>
            <a:off x="838200" y="136984"/>
            <a:ext cx="10515600" cy="92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E121CA5-6405-4266-95E2-837B182EA4DF}"/>
              </a:ext>
            </a:extLst>
          </p:cNvPr>
          <p:cNvSpPr txBox="1"/>
          <p:nvPr/>
        </p:nvSpPr>
        <p:spPr>
          <a:xfrm>
            <a:off x="5036701" y="1467964"/>
            <a:ext cx="6657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7. </a:t>
            </a:r>
            <a:r>
              <a:rPr lang="vi-VN" sz="2800" b="1" dirty="0" err="1"/>
              <a:t>Dự</a:t>
            </a:r>
            <a:r>
              <a:rPr lang="vi-VN" sz="2800" b="1" dirty="0"/>
              <a:t> </a:t>
            </a:r>
            <a:r>
              <a:rPr lang="vi-VN" sz="2800" b="1" dirty="0" err="1"/>
              <a:t>đoán</a:t>
            </a:r>
            <a:r>
              <a:rPr lang="vi-VN" sz="2800" b="1" dirty="0"/>
              <a:t>:</a:t>
            </a:r>
          </a:p>
          <a:p>
            <a:r>
              <a:rPr lang="vi-VN" sz="2800" dirty="0" err="1"/>
              <a:t>Dùng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đặc</a:t>
            </a:r>
            <a:r>
              <a:rPr lang="vi-VN" sz="2800" dirty="0"/>
              <a:t> trưng </a:t>
            </a:r>
            <a:r>
              <a:rPr lang="vi-VN" sz="2800" dirty="0" err="1"/>
              <a:t>được</a:t>
            </a:r>
            <a:r>
              <a:rPr lang="vi-VN" sz="2800" dirty="0"/>
              <a:t> </a:t>
            </a:r>
            <a:r>
              <a:rPr lang="vi-VN" sz="2800" dirty="0" err="1"/>
              <a:t>chọn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</a:t>
            </a:r>
            <a:r>
              <a:rPr lang="vi-VN" sz="2800" dirty="0" err="1"/>
              <a:t>dự</a:t>
            </a:r>
            <a:r>
              <a:rPr lang="vi-VN" sz="2800" dirty="0"/>
              <a:t> đoan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kiểm</a:t>
            </a:r>
            <a:r>
              <a:rPr lang="vi-VN" sz="2800" dirty="0"/>
              <a:t> tra </a:t>
            </a:r>
            <a:r>
              <a:rPr lang="vi-VN" sz="2800" dirty="0" err="1"/>
              <a:t>kết</a:t>
            </a:r>
            <a:r>
              <a:rPr lang="vi-VN" sz="2800" dirty="0"/>
              <a:t> </a:t>
            </a:r>
            <a:r>
              <a:rPr lang="vi-VN" sz="2800" dirty="0" err="1"/>
              <a:t>quả</a:t>
            </a:r>
            <a:endParaRPr lang="vi-VN" sz="2800" dirty="0"/>
          </a:p>
        </p:txBody>
      </p:sp>
      <p:graphicFrame>
        <p:nvGraphicFramePr>
          <p:cNvPr id="20" name="Bảng 4">
            <a:extLst>
              <a:ext uri="{FF2B5EF4-FFF2-40B4-BE49-F238E27FC236}">
                <a16:creationId xmlns:a16="http://schemas.microsoft.com/office/drawing/2014/main" id="{F9CB4DF8-FD51-4BA8-A963-51587F845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155403"/>
              </p:ext>
            </p:extLst>
          </p:nvPr>
        </p:nvGraphicFramePr>
        <p:xfrm>
          <a:off x="4580803" y="3366448"/>
          <a:ext cx="7195383" cy="2687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805">
                  <a:extLst>
                    <a:ext uri="{9D8B030D-6E8A-4147-A177-3AD203B41FA5}">
                      <a16:colId xmlns:a16="http://schemas.microsoft.com/office/drawing/2014/main" val="887755784"/>
                    </a:ext>
                  </a:extLst>
                </a:gridCol>
                <a:gridCol w="1636160">
                  <a:extLst>
                    <a:ext uri="{9D8B030D-6E8A-4147-A177-3AD203B41FA5}">
                      <a16:colId xmlns:a16="http://schemas.microsoft.com/office/drawing/2014/main" val="3121770548"/>
                    </a:ext>
                  </a:extLst>
                </a:gridCol>
                <a:gridCol w="1799776">
                  <a:extLst>
                    <a:ext uri="{9D8B030D-6E8A-4147-A177-3AD203B41FA5}">
                      <a16:colId xmlns:a16="http://schemas.microsoft.com/office/drawing/2014/main" val="4013724723"/>
                    </a:ext>
                  </a:extLst>
                </a:gridCol>
                <a:gridCol w="1933642">
                  <a:extLst>
                    <a:ext uri="{9D8B030D-6E8A-4147-A177-3AD203B41FA5}">
                      <a16:colId xmlns:a16="http://schemas.microsoft.com/office/drawing/2014/main" val="3573051655"/>
                    </a:ext>
                  </a:extLst>
                </a:gridCol>
              </a:tblGrid>
              <a:tr h="7523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 method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Tất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cả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đặc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trưng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Chọn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đặc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trưng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mức</a:t>
                      </a:r>
                      <a:r>
                        <a:rPr lang="en-US" b="1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Chọn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đặc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trưng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mức</a:t>
                      </a:r>
                      <a:r>
                        <a:rPr lang="en-US" b="1" dirty="0"/>
                        <a:t>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390615"/>
                  </a:ext>
                </a:extLst>
              </a:tr>
              <a:tr h="627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26.74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25.32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1902"/>
                  </a:ext>
                </a:extLst>
              </a:tr>
              <a:tr h="43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7.46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/>
                        <a:t>41.96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43.27</a:t>
                      </a:r>
                      <a:endParaRPr lang="vi-V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47548"/>
                  </a:ext>
                </a:extLst>
              </a:tr>
              <a:tr h="4358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10.98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39.22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41.18</a:t>
                      </a:r>
                      <a:endParaRPr lang="vi-V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39393"/>
                  </a:ext>
                </a:extLst>
              </a:tr>
              <a:tr h="435895">
                <a:tc>
                  <a:txBody>
                    <a:bodyPr/>
                    <a:lstStyle/>
                    <a:p>
                      <a:pPr algn="ctr"/>
                      <a:r>
                        <a:rPr lang="vi-VN" dirty="0" err="1"/>
                        <a:t>Random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Forest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35.12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42.11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985616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B431699-1375-49EC-9A89-C48A314030C1}"/>
              </a:ext>
            </a:extLst>
          </p:cNvPr>
          <p:cNvSpPr txBox="1"/>
          <p:nvPr/>
        </p:nvSpPr>
        <p:spPr>
          <a:xfrm>
            <a:off x="11168513" y="62824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F987974C-0740-4761-991A-B7563732ADAB}"/>
              </a:ext>
            </a:extLst>
          </p:cNvPr>
          <p:cNvSpPr txBox="1"/>
          <p:nvPr/>
        </p:nvSpPr>
        <p:spPr>
          <a:xfrm>
            <a:off x="11320913" y="643482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9/10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04672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523</Words>
  <Application>Microsoft Office PowerPoint</Application>
  <PresentationFormat>Màn hình rộng</PresentationFormat>
  <Paragraphs>121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Chủ đề Office</vt:lpstr>
      <vt:lpstr>Báo cáo Seminar: Phương pháp đề xuất đặc trưng cần thiết  cho dự đoán dữ liệu ngân hàng sẵn có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STELLA NGUYEN</dc:creator>
  <cp:lastModifiedBy>STELLA NGUYEN</cp:lastModifiedBy>
  <cp:revision>29</cp:revision>
  <dcterms:created xsi:type="dcterms:W3CDTF">2021-01-22T14:48:35Z</dcterms:created>
  <dcterms:modified xsi:type="dcterms:W3CDTF">2021-01-30T01:00:54Z</dcterms:modified>
</cp:coreProperties>
</file>