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Delius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8679A5-1D0A-41D7-9FB9-848DFE284D6D}">
  <a:tblStyle styleId="{B78679A5-1D0A-41D7-9FB9-848DFE284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Deliu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79c97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d79c97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59cf8ed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59cf8e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d80104e9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d80104e9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d80104e9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d80104e9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d80104e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d80104e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59cf8ed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59cf8ed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d80104e9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d80104e9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f59cf8ed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f59cf8ed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f59cf8ed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f59cf8ed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f59cf8ed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f59cf8ed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f59cf8ed7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f59cf8ed7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d80104e9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d80104e9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5f59cf8ed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5f59cf8ed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d80104e9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5d80104e9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5d80104e9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5d80104e9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5f59cf8ed7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5f59cf8ed7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5f59cf8ed7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5f59cf8ed7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f59cf8ed7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f59cf8ed7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5f59cf8ed7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5f59cf8ed7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d80104e9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d80104e9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f59cf8ed7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f59cf8ed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f59cf8ed7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f59cf8ed7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d80104e9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d80104e9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d80104e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d80104e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d80104e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d80104e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d80104e9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d80104e9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d80104e9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d80104e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59cf8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59cf8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1.jp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EF8FC"/>
            </a:gs>
            <a:gs pos="100000">
              <a:srgbClr val="80E0F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2425" y="302125"/>
            <a:ext cx="1011900" cy="10422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EEF8F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23275" y="1820275"/>
            <a:ext cx="1012050" cy="1042300"/>
          </a:xfrm>
          <a:prstGeom prst="flowChartDecision">
            <a:avLst/>
          </a:prstGeom>
          <a:solidFill>
            <a:srgbClr val="EEF8F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79750" y="891250"/>
            <a:ext cx="966900" cy="755100"/>
          </a:xfrm>
          <a:prstGeom prst="triangle">
            <a:avLst>
              <a:gd fmla="val 50000" name="adj"/>
            </a:avLst>
          </a:prstGeom>
          <a:solidFill>
            <a:srgbClr val="EEF8F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548350" y="453150"/>
            <a:ext cx="1329300" cy="966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EF8F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83975" y="2439525"/>
            <a:ext cx="1412400" cy="1042200"/>
          </a:xfrm>
          <a:prstGeom prst="diagStripe">
            <a:avLst>
              <a:gd fmla="val 50000" name="adj"/>
            </a:avLst>
          </a:prstGeom>
          <a:solidFill>
            <a:srgbClr val="EEF8FC"/>
          </a:solidFill>
          <a:ln cap="flat" cmpd="sng" w="9525">
            <a:solidFill>
              <a:srgbClr val="EEF8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88225" y="3466875"/>
            <a:ext cx="815700" cy="800400"/>
          </a:xfrm>
          <a:prstGeom prst="flowChartConnector">
            <a:avLst/>
          </a:prstGeom>
          <a:solidFill>
            <a:srgbClr val="EEF8FC"/>
          </a:solidFill>
          <a:ln cap="flat" cmpd="sng" w="9525">
            <a:solidFill>
              <a:srgbClr val="EEF8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235625" y="2303625"/>
            <a:ext cx="725100" cy="415500"/>
          </a:xfrm>
          <a:prstGeom prst="rect">
            <a:avLst/>
          </a:prstGeom>
          <a:solidFill>
            <a:srgbClr val="EEF8FC"/>
          </a:solidFill>
          <a:ln cap="flat" cmpd="sng" w="9525">
            <a:solidFill>
              <a:srgbClr val="EEF8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404800" y="3625375"/>
            <a:ext cx="725100" cy="483400"/>
          </a:xfrm>
          <a:prstGeom prst="flowChartInputOutput">
            <a:avLst/>
          </a:prstGeom>
          <a:solidFill>
            <a:srgbClr val="EEF8FC"/>
          </a:solidFill>
          <a:ln cap="flat" cmpd="sng" w="9525">
            <a:solidFill>
              <a:srgbClr val="EEF8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954700" y="302125"/>
            <a:ext cx="966900" cy="664650"/>
          </a:xfrm>
          <a:prstGeom prst="flowChartDisplay">
            <a:avLst/>
          </a:prstGeom>
          <a:solidFill>
            <a:srgbClr val="EEF8FC"/>
          </a:solidFill>
          <a:ln cap="flat" cmpd="sng" w="9525">
            <a:solidFill>
              <a:srgbClr val="EEF8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79750" y="1321750"/>
            <a:ext cx="76134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Partition Detection in Byzantine Networks</a:t>
            </a:r>
            <a:endParaRPr b="1" sz="24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23275" y="1841925"/>
            <a:ext cx="74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Yerom-David Bromberg, Manon Sourisseau, François Taïani, (</a:t>
            </a:r>
            <a:r>
              <a:rPr b="1" lang="en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Univ Rennes, </a:t>
            </a:r>
            <a:r>
              <a:rPr b="1" lang="en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Inria, CNRS, IRISA, France), </a:t>
            </a:r>
            <a:r>
              <a:rPr b="1" lang="en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Jeremie Decouchant (TU Delft, The Netherlands)</a:t>
            </a:r>
            <a:endParaRPr b="1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55275" y="3980350"/>
            <a:ext cx="20016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ICDCS 2024, New Jersey, USA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90325" y="3670675"/>
            <a:ext cx="725100" cy="725100"/>
          </a:xfrm>
          <a:prstGeom prst="rtTriangle">
            <a:avLst/>
          </a:prstGeom>
          <a:solidFill>
            <a:srgbClr val="EEF8FC"/>
          </a:solidFill>
          <a:ln cap="flat" cmpd="sng" w="9525">
            <a:solidFill>
              <a:srgbClr val="EEF8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/>
        </p:nvSpPr>
        <p:spPr>
          <a:xfrm>
            <a:off x="483375" y="264350"/>
            <a:ext cx="830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 Related Works (3/3) –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Vertex Connectivity and Byzantine Detection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82" name="Google Shape;282;p22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4169175" y="694800"/>
            <a:ext cx="46224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Vertex Connectivity in Non-Byzantine Settings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DECK Algorithm (Akram &amp; Dagdeviren, 2018)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Distributed method to compute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k-connectivity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Asynchronous, reliable networks only.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Doesn’t tolerate Byzantine interference.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Piergiovanni &amp; Baldoni, LADC 2007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Introduced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eventual connectivity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in dynamic networks.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Good for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churn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but assumes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correct behavior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Connectivity Detection in Byzantine Graphs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Augustine et al., 2022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(Congested Clique model):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Only existing work on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connectivity testing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Detects if the graph has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≥ 2t + 1 components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Assumes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fully connected networks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(congested clique), not arbitrary graphs.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558900" y="3791525"/>
            <a:ext cx="37008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detects partitions in arbitrary networks under Byzantine threats without needing full topology knowledge or trusted nodes.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483375" y="13074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3222875" y="9407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1359613" y="170793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2439675" y="16136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1826263" y="23650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574425" y="26288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1220175" y="8907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3420988" y="178463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2768750" y="2706700"/>
            <a:ext cx="459000" cy="4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10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3511725" y="24579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9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298" name="Google Shape;298;p22"/>
          <p:cNvCxnSpPr>
            <a:stCxn id="288" idx="5"/>
            <a:endCxn id="290" idx="1"/>
          </p:cNvCxnSpPr>
          <p:nvPr/>
        </p:nvCxnSpPr>
        <p:spPr>
          <a:xfrm>
            <a:off x="761207" y="1599109"/>
            <a:ext cx="6462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2"/>
          <p:cNvCxnSpPr>
            <a:stCxn id="293" idx="7"/>
            <a:endCxn id="290" idx="3"/>
          </p:cNvCxnSpPr>
          <p:nvPr/>
        </p:nvCxnSpPr>
        <p:spPr>
          <a:xfrm flipH="1" rot="10800000">
            <a:off x="852257" y="1999666"/>
            <a:ext cx="5550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2"/>
          <p:cNvCxnSpPr>
            <a:stCxn id="294" idx="5"/>
            <a:endCxn id="290" idx="0"/>
          </p:cNvCxnSpPr>
          <p:nvPr/>
        </p:nvCxnSpPr>
        <p:spPr>
          <a:xfrm>
            <a:off x="1498007" y="1182359"/>
            <a:ext cx="243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2"/>
          <p:cNvCxnSpPr>
            <a:stCxn id="289" idx="3"/>
            <a:endCxn id="291" idx="7"/>
          </p:cNvCxnSpPr>
          <p:nvPr/>
        </p:nvCxnSpPr>
        <p:spPr>
          <a:xfrm flipH="1">
            <a:off x="2717643" y="1232409"/>
            <a:ext cx="5529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2"/>
          <p:cNvCxnSpPr>
            <a:stCxn id="290" idx="6"/>
            <a:endCxn id="291" idx="2"/>
          </p:cNvCxnSpPr>
          <p:nvPr/>
        </p:nvCxnSpPr>
        <p:spPr>
          <a:xfrm flipH="1" rot="10800000">
            <a:off x="1685113" y="1784588"/>
            <a:ext cx="75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2"/>
          <p:cNvCxnSpPr>
            <a:stCxn id="288" idx="7"/>
            <a:endCxn id="294" idx="2"/>
          </p:cNvCxnSpPr>
          <p:nvPr/>
        </p:nvCxnSpPr>
        <p:spPr>
          <a:xfrm flipH="1" rot="10800000">
            <a:off x="761207" y="1061691"/>
            <a:ext cx="4590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2"/>
          <p:cNvCxnSpPr>
            <a:stCxn id="288" idx="4"/>
            <a:endCxn id="293" idx="0"/>
          </p:cNvCxnSpPr>
          <p:nvPr/>
        </p:nvCxnSpPr>
        <p:spPr>
          <a:xfrm>
            <a:off x="646125" y="1649150"/>
            <a:ext cx="91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2"/>
          <p:cNvCxnSpPr>
            <a:stCxn id="293" idx="6"/>
            <a:endCxn id="292" idx="2"/>
          </p:cNvCxnSpPr>
          <p:nvPr/>
        </p:nvCxnSpPr>
        <p:spPr>
          <a:xfrm flipH="1" rot="10800000">
            <a:off x="899925" y="2535975"/>
            <a:ext cx="9264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2"/>
          <p:cNvCxnSpPr>
            <a:stCxn id="290" idx="4"/>
            <a:endCxn id="292" idx="1"/>
          </p:cNvCxnSpPr>
          <p:nvPr/>
        </p:nvCxnSpPr>
        <p:spPr>
          <a:xfrm>
            <a:off x="1522363" y="2049638"/>
            <a:ext cx="3516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2"/>
          <p:cNvCxnSpPr>
            <a:stCxn id="291" idx="3"/>
            <a:endCxn id="292" idx="7"/>
          </p:cNvCxnSpPr>
          <p:nvPr/>
        </p:nvCxnSpPr>
        <p:spPr>
          <a:xfrm flipH="1">
            <a:off x="2104243" y="1905259"/>
            <a:ext cx="3831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2"/>
          <p:cNvCxnSpPr>
            <a:stCxn id="291" idx="5"/>
            <a:endCxn id="296" idx="0"/>
          </p:cNvCxnSpPr>
          <p:nvPr/>
        </p:nvCxnSpPr>
        <p:spPr>
          <a:xfrm>
            <a:off x="2717507" y="1905259"/>
            <a:ext cx="2808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2"/>
          <p:cNvCxnSpPr>
            <a:stCxn id="292" idx="6"/>
            <a:endCxn id="296" idx="2"/>
          </p:cNvCxnSpPr>
          <p:nvPr/>
        </p:nvCxnSpPr>
        <p:spPr>
          <a:xfrm>
            <a:off x="2151763" y="2535850"/>
            <a:ext cx="6171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2"/>
          <p:cNvCxnSpPr>
            <a:stCxn id="296" idx="6"/>
            <a:endCxn id="297" idx="3"/>
          </p:cNvCxnSpPr>
          <p:nvPr/>
        </p:nvCxnSpPr>
        <p:spPr>
          <a:xfrm flipH="1" rot="10800000">
            <a:off x="3227750" y="2749600"/>
            <a:ext cx="3315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2"/>
          <p:cNvCxnSpPr>
            <a:stCxn id="291" idx="6"/>
            <a:endCxn id="295" idx="2"/>
          </p:cNvCxnSpPr>
          <p:nvPr/>
        </p:nvCxnSpPr>
        <p:spPr>
          <a:xfrm>
            <a:off x="2765175" y="1784450"/>
            <a:ext cx="6558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2"/>
          <p:cNvCxnSpPr>
            <a:stCxn id="289" idx="4"/>
            <a:endCxn id="295" idx="0"/>
          </p:cNvCxnSpPr>
          <p:nvPr/>
        </p:nvCxnSpPr>
        <p:spPr>
          <a:xfrm>
            <a:off x="3385625" y="1282450"/>
            <a:ext cx="1980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>
            <a:stCxn id="295" idx="4"/>
            <a:endCxn id="297" idx="1"/>
          </p:cNvCxnSpPr>
          <p:nvPr/>
        </p:nvCxnSpPr>
        <p:spPr>
          <a:xfrm flipH="1">
            <a:off x="3559438" y="2126338"/>
            <a:ext cx="24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/>
          <p:nvPr/>
        </p:nvCxnSpPr>
        <p:spPr>
          <a:xfrm flipH="1">
            <a:off x="1612894" y="1189691"/>
            <a:ext cx="4017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2037393" y="1182353"/>
            <a:ext cx="4254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/>
          <p:nvPr/>
        </p:nvCxnSpPr>
        <p:spPr>
          <a:xfrm flipH="1">
            <a:off x="1964475" y="1197388"/>
            <a:ext cx="72900" cy="10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7" name="Google Shape;317;p22"/>
          <p:cNvSpPr/>
          <p:nvPr/>
        </p:nvSpPr>
        <p:spPr>
          <a:xfrm>
            <a:off x="1673988" y="223165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272863" y="1498075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1209313" y="155705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1599175" y="829950"/>
            <a:ext cx="92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3239"/>
                </a:solidFill>
                <a:highlight>
                  <a:srgbClr val="FFFFFF"/>
                </a:highlight>
                <a:latin typeface="Delius"/>
                <a:ea typeface="Delius"/>
                <a:cs typeface="Delius"/>
                <a:sym typeface="Delius"/>
              </a:rPr>
              <a:t>critical point</a:t>
            </a:r>
            <a:endParaRPr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/>
        </p:nvSpPr>
        <p:spPr>
          <a:xfrm>
            <a:off x="483375" y="264350"/>
            <a:ext cx="4088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Problem Statement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26" name="Google Shape;326;p23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596675" y="808150"/>
            <a:ext cx="78096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Goal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Identify whether a network is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under up to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 Byzantine nodes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Detection Algorithm Output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 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Safe from Byzantine-caused partition.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There exists a configuration where Byzantines can cause partition.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Correctness Criteria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Agreement, Safety, Termination, Sensitivity (≥ 2t).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555400" y="2571750"/>
            <a:ext cx="4033200" cy="135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To understand the problem, we first need to understand t-Byzantine partitionability and vertex connectivity κ(G).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/>
        </p:nvSpPr>
        <p:spPr>
          <a:xfrm>
            <a:off x="483375" y="264350"/>
            <a:ext cx="6978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 t-Byzantine Partitionability — Definition &amp; Theorem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37" name="Google Shape;337;p24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596675" y="808150"/>
            <a:ext cx="346470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t-Byzantine Partitionability: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 graph G = (V, E) is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t-Byzantine 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if there exists an execution of any algorithm A on G, with at most t Byzantine nodes, such that at least one pair of correct nodes cannot exchange messages.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Theorem 1: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 is t-Byzantine partitionable if and only if  there exists a subset V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⊆ V with ∣V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∣ ≤ t such that the induced subgraph G[V∖V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] is disconnected.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5052850" y="13682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7792350" y="10015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5929088" y="176868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7009150" y="16743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6395738" y="24257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5143900" y="268957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5789650" y="9514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7990463" y="184538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7338225" y="2767450"/>
            <a:ext cx="459000" cy="4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10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8081200" y="25187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9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352" name="Google Shape;352;p24"/>
          <p:cNvCxnSpPr>
            <a:stCxn id="342" idx="5"/>
            <a:endCxn id="344" idx="1"/>
          </p:cNvCxnSpPr>
          <p:nvPr/>
        </p:nvCxnSpPr>
        <p:spPr>
          <a:xfrm>
            <a:off x="5330682" y="1659859"/>
            <a:ext cx="6462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>
            <a:stCxn id="347" idx="7"/>
            <a:endCxn id="344" idx="3"/>
          </p:cNvCxnSpPr>
          <p:nvPr/>
        </p:nvCxnSpPr>
        <p:spPr>
          <a:xfrm flipH="1" rot="10800000">
            <a:off x="5421732" y="2060416"/>
            <a:ext cx="5550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4"/>
          <p:cNvCxnSpPr>
            <a:stCxn id="348" idx="5"/>
            <a:endCxn id="344" idx="0"/>
          </p:cNvCxnSpPr>
          <p:nvPr/>
        </p:nvCxnSpPr>
        <p:spPr>
          <a:xfrm>
            <a:off x="6067482" y="1243109"/>
            <a:ext cx="243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>
            <a:stCxn id="343" idx="3"/>
            <a:endCxn id="345" idx="7"/>
          </p:cNvCxnSpPr>
          <p:nvPr/>
        </p:nvCxnSpPr>
        <p:spPr>
          <a:xfrm flipH="1">
            <a:off x="7287118" y="1293159"/>
            <a:ext cx="5529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4"/>
          <p:cNvCxnSpPr>
            <a:stCxn id="344" idx="6"/>
            <a:endCxn id="345" idx="2"/>
          </p:cNvCxnSpPr>
          <p:nvPr/>
        </p:nvCxnSpPr>
        <p:spPr>
          <a:xfrm flipH="1" rot="10800000">
            <a:off x="6254588" y="1845338"/>
            <a:ext cx="75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4"/>
          <p:cNvCxnSpPr>
            <a:stCxn id="342" idx="7"/>
            <a:endCxn id="348" idx="2"/>
          </p:cNvCxnSpPr>
          <p:nvPr/>
        </p:nvCxnSpPr>
        <p:spPr>
          <a:xfrm flipH="1" rot="10800000">
            <a:off x="5330682" y="1122441"/>
            <a:ext cx="4590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4"/>
          <p:cNvCxnSpPr>
            <a:stCxn id="342" idx="4"/>
            <a:endCxn id="347" idx="0"/>
          </p:cNvCxnSpPr>
          <p:nvPr/>
        </p:nvCxnSpPr>
        <p:spPr>
          <a:xfrm>
            <a:off x="5215600" y="1709900"/>
            <a:ext cx="91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4"/>
          <p:cNvCxnSpPr>
            <a:stCxn id="347" idx="6"/>
            <a:endCxn id="346" idx="2"/>
          </p:cNvCxnSpPr>
          <p:nvPr/>
        </p:nvCxnSpPr>
        <p:spPr>
          <a:xfrm flipH="1" rot="10800000">
            <a:off x="5469400" y="2596725"/>
            <a:ext cx="9264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4"/>
          <p:cNvCxnSpPr>
            <a:stCxn id="344" idx="4"/>
            <a:endCxn id="346" idx="1"/>
          </p:cNvCxnSpPr>
          <p:nvPr/>
        </p:nvCxnSpPr>
        <p:spPr>
          <a:xfrm>
            <a:off x="6091838" y="2110388"/>
            <a:ext cx="3516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4"/>
          <p:cNvCxnSpPr>
            <a:stCxn id="345" idx="3"/>
            <a:endCxn id="346" idx="7"/>
          </p:cNvCxnSpPr>
          <p:nvPr/>
        </p:nvCxnSpPr>
        <p:spPr>
          <a:xfrm flipH="1">
            <a:off x="6673718" y="1966009"/>
            <a:ext cx="3831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4"/>
          <p:cNvCxnSpPr>
            <a:stCxn id="345" idx="5"/>
            <a:endCxn id="350" idx="0"/>
          </p:cNvCxnSpPr>
          <p:nvPr/>
        </p:nvCxnSpPr>
        <p:spPr>
          <a:xfrm>
            <a:off x="7286982" y="1966009"/>
            <a:ext cx="2808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4"/>
          <p:cNvCxnSpPr>
            <a:stCxn id="346" idx="6"/>
            <a:endCxn id="350" idx="2"/>
          </p:cNvCxnSpPr>
          <p:nvPr/>
        </p:nvCxnSpPr>
        <p:spPr>
          <a:xfrm>
            <a:off x="6721238" y="2596600"/>
            <a:ext cx="6171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4"/>
          <p:cNvCxnSpPr>
            <a:stCxn id="350" idx="6"/>
            <a:endCxn id="351" idx="3"/>
          </p:cNvCxnSpPr>
          <p:nvPr/>
        </p:nvCxnSpPr>
        <p:spPr>
          <a:xfrm flipH="1" rot="10800000">
            <a:off x="7797225" y="2810350"/>
            <a:ext cx="3315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4"/>
          <p:cNvCxnSpPr>
            <a:stCxn id="345" idx="6"/>
            <a:endCxn id="349" idx="2"/>
          </p:cNvCxnSpPr>
          <p:nvPr/>
        </p:nvCxnSpPr>
        <p:spPr>
          <a:xfrm>
            <a:off x="7334650" y="1845200"/>
            <a:ext cx="6558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4"/>
          <p:cNvCxnSpPr>
            <a:stCxn id="343" idx="4"/>
            <a:endCxn id="349" idx="0"/>
          </p:cNvCxnSpPr>
          <p:nvPr/>
        </p:nvCxnSpPr>
        <p:spPr>
          <a:xfrm>
            <a:off x="7955100" y="1343200"/>
            <a:ext cx="1980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4"/>
          <p:cNvCxnSpPr>
            <a:stCxn id="349" idx="4"/>
            <a:endCxn id="351" idx="1"/>
          </p:cNvCxnSpPr>
          <p:nvPr/>
        </p:nvCxnSpPr>
        <p:spPr>
          <a:xfrm flipH="1">
            <a:off x="8128913" y="2187088"/>
            <a:ext cx="24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4"/>
          <p:cNvSpPr/>
          <p:nvPr/>
        </p:nvSpPr>
        <p:spPr>
          <a:xfrm>
            <a:off x="6243463" y="229240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6842338" y="1558825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5778788" y="161780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5052850" y="3401300"/>
            <a:ext cx="3354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b1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= {4, 5} ,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b1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⊆ V and |V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b1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| ≤ t ⇨ 3-BP</a:t>
            </a:r>
            <a:endParaRPr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b2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=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{5, 6},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b2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⊆ V and |V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b2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| ≤ t ⇨ 3-BP</a:t>
            </a:r>
            <a:endParaRPr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b3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=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{4, 5, 6},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b1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⊆ V and |V</a:t>
            </a:r>
            <a:r>
              <a:rPr baseline="-25000"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b3</a:t>
            </a: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| ≤ t ⇨ 3-BP</a:t>
            </a:r>
            <a:endParaRPr baseline="-250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372" name="Google Shape;372;p24"/>
          <p:cNvCxnSpPr>
            <a:endCxn id="369" idx="4"/>
          </p:cNvCxnSpPr>
          <p:nvPr/>
        </p:nvCxnSpPr>
        <p:spPr>
          <a:xfrm flipH="1" rot="10800000">
            <a:off x="6659788" y="2167225"/>
            <a:ext cx="491100" cy="11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4"/>
          <p:cNvCxnSpPr>
            <a:endCxn id="368" idx="4"/>
          </p:cNvCxnSpPr>
          <p:nvPr/>
        </p:nvCxnSpPr>
        <p:spPr>
          <a:xfrm rot="10800000">
            <a:off x="6552013" y="2900800"/>
            <a:ext cx="1077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4"/>
          <p:cNvCxnSpPr>
            <a:endCxn id="370" idx="4"/>
          </p:cNvCxnSpPr>
          <p:nvPr/>
        </p:nvCxnSpPr>
        <p:spPr>
          <a:xfrm rot="10800000">
            <a:off x="6087338" y="2226200"/>
            <a:ext cx="566700" cy="10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/>
        </p:nvSpPr>
        <p:spPr>
          <a:xfrm>
            <a:off x="483375" y="264350"/>
            <a:ext cx="3882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Vertex Connectivity &amp; Corollary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80" name="Google Shape;380;p25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596675" y="808150"/>
            <a:ext cx="38823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Vertex Connectivity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κ(G)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The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minimum number of vertices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whose removal disconnects the graph.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Corollary 1: A graph G is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t-Byzantine partitionable iff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κ(G) ≤ t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Interpretation: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If κ(G) &gt; t, no set of t Byzantine nodes can partition G.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If κ(G) ≤ t, some placement of t Byzantine nodes can partition G.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Design Insight:</a:t>
            </a:r>
            <a:b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To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tolerate t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faults, a network must satisfy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κ(G) &gt; t.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5052850" y="13682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7792350" y="10015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929088" y="176868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7009150" y="16743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395738" y="24257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5143900" y="268957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5789650" y="9514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7990463" y="184538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7338225" y="2767450"/>
            <a:ext cx="459000" cy="4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10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8081200" y="25187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9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395" name="Google Shape;395;p25"/>
          <p:cNvCxnSpPr>
            <a:stCxn id="385" idx="5"/>
            <a:endCxn id="387" idx="1"/>
          </p:cNvCxnSpPr>
          <p:nvPr/>
        </p:nvCxnSpPr>
        <p:spPr>
          <a:xfrm>
            <a:off x="5330682" y="1659859"/>
            <a:ext cx="6462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5"/>
          <p:cNvCxnSpPr>
            <a:stCxn id="390" idx="7"/>
            <a:endCxn id="387" idx="3"/>
          </p:cNvCxnSpPr>
          <p:nvPr/>
        </p:nvCxnSpPr>
        <p:spPr>
          <a:xfrm flipH="1" rot="10800000">
            <a:off x="5421732" y="2060416"/>
            <a:ext cx="5550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5"/>
          <p:cNvCxnSpPr>
            <a:stCxn id="391" idx="5"/>
            <a:endCxn id="387" idx="0"/>
          </p:cNvCxnSpPr>
          <p:nvPr/>
        </p:nvCxnSpPr>
        <p:spPr>
          <a:xfrm>
            <a:off x="6067482" y="1243109"/>
            <a:ext cx="243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5"/>
          <p:cNvCxnSpPr>
            <a:stCxn id="386" idx="3"/>
            <a:endCxn id="388" idx="7"/>
          </p:cNvCxnSpPr>
          <p:nvPr/>
        </p:nvCxnSpPr>
        <p:spPr>
          <a:xfrm flipH="1">
            <a:off x="7287118" y="1293159"/>
            <a:ext cx="5529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5"/>
          <p:cNvCxnSpPr>
            <a:stCxn id="387" idx="6"/>
            <a:endCxn id="388" idx="2"/>
          </p:cNvCxnSpPr>
          <p:nvPr/>
        </p:nvCxnSpPr>
        <p:spPr>
          <a:xfrm flipH="1" rot="10800000">
            <a:off x="6254588" y="1845338"/>
            <a:ext cx="75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5"/>
          <p:cNvCxnSpPr>
            <a:stCxn id="385" idx="7"/>
            <a:endCxn id="391" idx="2"/>
          </p:cNvCxnSpPr>
          <p:nvPr/>
        </p:nvCxnSpPr>
        <p:spPr>
          <a:xfrm flipH="1" rot="10800000">
            <a:off x="5330682" y="1122441"/>
            <a:ext cx="4590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5"/>
          <p:cNvCxnSpPr>
            <a:stCxn id="385" idx="4"/>
            <a:endCxn id="390" idx="0"/>
          </p:cNvCxnSpPr>
          <p:nvPr/>
        </p:nvCxnSpPr>
        <p:spPr>
          <a:xfrm>
            <a:off x="5215600" y="1709900"/>
            <a:ext cx="91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5"/>
          <p:cNvCxnSpPr>
            <a:stCxn id="390" idx="6"/>
            <a:endCxn id="389" idx="2"/>
          </p:cNvCxnSpPr>
          <p:nvPr/>
        </p:nvCxnSpPr>
        <p:spPr>
          <a:xfrm flipH="1" rot="10800000">
            <a:off x="5469400" y="2596725"/>
            <a:ext cx="9264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5"/>
          <p:cNvCxnSpPr>
            <a:stCxn id="387" idx="4"/>
            <a:endCxn id="389" idx="1"/>
          </p:cNvCxnSpPr>
          <p:nvPr/>
        </p:nvCxnSpPr>
        <p:spPr>
          <a:xfrm>
            <a:off x="6091838" y="2110388"/>
            <a:ext cx="3516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5"/>
          <p:cNvCxnSpPr>
            <a:stCxn id="388" idx="3"/>
            <a:endCxn id="389" idx="7"/>
          </p:cNvCxnSpPr>
          <p:nvPr/>
        </p:nvCxnSpPr>
        <p:spPr>
          <a:xfrm flipH="1">
            <a:off x="6673718" y="1966009"/>
            <a:ext cx="3831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5"/>
          <p:cNvCxnSpPr>
            <a:stCxn id="388" idx="5"/>
            <a:endCxn id="393" idx="0"/>
          </p:cNvCxnSpPr>
          <p:nvPr/>
        </p:nvCxnSpPr>
        <p:spPr>
          <a:xfrm>
            <a:off x="7286982" y="1966009"/>
            <a:ext cx="2808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5"/>
          <p:cNvCxnSpPr>
            <a:stCxn id="389" idx="6"/>
            <a:endCxn id="393" idx="2"/>
          </p:cNvCxnSpPr>
          <p:nvPr/>
        </p:nvCxnSpPr>
        <p:spPr>
          <a:xfrm>
            <a:off x="6721238" y="2596600"/>
            <a:ext cx="6171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5"/>
          <p:cNvCxnSpPr>
            <a:stCxn id="393" idx="6"/>
            <a:endCxn id="394" idx="3"/>
          </p:cNvCxnSpPr>
          <p:nvPr/>
        </p:nvCxnSpPr>
        <p:spPr>
          <a:xfrm flipH="1" rot="10800000">
            <a:off x="7797225" y="2810350"/>
            <a:ext cx="3315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5"/>
          <p:cNvCxnSpPr>
            <a:stCxn id="388" idx="6"/>
            <a:endCxn id="392" idx="2"/>
          </p:cNvCxnSpPr>
          <p:nvPr/>
        </p:nvCxnSpPr>
        <p:spPr>
          <a:xfrm>
            <a:off x="7334650" y="1845200"/>
            <a:ext cx="6558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5"/>
          <p:cNvCxnSpPr>
            <a:stCxn id="386" idx="4"/>
            <a:endCxn id="392" idx="0"/>
          </p:cNvCxnSpPr>
          <p:nvPr/>
        </p:nvCxnSpPr>
        <p:spPr>
          <a:xfrm>
            <a:off x="7955100" y="1343200"/>
            <a:ext cx="1980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5"/>
          <p:cNvCxnSpPr>
            <a:stCxn id="392" idx="4"/>
            <a:endCxn id="394" idx="1"/>
          </p:cNvCxnSpPr>
          <p:nvPr/>
        </p:nvCxnSpPr>
        <p:spPr>
          <a:xfrm flipH="1">
            <a:off x="8128913" y="2187088"/>
            <a:ext cx="24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5"/>
          <p:cNvSpPr/>
          <p:nvPr/>
        </p:nvSpPr>
        <p:spPr>
          <a:xfrm>
            <a:off x="6243463" y="229240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6842338" y="1558825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5778788" y="161780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5"/>
          <p:cNvCxnSpPr>
            <a:endCxn id="412" idx="4"/>
          </p:cNvCxnSpPr>
          <p:nvPr/>
        </p:nvCxnSpPr>
        <p:spPr>
          <a:xfrm flipH="1" rot="10800000">
            <a:off x="6659788" y="2167225"/>
            <a:ext cx="491100" cy="11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5"/>
          <p:cNvCxnSpPr>
            <a:endCxn id="411" idx="4"/>
          </p:cNvCxnSpPr>
          <p:nvPr/>
        </p:nvCxnSpPr>
        <p:spPr>
          <a:xfrm rot="10800000">
            <a:off x="6552013" y="2900800"/>
            <a:ext cx="1077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5"/>
          <p:cNvCxnSpPr>
            <a:endCxn id="413" idx="4"/>
          </p:cNvCxnSpPr>
          <p:nvPr/>
        </p:nvCxnSpPr>
        <p:spPr>
          <a:xfrm rot="10800000">
            <a:off x="6087338" y="2226200"/>
            <a:ext cx="566700" cy="10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5"/>
          <p:cNvSpPr txBox="1"/>
          <p:nvPr/>
        </p:nvSpPr>
        <p:spPr>
          <a:xfrm>
            <a:off x="6254600" y="3273275"/>
            <a:ext cx="1796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κ(G) = 2 | {4, 5} or {5, 6}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5330675" y="3907200"/>
            <a:ext cx="2985300" cy="786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We can refer to them as 2-Byzantine Partitionable (2-BP), 3-BP, and so on.</a:t>
            </a:r>
            <a:endParaRPr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/>
        </p:nvSpPr>
        <p:spPr>
          <a:xfrm>
            <a:off x="483375" y="264350"/>
            <a:ext cx="4088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Problem Statement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24" name="Google Shape;424;p26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596675" y="808150"/>
            <a:ext cx="7809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Goal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Identify whether a network is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under up to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 Byzantine nodes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Detection Algorithm Output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 PARTITIONABLE (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κ(G) &gt; t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Safe from Byzantine-caused partition.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PARTITIONABLE (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κ(G) ≤ t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There exists a configuration where Byzantines can cause partition.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Correctness Criteria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Agreement, Safety, Termination, Sensitivity (≥ 2t).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Termination: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All correct nodes finish deciding in bounded time (guarantees liveness).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Agreement: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All correct nodes reach the same conclusion (ensures consistency, even with Byzantine interference).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Safety: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If the Byzantine nodes actually form a vertex cut in the graph (i.e., they can disconnect correct nodes), then: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 correct node says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 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This avoids false negatives (i.e., missing a real partition).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Sensitivity (when k</a:t>
            </a:r>
            <a:r>
              <a:rPr b="1"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0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≥ 2t)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The network is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 t-Byzantine partitionable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at the level of correct nodes. Even though nodes do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 know the full network topology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correct nodes remain connected.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1986600" y="4289550"/>
            <a:ext cx="5170800" cy="453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ius"/>
                <a:ea typeface="Delius"/>
                <a:cs typeface="Delius"/>
                <a:sym typeface="Delius"/>
              </a:rPr>
              <a:t>The NECTAR algorithm is introduced to address this problem.</a:t>
            </a:r>
            <a:endParaRPr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/>
        </p:nvSpPr>
        <p:spPr>
          <a:xfrm>
            <a:off x="483375" y="264350"/>
            <a:ext cx="823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Neighbors Exploring Connections Toward Adversary Resilience.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35" name="Google Shape;435;p27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4680075" y="673175"/>
            <a:ext cx="40374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Algorithm Overview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Uses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digital signatures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in chain for authentication.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Spreads neighbor info in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n−1 synchronous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rounds.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Nodes compute: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Reachability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Vertex connectivity (k)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 status: if k ≤ t → PARTITIONABLE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849750" y="13074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3589250" y="9407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725988" y="170793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806050" y="16136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2192638" y="23650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940800" y="26288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1586550" y="8907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3787363" y="178463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135125" y="2706700"/>
            <a:ext cx="459000" cy="4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10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878100" y="24579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9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450" name="Google Shape;450;p27"/>
          <p:cNvCxnSpPr>
            <a:stCxn id="440" idx="5"/>
            <a:endCxn id="442" idx="1"/>
          </p:cNvCxnSpPr>
          <p:nvPr/>
        </p:nvCxnSpPr>
        <p:spPr>
          <a:xfrm>
            <a:off x="1127582" y="1599109"/>
            <a:ext cx="6462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7"/>
          <p:cNvCxnSpPr>
            <a:stCxn id="445" idx="7"/>
            <a:endCxn id="442" idx="3"/>
          </p:cNvCxnSpPr>
          <p:nvPr/>
        </p:nvCxnSpPr>
        <p:spPr>
          <a:xfrm flipH="1" rot="10800000">
            <a:off x="1218632" y="1999666"/>
            <a:ext cx="5550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7"/>
          <p:cNvCxnSpPr>
            <a:stCxn id="446" idx="5"/>
            <a:endCxn id="442" idx="0"/>
          </p:cNvCxnSpPr>
          <p:nvPr/>
        </p:nvCxnSpPr>
        <p:spPr>
          <a:xfrm>
            <a:off x="1864382" y="1182359"/>
            <a:ext cx="243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7"/>
          <p:cNvCxnSpPr>
            <a:stCxn id="441" idx="3"/>
            <a:endCxn id="443" idx="7"/>
          </p:cNvCxnSpPr>
          <p:nvPr/>
        </p:nvCxnSpPr>
        <p:spPr>
          <a:xfrm flipH="1">
            <a:off x="3084018" y="1232409"/>
            <a:ext cx="5529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7"/>
          <p:cNvCxnSpPr>
            <a:stCxn id="442" idx="6"/>
            <a:endCxn id="443" idx="2"/>
          </p:cNvCxnSpPr>
          <p:nvPr/>
        </p:nvCxnSpPr>
        <p:spPr>
          <a:xfrm flipH="1" rot="10800000">
            <a:off x="2051488" y="1784588"/>
            <a:ext cx="75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7"/>
          <p:cNvCxnSpPr>
            <a:stCxn id="440" idx="7"/>
            <a:endCxn id="446" idx="2"/>
          </p:cNvCxnSpPr>
          <p:nvPr/>
        </p:nvCxnSpPr>
        <p:spPr>
          <a:xfrm flipH="1" rot="10800000">
            <a:off x="1127582" y="1061691"/>
            <a:ext cx="4590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7"/>
          <p:cNvCxnSpPr>
            <a:stCxn id="440" idx="4"/>
            <a:endCxn id="445" idx="0"/>
          </p:cNvCxnSpPr>
          <p:nvPr/>
        </p:nvCxnSpPr>
        <p:spPr>
          <a:xfrm>
            <a:off x="1012500" y="1649150"/>
            <a:ext cx="91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7"/>
          <p:cNvCxnSpPr>
            <a:stCxn id="445" idx="6"/>
            <a:endCxn id="444" idx="2"/>
          </p:cNvCxnSpPr>
          <p:nvPr/>
        </p:nvCxnSpPr>
        <p:spPr>
          <a:xfrm flipH="1" rot="10800000">
            <a:off x="1266300" y="2535975"/>
            <a:ext cx="9264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7"/>
          <p:cNvCxnSpPr>
            <a:stCxn id="442" idx="4"/>
            <a:endCxn id="444" idx="1"/>
          </p:cNvCxnSpPr>
          <p:nvPr/>
        </p:nvCxnSpPr>
        <p:spPr>
          <a:xfrm>
            <a:off x="1888738" y="2049638"/>
            <a:ext cx="3516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7"/>
          <p:cNvCxnSpPr>
            <a:stCxn id="443" idx="3"/>
            <a:endCxn id="444" idx="7"/>
          </p:cNvCxnSpPr>
          <p:nvPr/>
        </p:nvCxnSpPr>
        <p:spPr>
          <a:xfrm flipH="1">
            <a:off x="2470618" y="1905259"/>
            <a:ext cx="3831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7"/>
          <p:cNvCxnSpPr>
            <a:stCxn id="443" idx="5"/>
            <a:endCxn id="448" idx="0"/>
          </p:cNvCxnSpPr>
          <p:nvPr/>
        </p:nvCxnSpPr>
        <p:spPr>
          <a:xfrm>
            <a:off x="3083882" y="1905259"/>
            <a:ext cx="2808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7"/>
          <p:cNvCxnSpPr>
            <a:stCxn id="444" idx="6"/>
            <a:endCxn id="448" idx="2"/>
          </p:cNvCxnSpPr>
          <p:nvPr/>
        </p:nvCxnSpPr>
        <p:spPr>
          <a:xfrm>
            <a:off x="2518138" y="2535850"/>
            <a:ext cx="6171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7"/>
          <p:cNvCxnSpPr>
            <a:stCxn id="448" idx="6"/>
            <a:endCxn id="449" idx="3"/>
          </p:cNvCxnSpPr>
          <p:nvPr/>
        </p:nvCxnSpPr>
        <p:spPr>
          <a:xfrm flipH="1" rot="10800000">
            <a:off x="3594125" y="2749600"/>
            <a:ext cx="3315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7"/>
          <p:cNvCxnSpPr>
            <a:stCxn id="443" idx="6"/>
            <a:endCxn id="447" idx="2"/>
          </p:cNvCxnSpPr>
          <p:nvPr/>
        </p:nvCxnSpPr>
        <p:spPr>
          <a:xfrm>
            <a:off x="3131550" y="1784450"/>
            <a:ext cx="6558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7"/>
          <p:cNvCxnSpPr>
            <a:stCxn id="441" idx="4"/>
            <a:endCxn id="447" idx="0"/>
          </p:cNvCxnSpPr>
          <p:nvPr/>
        </p:nvCxnSpPr>
        <p:spPr>
          <a:xfrm>
            <a:off x="3752000" y="1282450"/>
            <a:ext cx="1980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7"/>
          <p:cNvCxnSpPr>
            <a:stCxn id="447" idx="4"/>
            <a:endCxn id="449" idx="1"/>
          </p:cNvCxnSpPr>
          <p:nvPr/>
        </p:nvCxnSpPr>
        <p:spPr>
          <a:xfrm flipH="1">
            <a:off x="3925813" y="2126338"/>
            <a:ext cx="24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7"/>
          <p:cNvSpPr/>
          <p:nvPr/>
        </p:nvSpPr>
        <p:spPr>
          <a:xfrm>
            <a:off x="2040363" y="223165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2639238" y="1498075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1575688" y="1557050"/>
            <a:ext cx="617100" cy="6084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7"/>
          <p:cNvCxnSpPr>
            <a:stCxn id="445" idx="5"/>
            <a:endCxn id="449" idx="4"/>
          </p:cNvCxnSpPr>
          <p:nvPr/>
        </p:nvCxnSpPr>
        <p:spPr>
          <a:xfrm rot="-5400000">
            <a:off x="2569232" y="1448984"/>
            <a:ext cx="120900" cy="2822100"/>
          </a:xfrm>
          <a:prstGeom prst="curvedConnector3">
            <a:avLst>
              <a:gd fmla="val -379335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7"/>
          <p:cNvCxnSpPr/>
          <p:nvPr/>
        </p:nvCxnSpPr>
        <p:spPr>
          <a:xfrm>
            <a:off x="2381950" y="3379775"/>
            <a:ext cx="136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27"/>
          <p:cNvCxnSpPr/>
          <p:nvPr/>
        </p:nvCxnSpPr>
        <p:spPr>
          <a:xfrm>
            <a:off x="1450375" y="3170200"/>
            <a:ext cx="167400" cy="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7"/>
          <p:cNvCxnSpPr/>
          <p:nvPr/>
        </p:nvCxnSpPr>
        <p:spPr>
          <a:xfrm flipH="1" rot="10800000">
            <a:off x="3515175" y="3159875"/>
            <a:ext cx="1740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7"/>
          <p:cNvCxnSpPr/>
          <p:nvPr/>
        </p:nvCxnSpPr>
        <p:spPr>
          <a:xfrm flipH="1">
            <a:off x="1972975" y="3673925"/>
            <a:ext cx="900" cy="11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7"/>
          <p:cNvSpPr txBox="1"/>
          <p:nvPr/>
        </p:nvSpPr>
        <p:spPr>
          <a:xfrm>
            <a:off x="325050" y="3507625"/>
            <a:ext cx="15636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Node1:</a:t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1. 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{2, 4, 5}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2.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sign(H(m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3. Msg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)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2120500" y="3615875"/>
            <a:ext cx="19203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Node5:</a:t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1. Verify(H(m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pk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 == 1 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2.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sign(H(m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3. Msg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4040725" y="3543550"/>
            <a:ext cx="2095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Node10:</a:t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1. Verify(H(m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pk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 == 1 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2. Verify(H(m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pk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 == 1 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3.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sign(H(m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4. Msg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= 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6259025" y="3507625"/>
            <a:ext cx="26460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Node9:</a:t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1. Verify(H(m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pk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 == 1 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2. Verify(H(m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pk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 == 1 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3. Verify(H(m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||sig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), sig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, pk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) == 1 </a:t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78" name="Google Shape;478;p27"/>
          <p:cNvCxnSpPr/>
          <p:nvPr/>
        </p:nvCxnSpPr>
        <p:spPr>
          <a:xfrm flipH="1">
            <a:off x="3959013" y="3673925"/>
            <a:ext cx="900" cy="11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7"/>
          <p:cNvCxnSpPr/>
          <p:nvPr/>
        </p:nvCxnSpPr>
        <p:spPr>
          <a:xfrm flipH="1">
            <a:off x="6136125" y="3575725"/>
            <a:ext cx="900" cy="11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7"/>
          <p:cNvSpPr txBox="1"/>
          <p:nvPr/>
        </p:nvSpPr>
        <p:spPr>
          <a:xfrm>
            <a:off x="1419175" y="2402400"/>
            <a:ext cx="6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Msg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2648653" y="2437900"/>
            <a:ext cx="5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Msg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3405150" y="2530900"/>
            <a:ext cx="5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Msg</a:t>
            </a:r>
            <a:r>
              <a:rPr b="1" baseline="-25000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10</a:t>
            </a:r>
            <a:r>
              <a:rPr b="1" lang="en" sz="10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/>
        </p:nvSpPr>
        <p:spPr>
          <a:xfrm>
            <a:off x="483375" y="264350"/>
            <a:ext cx="823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Neighbors Exploring Connections Toward Adversary Resilience.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88" name="Google Shape;488;p28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4830525" y="673175"/>
            <a:ext cx="4033800" cy="2116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Properties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Resilience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Cannot forge neighborhood proofs.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Cannot fake paths between correct nodes.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k₀-Sensitivity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k₀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≥ 2t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⇒ NOT PARTITIONABLE.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Agreement, Safety, Termination.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1159675" y="236577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A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481675" y="236577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B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2274550" y="29376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Z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2274550" y="2365775"/>
            <a:ext cx="325500" cy="34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Y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2274550" y="17873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x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498" name="Google Shape;498;p28"/>
          <p:cNvCxnSpPr>
            <a:stCxn id="493" idx="7"/>
            <a:endCxn id="497" idx="2"/>
          </p:cNvCxnSpPr>
          <p:nvPr/>
        </p:nvCxnSpPr>
        <p:spPr>
          <a:xfrm flipH="1" rot="10800000">
            <a:off x="1437507" y="1958316"/>
            <a:ext cx="8370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8"/>
          <p:cNvCxnSpPr>
            <a:stCxn id="493" idx="5"/>
            <a:endCxn id="495" idx="2"/>
          </p:cNvCxnSpPr>
          <p:nvPr/>
        </p:nvCxnSpPr>
        <p:spPr>
          <a:xfrm>
            <a:off x="1437507" y="2657434"/>
            <a:ext cx="8370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8"/>
          <p:cNvCxnSpPr>
            <a:stCxn id="493" idx="6"/>
            <a:endCxn id="496" idx="2"/>
          </p:cNvCxnSpPr>
          <p:nvPr/>
        </p:nvCxnSpPr>
        <p:spPr>
          <a:xfrm>
            <a:off x="1485175" y="2536625"/>
            <a:ext cx="78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8"/>
          <p:cNvCxnSpPr>
            <a:stCxn id="497" idx="6"/>
            <a:endCxn id="494" idx="1"/>
          </p:cNvCxnSpPr>
          <p:nvPr/>
        </p:nvCxnSpPr>
        <p:spPr>
          <a:xfrm>
            <a:off x="2600050" y="1958175"/>
            <a:ext cx="9294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8"/>
          <p:cNvCxnSpPr>
            <a:endCxn id="494" idx="2"/>
          </p:cNvCxnSpPr>
          <p:nvPr/>
        </p:nvCxnSpPr>
        <p:spPr>
          <a:xfrm>
            <a:off x="2599975" y="2536625"/>
            <a:ext cx="88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8"/>
          <p:cNvCxnSpPr>
            <a:stCxn id="495" idx="6"/>
            <a:endCxn id="494" idx="3"/>
          </p:cNvCxnSpPr>
          <p:nvPr/>
        </p:nvCxnSpPr>
        <p:spPr>
          <a:xfrm flipH="1" rot="10800000">
            <a:off x="2600050" y="2657575"/>
            <a:ext cx="9294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8"/>
          <p:cNvSpPr txBox="1"/>
          <p:nvPr/>
        </p:nvSpPr>
        <p:spPr>
          <a:xfrm>
            <a:off x="929825" y="1081000"/>
            <a:ext cx="3326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Vertex-Disjoint Paths: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paths with no shared intermediate node.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505" name="Google Shape;505;p28"/>
          <p:cNvCxnSpPr/>
          <p:nvPr/>
        </p:nvCxnSpPr>
        <p:spPr>
          <a:xfrm>
            <a:off x="4324050" y="3462250"/>
            <a:ext cx="7500" cy="12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28"/>
          <p:cNvSpPr txBox="1"/>
          <p:nvPr/>
        </p:nvSpPr>
        <p:spPr>
          <a:xfrm>
            <a:off x="1005425" y="3416900"/>
            <a:ext cx="29937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 Byzantine node (t) = 1: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0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=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3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k₀ ≥ 2t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⇒ NOT PARTITIONABLE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 and B still communicate via X and Z.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4753650" y="3311050"/>
            <a:ext cx="34269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Suppose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k₀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= 1, t = 1: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Paths: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 → Y → B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If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Y is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faulty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can not communicate with B.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/>
        </p:nvSpPr>
        <p:spPr>
          <a:xfrm>
            <a:off x="483375" y="264350"/>
            <a:ext cx="823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Explaination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13" name="Google Shape;513;p29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483375" y="815050"/>
            <a:ext cx="34551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Algorithm Phases: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Initialization: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Edge Propagation Phase (Rounds 1 to n−1):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Decision Phase: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⇒ To simplify the understanding of NECTAR, we walk through a step-by-step dry run on a small example network.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4331475" y="815050"/>
            <a:ext cx="438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Example: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We’ll use a simple graph of 8 nodes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(n = 8)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with a fault threshold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 = 2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 Vertex connectivity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 = 3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4969675" y="14012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4969675" y="23625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7656925" y="1401225"/>
            <a:ext cx="325500" cy="34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6313300" y="14012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7208525" y="340057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5641525" y="340057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7656925" y="2362500"/>
            <a:ext cx="325500" cy="341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6313300" y="23625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527" name="Google Shape;527;p29"/>
          <p:cNvCxnSpPr>
            <a:stCxn id="519" idx="6"/>
            <a:endCxn id="522" idx="2"/>
          </p:cNvCxnSpPr>
          <p:nvPr/>
        </p:nvCxnSpPr>
        <p:spPr>
          <a:xfrm>
            <a:off x="5295175" y="1572075"/>
            <a:ext cx="10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9"/>
          <p:cNvCxnSpPr>
            <a:stCxn id="522" idx="6"/>
            <a:endCxn id="521" idx="2"/>
          </p:cNvCxnSpPr>
          <p:nvPr/>
        </p:nvCxnSpPr>
        <p:spPr>
          <a:xfrm>
            <a:off x="6638800" y="1572075"/>
            <a:ext cx="10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9"/>
          <p:cNvCxnSpPr>
            <a:stCxn id="520" idx="6"/>
            <a:endCxn id="526" idx="2"/>
          </p:cNvCxnSpPr>
          <p:nvPr/>
        </p:nvCxnSpPr>
        <p:spPr>
          <a:xfrm>
            <a:off x="5295175" y="2533350"/>
            <a:ext cx="10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9"/>
          <p:cNvCxnSpPr>
            <a:stCxn id="526" idx="6"/>
            <a:endCxn id="525" idx="2"/>
          </p:cNvCxnSpPr>
          <p:nvPr/>
        </p:nvCxnSpPr>
        <p:spPr>
          <a:xfrm>
            <a:off x="6638800" y="2533350"/>
            <a:ext cx="101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9"/>
          <p:cNvCxnSpPr>
            <a:stCxn id="524" idx="6"/>
            <a:endCxn id="523" idx="2"/>
          </p:cNvCxnSpPr>
          <p:nvPr/>
        </p:nvCxnSpPr>
        <p:spPr>
          <a:xfrm>
            <a:off x="5967025" y="3571425"/>
            <a:ext cx="12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9"/>
          <p:cNvCxnSpPr>
            <a:stCxn id="520" idx="5"/>
            <a:endCxn id="524" idx="1"/>
          </p:cNvCxnSpPr>
          <p:nvPr/>
        </p:nvCxnSpPr>
        <p:spPr>
          <a:xfrm>
            <a:off x="5247507" y="2654159"/>
            <a:ext cx="4416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9"/>
          <p:cNvCxnSpPr>
            <a:stCxn id="526" idx="5"/>
            <a:endCxn id="523" idx="1"/>
          </p:cNvCxnSpPr>
          <p:nvPr/>
        </p:nvCxnSpPr>
        <p:spPr>
          <a:xfrm>
            <a:off x="6591132" y="2654159"/>
            <a:ext cx="6651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9"/>
          <p:cNvCxnSpPr>
            <a:stCxn id="519" idx="4"/>
            <a:endCxn id="520" idx="0"/>
          </p:cNvCxnSpPr>
          <p:nvPr/>
        </p:nvCxnSpPr>
        <p:spPr>
          <a:xfrm>
            <a:off x="5132425" y="174292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9"/>
          <p:cNvCxnSpPr>
            <a:stCxn id="522" idx="4"/>
            <a:endCxn id="526" idx="0"/>
          </p:cNvCxnSpPr>
          <p:nvPr/>
        </p:nvCxnSpPr>
        <p:spPr>
          <a:xfrm>
            <a:off x="6476050" y="174292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9"/>
          <p:cNvCxnSpPr>
            <a:stCxn id="521" idx="4"/>
            <a:endCxn id="525" idx="0"/>
          </p:cNvCxnSpPr>
          <p:nvPr/>
        </p:nvCxnSpPr>
        <p:spPr>
          <a:xfrm>
            <a:off x="7819675" y="174292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9"/>
          <p:cNvCxnSpPr>
            <a:stCxn id="525" idx="4"/>
            <a:endCxn id="523" idx="7"/>
          </p:cNvCxnSpPr>
          <p:nvPr/>
        </p:nvCxnSpPr>
        <p:spPr>
          <a:xfrm flipH="1">
            <a:off x="7486375" y="2704200"/>
            <a:ext cx="3333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29"/>
          <p:cNvSpPr txBox="1"/>
          <p:nvPr/>
        </p:nvSpPr>
        <p:spPr>
          <a:xfrm>
            <a:off x="4459300" y="3862925"/>
            <a:ext cx="34551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Locally-generated proofs of the neighborhood: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</a:t>
            </a:r>
            <a:r>
              <a:rPr baseline="-25000"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i⁣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[i, neighbor] = proof</a:t>
            </a:r>
            <a:r>
              <a:rPr baseline="-25000"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i, neighbor</a:t>
            </a:r>
            <a:endParaRPr sz="18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/>
        </p:nvSpPr>
        <p:spPr>
          <a:xfrm>
            <a:off x="483375" y="264350"/>
            <a:ext cx="823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Neighbors Exploring Connections Toward Adversary Resilience.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44" name="Google Shape;544;p30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 txBox="1"/>
          <p:nvPr/>
        </p:nvSpPr>
        <p:spPr>
          <a:xfrm>
            <a:off x="483375" y="815050"/>
            <a:ext cx="3553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Initialization (Local View):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Each correct node builds a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local graph matrix Gᵢ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e.g. for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Starts with: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[1, 2] = proof</a:t>
            </a:r>
            <a:r>
              <a:rPr baseline="-25000"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1, 2</a:t>
            </a:r>
            <a:endParaRPr baseline="-25000" sz="18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[1, 4] = proof</a:t>
            </a:r>
            <a:r>
              <a:rPr baseline="-25000"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1, 4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node1 knows it has edges to node2 and node4.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It will send these edges to neighbors in the next round.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49" name="Google Shape;549;p30"/>
          <p:cNvSpPr/>
          <p:nvPr/>
        </p:nvSpPr>
        <p:spPr>
          <a:xfrm>
            <a:off x="5858625" y="815050"/>
            <a:ext cx="293100" cy="2985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5858625" y="1655142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1" name="Google Shape;551;p30"/>
          <p:cNvSpPr/>
          <p:nvPr/>
        </p:nvSpPr>
        <p:spPr>
          <a:xfrm>
            <a:off x="8278889" y="815050"/>
            <a:ext cx="293100" cy="298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7068757" y="815050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7875039" y="2562351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4" name="Google Shape;554;p30"/>
          <p:cNvSpPr/>
          <p:nvPr/>
        </p:nvSpPr>
        <p:spPr>
          <a:xfrm>
            <a:off x="6463725" y="2562351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8278889" y="1655142"/>
            <a:ext cx="293100" cy="298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7068757" y="1655142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557" name="Google Shape;557;p30"/>
          <p:cNvCxnSpPr>
            <a:stCxn id="549" idx="6"/>
            <a:endCxn id="552" idx="2"/>
          </p:cNvCxnSpPr>
          <p:nvPr/>
        </p:nvCxnSpPr>
        <p:spPr>
          <a:xfrm>
            <a:off x="6151725" y="964300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0"/>
          <p:cNvCxnSpPr>
            <a:stCxn id="552" idx="6"/>
            <a:endCxn id="551" idx="2"/>
          </p:cNvCxnSpPr>
          <p:nvPr/>
        </p:nvCxnSpPr>
        <p:spPr>
          <a:xfrm>
            <a:off x="7361857" y="964300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0"/>
          <p:cNvCxnSpPr>
            <a:stCxn id="550" idx="6"/>
            <a:endCxn id="556" idx="2"/>
          </p:cNvCxnSpPr>
          <p:nvPr/>
        </p:nvCxnSpPr>
        <p:spPr>
          <a:xfrm>
            <a:off x="6151725" y="1804392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0"/>
          <p:cNvCxnSpPr>
            <a:stCxn id="556" idx="6"/>
            <a:endCxn id="555" idx="2"/>
          </p:cNvCxnSpPr>
          <p:nvPr/>
        </p:nvCxnSpPr>
        <p:spPr>
          <a:xfrm>
            <a:off x="7361857" y="1804392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0"/>
          <p:cNvCxnSpPr>
            <a:stCxn id="554" idx="6"/>
            <a:endCxn id="553" idx="2"/>
          </p:cNvCxnSpPr>
          <p:nvPr/>
        </p:nvCxnSpPr>
        <p:spPr>
          <a:xfrm>
            <a:off x="6756825" y="2711601"/>
            <a:ext cx="11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0"/>
          <p:cNvCxnSpPr>
            <a:stCxn id="550" idx="5"/>
            <a:endCxn id="554" idx="1"/>
          </p:cNvCxnSpPr>
          <p:nvPr/>
        </p:nvCxnSpPr>
        <p:spPr>
          <a:xfrm>
            <a:off x="6108802" y="1909927"/>
            <a:ext cx="3978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30"/>
          <p:cNvCxnSpPr>
            <a:stCxn id="556" idx="5"/>
            <a:endCxn id="553" idx="1"/>
          </p:cNvCxnSpPr>
          <p:nvPr/>
        </p:nvCxnSpPr>
        <p:spPr>
          <a:xfrm>
            <a:off x="7318934" y="1909927"/>
            <a:ext cx="5991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0"/>
          <p:cNvCxnSpPr>
            <a:stCxn id="549" idx="4"/>
            <a:endCxn id="550" idx="0"/>
          </p:cNvCxnSpPr>
          <p:nvPr/>
        </p:nvCxnSpPr>
        <p:spPr>
          <a:xfrm>
            <a:off x="6005175" y="1113550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0"/>
          <p:cNvCxnSpPr>
            <a:stCxn id="552" idx="4"/>
            <a:endCxn id="556" idx="0"/>
          </p:cNvCxnSpPr>
          <p:nvPr/>
        </p:nvCxnSpPr>
        <p:spPr>
          <a:xfrm>
            <a:off x="7215307" y="1113550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0"/>
          <p:cNvCxnSpPr>
            <a:stCxn id="551" idx="4"/>
            <a:endCxn id="555" idx="0"/>
          </p:cNvCxnSpPr>
          <p:nvPr/>
        </p:nvCxnSpPr>
        <p:spPr>
          <a:xfrm>
            <a:off x="8425439" y="1113550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0"/>
          <p:cNvCxnSpPr>
            <a:stCxn id="555" idx="4"/>
            <a:endCxn id="553" idx="7"/>
          </p:cNvCxnSpPr>
          <p:nvPr/>
        </p:nvCxnSpPr>
        <p:spPr>
          <a:xfrm flipH="1">
            <a:off x="8125139" y="1953642"/>
            <a:ext cx="3003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"/>
          <p:cNvSpPr txBox="1"/>
          <p:nvPr/>
        </p:nvSpPr>
        <p:spPr>
          <a:xfrm>
            <a:off x="483375" y="264350"/>
            <a:ext cx="823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Neighbors Exploring Connections Toward Adversary Resilience.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73" name="Google Shape;573;p31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 txBox="1"/>
          <p:nvPr/>
        </p:nvSpPr>
        <p:spPr>
          <a:xfrm>
            <a:off x="483375" y="815050"/>
            <a:ext cx="4006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Edge Propagation Rounds (R = 1 to n-1 = 7):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ode1 send {(1, 2),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proof</a:t>
            </a:r>
            <a:r>
              <a:rPr baseline="-25000"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1, 2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}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and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{(1, 4), proof</a:t>
            </a:r>
            <a:r>
              <a:rPr baseline="-25000"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1, 4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}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node2 and node4 respond with: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node2 → (node1, node3, node5)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node4 → (node1, node5, node7)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node5, node7, and others start receiving forwarded edges from node2, node4, etc.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Each node: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Appends the signature chain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to forwarded edges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Accepts only valid chains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of length ≤ R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Rejects delayed or malformed messages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After 7 rounds, all correct nodes receive every edge reachable via paths that don’t involve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nodes cutting them off.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78" name="Google Shape;578;p31"/>
          <p:cNvSpPr/>
          <p:nvPr/>
        </p:nvSpPr>
        <p:spPr>
          <a:xfrm>
            <a:off x="5858625" y="815050"/>
            <a:ext cx="293100" cy="2985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5858625" y="1655142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8278889" y="815050"/>
            <a:ext cx="293100" cy="298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7068757" y="815050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82" name="Google Shape;582;p31"/>
          <p:cNvSpPr/>
          <p:nvPr/>
        </p:nvSpPr>
        <p:spPr>
          <a:xfrm>
            <a:off x="7875039" y="2562351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83" name="Google Shape;583;p31"/>
          <p:cNvSpPr/>
          <p:nvPr/>
        </p:nvSpPr>
        <p:spPr>
          <a:xfrm>
            <a:off x="6463725" y="2562351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8278889" y="1655142"/>
            <a:ext cx="293100" cy="298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7068757" y="1655142"/>
            <a:ext cx="293100" cy="29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586" name="Google Shape;586;p31"/>
          <p:cNvCxnSpPr>
            <a:stCxn id="578" idx="6"/>
            <a:endCxn id="581" idx="2"/>
          </p:cNvCxnSpPr>
          <p:nvPr/>
        </p:nvCxnSpPr>
        <p:spPr>
          <a:xfrm>
            <a:off x="6151725" y="964300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1"/>
          <p:cNvCxnSpPr>
            <a:stCxn id="581" idx="6"/>
            <a:endCxn id="580" idx="2"/>
          </p:cNvCxnSpPr>
          <p:nvPr/>
        </p:nvCxnSpPr>
        <p:spPr>
          <a:xfrm>
            <a:off x="7361857" y="964300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1"/>
          <p:cNvCxnSpPr>
            <a:stCxn id="579" idx="6"/>
            <a:endCxn id="585" idx="2"/>
          </p:cNvCxnSpPr>
          <p:nvPr/>
        </p:nvCxnSpPr>
        <p:spPr>
          <a:xfrm>
            <a:off x="6151725" y="1804392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1"/>
          <p:cNvCxnSpPr>
            <a:stCxn id="585" idx="6"/>
            <a:endCxn id="584" idx="2"/>
          </p:cNvCxnSpPr>
          <p:nvPr/>
        </p:nvCxnSpPr>
        <p:spPr>
          <a:xfrm>
            <a:off x="7361857" y="1804392"/>
            <a:ext cx="9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1"/>
          <p:cNvCxnSpPr>
            <a:stCxn id="583" idx="6"/>
            <a:endCxn id="582" idx="2"/>
          </p:cNvCxnSpPr>
          <p:nvPr/>
        </p:nvCxnSpPr>
        <p:spPr>
          <a:xfrm>
            <a:off x="6756825" y="2711601"/>
            <a:ext cx="11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1"/>
          <p:cNvCxnSpPr>
            <a:stCxn id="579" idx="5"/>
            <a:endCxn id="583" idx="1"/>
          </p:cNvCxnSpPr>
          <p:nvPr/>
        </p:nvCxnSpPr>
        <p:spPr>
          <a:xfrm>
            <a:off x="6108802" y="1909927"/>
            <a:ext cx="3978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1"/>
          <p:cNvCxnSpPr>
            <a:stCxn id="585" idx="5"/>
            <a:endCxn id="582" idx="1"/>
          </p:cNvCxnSpPr>
          <p:nvPr/>
        </p:nvCxnSpPr>
        <p:spPr>
          <a:xfrm>
            <a:off x="7318934" y="1909927"/>
            <a:ext cx="599100" cy="6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1"/>
          <p:cNvCxnSpPr>
            <a:stCxn id="578" idx="4"/>
            <a:endCxn id="579" idx="0"/>
          </p:cNvCxnSpPr>
          <p:nvPr/>
        </p:nvCxnSpPr>
        <p:spPr>
          <a:xfrm>
            <a:off x="6005175" y="1113550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1"/>
          <p:cNvCxnSpPr>
            <a:stCxn id="581" idx="4"/>
            <a:endCxn id="585" idx="0"/>
          </p:cNvCxnSpPr>
          <p:nvPr/>
        </p:nvCxnSpPr>
        <p:spPr>
          <a:xfrm>
            <a:off x="7215307" y="1113550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1"/>
          <p:cNvCxnSpPr>
            <a:stCxn id="580" idx="4"/>
            <a:endCxn id="584" idx="0"/>
          </p:cNvCxnSpPr>
          <p:nvPr/>
        </p:nvCxnSpPr>
        <p:spPr>
          <a:xfrm>
            <a:off x="8425439" y="1113550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1"/>
          <p:cNvCxnSpPr>
            <a:stCxn id="584" idx="4"/>
            <a:endCxn id="582" idx="7"/>
          </p:cNvCxnSpPr>
          <p:nvPr/>
        </p:nvCxnSpPr>
        <p:spPr>
          <a:xfrm flipH="1">
            <a:off x="8125139" y="1953642"/>
            <a:ext cx="3003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483375" y="264350"/>
            <a:ext cx="128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Roadmap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2" name="Google Shape;72;p14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96675" y="673175"/>
            <a:ext cx="7809600" cy="4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Background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The Byzantine Generals Problem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The CAP Theorem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Motivation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Challenges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Related Works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 Detection in Non-Byzantine Settings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Byzantine-Resilient Communication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Vertex Connectivity and Byzantine Detection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Problem Statement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Algorithm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Overview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Properties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Explaination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Evaluation Results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Experimental Setup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Compared Against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Advantages</a:t>
            </a:r>
            <a:endParaRPr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Performance vs. Accuracy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elius"/>
              <a:buChar char="●"/>
            </a:pPr>
            <a:r>
              <a:rPr b="1" lang="en" sz="13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Conclusion</a:t>
            </a:r>
            <a:endParaRPr b="1" sz="13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/>
        </p:nvSpPr>
        <p:spPr>
          <a:xfrm>
            <a:off x="483375" y="264350"/>
            <a:ext cx="823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NECTAR: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Neighbors Exploring Connections Toward Adversary Resilience.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02" name="Google Shape;602;p32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2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2"/>
          <p:cNvSpPr txBox="1"/>
          <p:nvPr/>
        </p:nvSpPr>
        <p:spPr>
          <a:xfrm>
            <a:off x="483375" y="815050"/>
            <a:ext cx="44907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Decision Phase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Each correct node builds a global graph G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′​ from all valid edge proofs it receives.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This includes edges from correct nodes &amp; faulty nodes.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node1 checks: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Can it reach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every other node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through G₁'?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It can reach node(2, 4,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5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7, 8).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node3/node6 might lie, but do not prevent connectivity among correct nodes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Compute Vertex Connectivity (k) from global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graph G</a:t>
            </a:r>
            <a:r>
              <a:rPr baseline="-25000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′​.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07" name="Google Shape;607;p32"/>
          <p:cNvSpPr/>
          <p:nvPr/>
        </p:nvSpPr>
        <p:spPr>
          <a:xfrm>
            <a:off x="6145899" y="815050"/>
            <a:ext cx="262200" cy="245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08" name="Google Shape;608;p32"/>
          <p:cNvSpPr/>
          <p:nvPr/>
        </p:nvSpPr>
        <p:spPr>
          <a:xfrm>
            <a:off x="6145899" y="1504764"/>
            <a:ext cx="262200" cy="24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09" name="Google Shape;609;p32"/>
          <p:cNvSpPr/>
          <p:nvPr/>
        </p:nvSpPr>
        <p:spPr>
          <a:xfrm>
            <a:off x="8309929" y="815050"/>
            <a:ext cx="262200" cy="245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7227914" y="815050"/>
            <a:ext cx="262200" cy="24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11" name="Google Shape;611;p32"/>
          <p:cNvSpPr/>
          <p:nvPr/>
        </p:nvSpPr>
        <p:spPr>
          <a:xfrm>
            <a:off x="7948835" y="2249582"/>
            <a:ext cx="262200" cy="24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12" name="Google Shape;612;p32"/>
          <p:cNvSpPr/>
          <p:nvPr/>
        </p:nvSpPr>
        <p:spPr>
          <a:xfrm>
            <a:off x="6686937" y="2249582"/>
            <a:ext cx="262200" cy="24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13" name="Google Shape;613;p32"/>
          <p:cNvSpPr/>
          <p:nvPr/>
        </p:nvSpPr>
        <p:spPr>
          <a:xfrm>
            <a:off x="8309929" y="1504764"/>
            <a:ext cx="262200" cy="2451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14" name="Google Shape;614;p32"/>
          <p:cNvSpPr/>
          <p:nvPr/>
        </p:nvSpPr>
        <p:spPr>
          <a:xfrm>
            <a:off x="7227914" y="1504764"/>
            <a:ext cx="262200" cy="245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615" name="Google Shape;615;p32"/>
          <p:cNvCxnSpPr>
            <a:stCxn id="607" idx="6"/>
            <a:endCxn id="610" idx="2"/>
          </p:cNvCxnSpPr>
          <p:nvPr/>
        </p:nvCxnSpPr>
        <p:spPr>
          <a:xfrm>
            <a:off x="6408099" y="937600"/>
            <a:ext cx="8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2"/>
          <p:cNvCxnSpPr>
            <a:stCxn id="610" idx="6"/>
            <a:endCxn id="609" idx="2"/>
          </p:cNvCxnSpPr>
          <p:nvPr/>
        </p:nvCxnSpPr>
        <p:spPr>
          <a:xfrm>
            <a:off x="7490114" y="937600"/>
            <a:ext cx="8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2"/>
          <p:cNvCxnSpPr>
            <a:stCxn id="608" idx="6"/>
            <a:endCxn id="614" idx="2"/>
          </p:cNvCxnSpPr>
          <p:nvPr/>
        </p:nvCxnSpPr>
        <p:spPr>
          <a:xfrm>
            <a:off x="6408099" y="1627314"/>
            <a:ext cx="8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2"/>
          <p:cNvCxnSpPr>
            <a:stCxn id="614" idx="6"/>
            <a:endCxn id="613" idx="2"/>
          </p:cNvCxnSpPr>
          <p:nvPr/>
        </p:nvCxnSpPr>
        <p:spPr>
          <a:xfrm>
            <a:off x="7490114" y="1627314"/>
            <a:ext cx="8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2"/>
          <p:cNvCxnSpPr>
            <a:stCxn id="612" idx="6"/>
            <a:endCxn id="611" idx="2"/>
          </p:cNvCxnSpPr>
          <p:nvPr/>
        </p:nvCxnSpPr>
        <p:spPr>
          <a:xfrm>
            <a:off x="6949137" y="2372132"/>
            <a:ext cx="9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2"/>
          <p:cNvCxnSpPr>
            <a:stCxn id="608" idx="5"/>
            <a:endCxn id="612" idx="1"/>
          </p:cNvCxnSpPr>
          <p:nvPr/>
        </p:nvCxnSpPr>
        <p:spPr>
          <a:xfrm>
            <a:off x="6369701" y="1713970"/>
            <a:ext cx="3555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2"/>
          <p:cNvCxnSpPr>
            <a:stCxn id="614" idx="5"/>
            <a:endCxn id="611" idx="1"/>
          </p:cNvCxnSpPr>
          <p:nvPr/>
        </p:nvCxnSpPr>
        <p:spPr>
          <a:xfrm>
            <a:off x="7451716" y="1713970"/>
            <a:ext cx="5355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2"/>
          <p:cNvCxnSpPr>
            <a:stCxn id="607" idx="4"/>
            <a:endCxn id="608" idx="0"/>
          </p:cNvCxnSpPr>
          <p:nvPr/>
        </p:nvCxnSpPr>
        <p:spPr>
          <a:xfrm>
            <a:off x="6276999" y="1060150"/>
            <a:ext cx="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2"/>
          <p:cNvCxnSpPr>
            <a:stCxn id="610" idx="4"/>
            <a:endCxn id="614" idx="0"/>
          </p:cNvCxnSpPr>
          <p:nvPr/>
        </p:nvCxnSpPr>
        <p:spPr>
          <a:xfrm>
            <a:off x="7359014" y="1060150"/>
            <a:ext cx="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2"/>
          <p:cNvCxnSpPr>
            <a:stCxn id="609" idx="4"/>
            <a:endCxn id="613" idx="0"/>
          </p:cNvCxnSpPr>
          <p:nvPr/>
        </p:nvCxnSpPr>
        <p:spPr>
          <a:xfrm>
            <a:off x="8441029" y="1060150"/>
            <a:ext cx="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2"/>
          <p:cNvCxnSpPr>
            <a:stCxn id="613" idx="4"/>
            <a:endCxn id="611" idx="7"/>
          </p:cNvCxnSpPr>
          <p:nvPr/>
        </p:nvCxnSpPr>
        <p:spPr>
          <a:xfrm flipH="1">
            <a:off x="8172529" y="1749864"/>
            <a:ext cx="2685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2"/>
          <p:cNvSpPr txBox="1"/>
          <p:nvPr/>
        </p:nvSpPr>
        <p:spPr>
          <a:xfrm>
            <a:off x="912825" y="3173425"/>
            <a:ext cx="2821800" cy="190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if k &gt; t and R = n then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confirmed = False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decide(NOT PARTITIONABLE)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else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 if R = n then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    confirmed = False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 else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  confirmed = True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   decide(PARTITIONABLE)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27" name="Google Shape;627;p32"/>
          <p:cNvSpPr/>
          <p:nvPr/>
        </p:nvSpPr>
        <p:spPr>
          <a:xfrm rot="-183553">
            <a:off x="5835928" y="3373123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2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28" name="Google Shape;628;p32"/>
          <p:cNvSpPr/>
          <p:nvPr/>
        </p:nvSpPr>
        <p:spPr>
          <a:xfrm rot="-183553">
            <a:off x="7924286" y="3123530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7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29" name="Google Shape;629;p32"/>
          <p:cNvSpPr/>
          <p:nvPr/>
        </p:nvSpPr>
        <p:spPr>
          <a:xfrm rot="-183553">
            <a:off x="6530436" y="3613077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4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0" name="Google Shape;630;p32"/>
          <p:cNvSpPr/>
          <p:nvPr/>
        </p:nvSpPr>
        <p:spPr>
          <a:xfrm rot="-183553">
            <a:off x="7364594" y="3502740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6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1" name="Google Shape;631;p32"/>
          <p:cNvSpPr/>
          <p:nvPr/>
        </p:nvSpPr>
        <p:spPr>
          <a:xfrm rot="-183553">
            <a:off x="6916837" y="4047375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5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2" name="Google Shape;632;p32"/>
          <p:cNvSpPr/>
          <p:nvPr/>
        </p:nvSpPr>
        <p:spPr>
          <a:xfrm rot="-183553">
            <a:off x="5955768" y="4281959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3" name="Google Shape;633;p32"/>
          <p:cNvSpPr/>
          <p:nvPr/>
        </p:nvSpPr>
        <p:spPr>
          <a:xfrm rot="-183553">
            <a:off x="6304373" y="3140362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3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4" name="Google Shape;634;p32"/>
          <p:cNvSpPr/>
          <p:nvPr/>
        </p:nvSpPr>
        <p:spPr>
          <a:xfrm rot="-183553">
            <a:off x="8132049" y="3579822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8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5" name="Google Shape;635;p32"/>
          <p:cNvSpPr/>
          <p:nvPr/>
        </p:nvSpPr>
        <p:spPr>
          <a:xfrm rot="-185331">
            <a:off x="7662109" y="4241058"/>
            <a:ext cx="356318" cy="29562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10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36" name="Google Shape;636;p32"/>
          <p:cNvSpPr/>
          <p:nvPr/>
        </p:nvSpPr>
        <p:spPr>
          <a:xfrm rot="-183553">
            <a:off x="8227505" y="4041068"/>
            <a:ext cx="252960" cy="23643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elius"/>
                <a:ea typeface="Delius"/>
                <a:cs typeface="Delius"/>
                <a:sym typeface="Delius"/>
              </a:rPr>
              <a:t>9</a:t>
            </a:r>
            <a:endParaRPr b="1" sz="1000"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637" name="Google Shape;637;p32"/>
          <p:cNvCxnSpPr>
            <a:stCxn id="627" idx="5"/>
            <a:endCxn id="629" idx="1"/>
          </p:cNvCxnSpPr>
          <p:nvPr/>
        </p:nvCxnSpPr>
        <p:spPr>
          <a:xfrm>
            <a:off x="6056170" y="3570042"/>
            <a:ext cx="5070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2"/>
          <p:cNvCxnSpPr>
            <a:stCxn id="632" idx="7"/>
            <a:endCxn id="629" idx="3"/>
          </p:cNvCxnSpPr>
          <p:nvPr/>
        </p:nvCxnSpPr>
        <p:spPr>
          <a:xfrm flipH="1" rot="10800000">
            <a:off x="6167101" y="3819630"/>
            <a:ext cx="4050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2"/>
          <p:cNvCxnSpPr>
            <a:stCxn id="633" idx="5"/>
            <a:endCxn id="629" idx="0"/>
          </p:cNvCxnSpPr>
          <p:nvPr/>
        </p:nvCxnSpPr>
        <p:spPr>
          <a:xfrm>
            <a:off x="6524615" y="3337281"/>
            <a:ext cx="1260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2"/>
          <p:cNvCxnSpPr>
            <a:stCxn id="628" idx="3"/>
            <a:endCxn id="630" idx="7"/>
          </p:cNvCxnSpPr>
          <p:nvPr/>
        </p:nvCxnSpPr>
        <p:spPr>
          <a:xfrm flipH="1">
            <a:off x="7575913" y="3329995"/>
            <a:ext cx="3900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2"/>
          <p:cNvCxnSpPr>
            <a:stCxn id="629" idx="6"/>
            <a:endCxn id="630" idx="2"/>
          </p:cNvCxnSpPr>
          <p:nvPr/>
        </p:nvCxnSpPr>
        <p:spPr>
          <a:xfrm flipH="1" rot="10800000">
            <a:off x="6783217" y="3627645"/>
            <a:ext cx="5817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2"/>
          <p:cNvCxnSpPr>
            <a:stCxn id="627" idx="7"/>
            <a:endCxn id="633" idx="2"/>
          </p:cNvCxnSpPr>
          <p:nvPr/>
        </p:nvCxnSpPr>
        <p:spPr>
          <a:xfrm flipH="1" rot="10800000">
            <a:off x="6047261" y="3265394"/>
            <a:ext cx="25740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2"/>
          <p:cNvCxnSpPr>
            <a:stCxn id="627" idx="4"/>
            <a:endCxn id="632" idx="0"/>
          </p:cNvCxnSpPr>
          <p:nvPr/>
        </p:nvCxnSpPr>
        <p:spPr>
          <a:xfrm>
            <a:off x="5968708" y="3609391"/>
            <a:ext cx="107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2"/>
          <p:cNvCxnSpPr>
            <a:stCxn id="632" idx="6"/>
            <a:endCxn id="631" idx="2"/>
          </p:cNvCxnSpPr>
          <p:nvPr/>
        </p:nvCxnSpPr>
        <p:spPr>
          <a:xfrm flipH="1" rot="10800000">
            <a:off x="6208548" y="4172327"/>
            <a:ext cx="708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2"/>
          <p:cNvCxnSpPr>
            <a:stCxn id="629" idx="4"/>
            <a:endCxn id="631" idx="1"/>
          </p:cNvCxnSpPr>
          <p:nvPr/>
        </p:nvCxnSpPr>
        <p:spPr>
          <a:xfrm>
            <a:off x="6663217" y="3849345"/>
            <a:ext cx="2862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2"/>
          <p:cNvCxnSpPr>
            <a:stCxn id="630" idx="3"/>
            <a:endCxn id="631" idx="7"/>
          </p:cNvCxnSpPr>
          <p:nvPr/>
        </p:nvCxnSpPr>
        <p:spPr>
          <a:xfrm flipH="1">
            <a:off x="7128121" y="3709205"/>
            <a:ext cx="2781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2"/>
          <p:cNvCxnSpPr>
            <a:stCxn id="630" idx="5"/>
            <a:endCxn id="635" idx="0"/>
          </p:cNvCxnSpPr>
          <p:nvPr/>
        </p:nvCxnSpPr>
        <p:spPr>
          <a:xfrm>
            <a:off x="7584836" y="3699659"/>
            <a:ext cx="2475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2"/>
          <p:cNvCxnSpPr>
            <a:stCxn id="631" idx="6"/>
            <a:endCxn id="635" idx="2"/>
          </p:cNvCxnSpPr>
          <p:nvPr/>
        </p:nvCxnSpPr>
        <p:spPr>
          <a:xfrm>
            <a:off x="7169617" y="4158843"/>
            <a:ext cx="4929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2"/>
          <p:cNvCxnSpPr>
            <a:stCxn id="635" idx="6"/>
            <a:endCxn id="636" idx="3"/>
          </p:cNvCxnSpPr>
          <p:nvPr/>
        </p:nvCxnSpPr>
        <p:spPr>
          <a:xfrm flipH="1" rot="10800000">
            <a:off x="8018168" y="4247572"/>
            <a:ext cx="251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2"/>
          <p:cNvCxnSpPr>
            <a:stCxn id="630" idx="6"/>
            <a:endCxn id="634" idx="2"/>
          </p:cNvCxnSpPr>
          <p:nvPr/>
        </p:nvCxnSpPr>
        <p:spPr>
          <a:xfrm>
            <a:off x="7617374" y="3614208"/>
            <a:ext cx="5148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2"/>
          <p:cNvCxnSpPr>
            <a:stCxn id="628" idx="4"/>
            <a:endCxn id="634" idx="0"/>
          </p:cNvCxnSpPr>
          <p:nvPr/>
        </p:nvCxnSpPr>
        <p:spPr>
          <a:xfrm>
            <a:off x="8057066" y="3359798"/>
            <a:ext cx="1953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2"/>
          <p:cNvCxnSpPr>
            <a:stCxn id="634" idx="4"/>
            <a:endCxn id="636" idx="1"/>
          </p:cNvCxnSpPr>
          <p:nvPr/>
        </p:nvCxnSpPr>
        <p:spPr>
          <a:xfrm flipH="1">
            <a:off x="8260329" y="3816090"/>
            <a:ext cx="45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 rot="-185063">
            <a:off x="6798702" y="3955352"/>
            <a:ext cx="479495" cy="420918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 rot="-185063">
            <a:off x="7235848" y="3423636"/>
            <a:ext cx="479495" cy="420918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2"/>
          <p:cNvSpPr/>
          <p:nvPr/>
        </p:nvSpPr>
        <p:spPr>
          <a:xfrm rot="-185063">
            <a:off x="6413180" y="3508859"/>
            <a:ext cx="479495" cy="420918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32"/>
          <p:cNvCxnSpPr>
            <a:stCxn id="633" idx="1"/>
            <a:endCxn id="632" idx="2"/>
          </p:cNvCxnSpPr>
          <p:nvPr/>
        </p:nvCxnSpPr>
        <p:spPr>
          <a:xfrm rot="5400000">
            <a:off x="5533091" y="3602879"/>
            <a:ext cx="1227000" cy="381000"/>
          </a:xfrm>
          <a:prstGeom prst="curvedConnector4">
            <a:avLst>
              <a:gd fmla="val -1755" name="adj1"/>
              <a:gd fmla="val 162579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7" name="Google Shape;657;p32"/>
          <p:cNvSpPr txBox="1"/>
          <p:nvPr/>
        </p:nvSpPr>
        <p:spPr>
          <a:xfrm>
            <a:off x="6796025" y="3135650"/>
            <a:ext cx="8667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 = 3, t</a:t>
            </a:r>
            <a:r>
              <a:rPr lang="en" sz="10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= 2</a:t>
            </a:r>
            <a:endParaRPr sz="10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58" name="Google Shape;658;p32"/>
          <p:cNvSpPr/>
          <p:nvPr/>
        </p:nvSpPr>
        <p:spPr>
          <a:xfrm>
            <a:off x="957275" y="3975375"/>
            <a:ext cx="1814400" cy="36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2"/>
          <p:cNvSpPr txBox="1"/>
          <p:nvPr/>
        </p:nvSpPr>
        <p:spPr>
          <a:xfrm>
            <a:off x="5268750" y="2709725"/>
            <a:ext cx="181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k₀-Sensitivity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k₀ ≥ 2t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3"/>
          <p:cNvSpPr txBox="1"/>
          <p:nvPr/>
        </p:nvSpPr>
        <p:spPr>
          <a:xfrm>
            <a:off x="483375" y="264350"/>
            <a:ext cx="440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Evaluation Results: 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Experimental Setup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65" name="Google Shape;665;p33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 txBox="1"/>
          <p:nvPr/>
        </p:nvSpPr>
        <p:spPr>
          <a:xfrm>
            <a:off x="483375" y="808150"/>
            <a:ext cx="81723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Implementation: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Algorithms coded in C++ using Salticidae networking library.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Cryptography: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ECDSA signature scheme used for Byzantine resilience.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Hardware: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Experiments run on a powerful server (Intel Xeon Gold, 188GB RAM).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Execution: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Each simulated "node" (drone) ran as an isolated Docker container.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Topologies: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Evaluated on realistic connectivity-dependent graphs and a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drone network scenario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70" name="Google Shape;670;p33"/>
          <p:cNvSpPr txBox="1"/>
          <p:nvPr/>
        </p:nvSpPr>
        <p:spPr>
          <a:xfrm>
            <a:off x="831550" y="4240900"/>
            <a:ext cx="8028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An example of our drone scenario with random graph. Two scatters of points are generated. d is the distance between the barycenters of the scatters, and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 is the communication scope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pic>
        <p:nvPicPr>
          <p:cNvPr id="671" name="Google Shape;671;p33" title="dr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50" y="1874750"/>
            <a:ext cx="4075901" cy="24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4"/>
          <p:cNvSpPr txBox="1"/>
          <p:nvPr/>
        </p:nvSpPr>
        <p:spPr>
          <a:xfrm>
            <a:off x="483375" y="264350"/>
            <a:ext cx="810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Evaluation Results: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Network Cost vs. Connectivity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77" name="Google Shape;677;p34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4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4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4"/>
          <p:cNvSpPr txBox="1"/>
          <p:nvPr/>
        </p:nvSpPr>
        <p:spPr>
          <a:xfrm>
            <a:off x="596675" y="808150"/>
            <a:ext cx="39087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elius"/>
              <a:buChar char="●"/>
            </a:pPr>
            <a: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Evaluated NECTAR on </a:t>
            </a:r>
            <a:r>
              <a:rPr i="1"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</a:t>
            </a:r>
            <a: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-regular graphs with varying connectivity</a:t>
            </a:r>
            <a:b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1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elius"/>
              <a:buChar char="●"/>
            </a:pPr>
            <a: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Network cost per node grows with connectivity and number of nodes</a:t>
            </a:r>
            <a:b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1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elius"/>
              <a:buChar char="●"/>
            </a:pPr>
            <a: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Max observed: ~500 KB per node (n = 100, k = 34)</a:t>
            </a:r>
            <a:b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1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Delius"/>
              <a:buChar char="●"/>
            </a:pPr>
            <a: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Less costly in other topologies (2× less in </a:t>
            </a:r>
            <a:r>
              <a:rPr i="1"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</a:t>
            </a:r>
            <a:r>
              <a:rPr lang="en" sz="11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-diamond, 2.5× in wheel graphs)</a:t>
            </a:r>
            <a:endParaRPr sz="11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pic>
        <p:nvPicPr>
          <p:cNvPr id="682" name="Google Shape;682;p34" title="fig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25" y="890700"/>
            <a:ext cx="4322225" cy="2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 txBox="1"/>
          <p:nvPr/>
        </p:nvSpPr>
        <p:spPr>
          <a:xfrm>
            <a:off x="483375" y="264350"/>
            <a:ext cx="810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Evaluation Results: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Network Cost in Drone Topologies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88" name="Google Shape;688;p35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5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5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5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5"/>
          <p:cNvSpPr txBox="1"/>
          <p:nvPr/>
        </p:nvSpPr>
        <p:spPr>
          <a:xfrm>
            <a:off x="596675" y="808150"/>
            <a:ext cx="3878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Varying distances (d) between node clusters and communication radii.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cost: from ~50 KB to ~60 KB depending on radius and partition.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693" name="Google Shape;693;p35"/>
          <p:cNvSpPr txBox="1"/>
          <p:nvPr/>
        </p:nvSpPr>
        <p:spPr>
          <a:xfrm>
            <a:off x="4642225" y="945425"/>
            <a:ext cx="3878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MtG cost: constant ~1.9 KB (low but unreliable)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MtGv2: up to ~3 KB (improved but still less robust than NECTAR)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pic>
        <p:nvPicPr>
          <p:cNvPr id="694" name="Google Shape;694;p35" title="Fig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25" y="2153550"/>
            <a:ext cx="3920675" cy="222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5" title="Fig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525" y="2262725"/>
            <a:ext cx="3878700" cy="211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/>
          <p:nvPr/>
        </p:nvSpPr>
        <p:spPr>
          <a:xfrm>
            <a:off x="483375" y="264350"/>
            <a:ext cx="810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Evaluation Results: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Scalability with Node Count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01" name="Google Shape;701;p36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6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6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"/>
          <p:cNvSpPr txBox="1"/>
          <p:nvPr/>
        </p:nvSpPr>
        <p:spPr>
          <a:xfrm>
            <a:off x="596675" y="808150"/>
            <a:ext cx="78096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cost grows with node count and density (up to ~200 KB @ n = 50). This is presented as a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drawback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of NECTAR.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MtGv2 remains lightweight (~7.5 KB max), but loses accuracy under Byzantine faults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is still practical for 100-node networks despite higher cost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pic>
        <p:nvPicPr>
          <p:cNvPr id="706" name="Google Shape;706;p36" title="Fig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50" y="1898525"/>
            <a:ext cx="3860161" cy="2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6" title="Fig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050" y="1898525"/>
            <a:ext cx="3973675" cy="2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"/>
          <p:cNvSpPr txBox="1"/>
          <p:nvPr/>
        </p:nvSpPr>
        <p:spPr>
          <a:xfrm>
            <a:off x="483375" y="264350"/>
            <a:ext cx="810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Evaluation Results: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Byzantine Resilience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13" name="Google Shape;713;p37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7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7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7"/>
          <p:cNvSpPr txBox="1"/>
          <p:nvPr/>
        </p:nvSpPr>
        <p:spPr>
          <a:xfrm>
            <a:off x="596675" y="808150"/>
            <a:ext cx="36744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maintains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100% accuracy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under Byzantine attacks (up to 6 malicious nodes)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MtG fails with even 1–2 Byzantine nodes (0% success)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MtGv2 better, but inconsistent: success rate drops to 30% on some topologies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is the only method to consistently meet safety &amp; agreement requirements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pic>
        <p:nvPicPr>
          <p:cNvPr id="718" name="Google Shape;718;p37" title="Fig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900" y="1012150"/>
            <a:ext cx="4090075" cy="22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8"/>
          <p:cNvSpPr txBox="1"/>
          <p:nvPr/>
        </p:nvSpPr>
        <p:spPr>
          <a:xfrm>
            <a:off x="483375" y="264350"/>
            <a:ext cx="8104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Evaluation Results: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Comparison: NECTAR vs MtG vs MtGv2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24" name="Google Shape;724;p38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8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8" name="Google Shape;728;p38"/>
          <p:cNvGraphicFramePr/>
          <p:nvPr/>
        </p:nvGraphicFramePr>
        <p:xfrm>
          <a:off x="559425" y="8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{B78679A5-1D0A-41D7-9FB9-848DFE284D6D}</a:tableStyleId>
              </a:tblPr>
              <a:tblGrid>
                <a:gridCol w="1356925"/>
                <a:gridCol w="2059975"/>
                <a:gridCol w="2226275"/>
                <a:gridCol w="2385025"/>
              </a:tblGrid>
              <a:tr h="3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Feature</a:t>
                      </a:r>
                      <a:endParaRPr b="1"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NECTAR</a:t>
                      </a:r>
                      <a:endParaRPr b="1"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MtG</a:t>
                      </a:r>
                      <a:endParaRPr b="1"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MtGv2</a:t>
                      </a:r>
                      <a:endParaRPr b="1"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Byzantine Resilience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Strong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Tolerates up to </a:t>
                      </a:r>
                      <a:r>
                        <a:rPr i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t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Byzantine nodes (k ≥ 2t), maintains 100% accuracy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None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Easily corrupted by even 1 Byzantine node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Partial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Signatures help, but still vulnerable to misbehavior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Decision Agreement (Correct Nodes)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Guaranteed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All correct nodes reach the same conclusion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Broken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Byzantine nodes can cause disagreement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Unreliable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Disagreement possible with just 1 Byzantine node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Scalability (Data Sent per Node)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Moderate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Up to 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500 KB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per node (worst-case @ 100 nodes)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Excellent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~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2 KB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per node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Good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— ~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7.5 KB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 per node in dense graphs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Message Complexity (Worst Case)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O(n⁴)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O(n·log(n)) approx.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Delius"/>
                          <a:ea typeface="Delius"/>
                          <a:cs typeface="Delius"/>
                          <a:sym typeface="Delius"/>
                        </a:rPr>
                        <a:t>O(n²)</a:t>
                      </a:r>
                      <a:endParaRPr sz="1200">
                        <a:solidFill>
                          <a:srgbClr val="434343"/>
                        </a:solidFill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9"/>
          <p:cNvSpPr txBox="1"/>
          <p:nvPr/>
        </p:nvSpPr>
        <p:spPr>
          <a:xfrm>
            <a:off x="1514000" y="1971450"/>
            <a:ext cx="620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This paper benefits the lab by providing a robust solution to detect unsafe connectivity in distributed and wireless systems, ensuring reliable operation even with malicious participants.</a:t>
            </a:r>
            <a:endParaRPr sz="18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34" name="Google Shape;734;p39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9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9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9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/>
          <p:nvPr/>
        </p:nvSpPr>
        <p:spPr>
          <a:xfrm>
            <a:off x="3320850" y="2246250"/>
            <a:ext cx="2502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Feedback and Query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43" name="Google Shape;743;p40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1"/>
          <p:cNvSpPr txBox="1"/>
          <p:nvPr/>
        </p:nvSpPr>
        <p:spPr>
          <a:xfrm>
            <a:off x="3771775" y="2246250"/>
            <a:ext cx="1510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thank you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752" name="Google Shape;752;p41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1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483375" y="264350"/>
            <a:ext cx="507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Background: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 The Byzantine Generals Problem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82" name="Google Shape;82;p15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19025" y="673175"/>
            <a:ext cx="35877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Introduced by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Lamport, Shostak, and Pease (1982)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Challenges consensus in distributed systems with some nodes behaving maliciously or unpredictably (Byzantine faults).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Core Challenge: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Getting all loyal nodes to agree, despite traitors sending false or conflicting messages.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Models the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worst-case failure scenario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in distributed systems.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Conditions for Solving It: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Requires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 ≥ 3t + 1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nodes to tolerate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Byzantine faults in a fully connected network.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pic>
        <p:nvPicPr>
          <p:cNvPr id="87" name="Google Shape;87;p15" title="imag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75" y="3519575"/>
            <a:ext cx="630650" cy="7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 title="depositphotos_53015567-stock-illustration-a-brave-soldi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175" y="1398363"/>
            <a:ext cx="777051" cy="10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title="depositphotos_53015567-stock-illustration-a-brave-soldi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00" y="3279025"/>
            <a:ext cx="777051" cy="10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 title="royal-castle-cartoon-colored-clipart-illustration-free-vector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168" y="2043725"/>
            <a:ext cx="960133" cy="10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images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961" y="1128100"/>
            <a:ext cx="960125" cy="9601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749200" y="705475"/>
            <a:ext cx="1156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Commanders is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honest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93" name="Google Shape;93;p15"/>
          <p:cNvCxnSpPr>
            <a:stCxn id="91" idx="3"/>
          </p:cNvCxnSpPr>
          <p:nvPr/>
        </p:nvCxnSpPr>
        <p:spPr>
          <a:xfrm flipH="1" rot="10800000">
            <a:off x="1700086" y="1601272"/>
            <a:ext cx="18045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656111" y="2130647"/>
            <a:ext cx="1976700" cy="14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flipH="1">
            <a:off x="1616000" y="2061925"/>
            <a:ext cx="1926300" cy="15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9" idx="3"/>
          </p:cNvCxnSpPr>
          <p:nvPr/>
        </p:nvCxnSpPr>
        <p:spPr>
          <a:xfrm flipH="1" rot="10800000">
            <a:off x="1608551" y="2175350"/>
            <a:ext cx="2031900" cy="163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 flipH="1" rot="10800000">
            <a:off x="1676911" y="4117722"/>
            <a:ext cx="18045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1691750" y="3927500"/>
            <a:ext cx="1744800" cy="3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endCxn id="88" idx="2"/>
          </p:cNvCxnSpPr>
          <p:nvPr/>
        </p:nvCxnSpPr>
        <p:spPr>
          <a:xfrm rot="10800000">
            <a:off x="4040700" y="245441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889725" y="2492450"/>
            <a:ext cx="15000" cy="9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 flipH="1">
            <a:off x="1155650" y="2326275"/>
            <a:ext cx="7500" cy="84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4050" y="399624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 title="360_F_577953819_6znnYWvw80WDpGauxLcI4igJwroouCWd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7575" y="3760363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650" y="2520886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 title="check-mark-icon-checkmark-right-symbol-tick-sign-ok-button-correct-circle-icon-free-vector.jpg"/>
          <p:cNvPicPr preferRelativeResize="0"/>
          <p:nvPr/>
        </p:nvPicPr>
        <p:blipFill rotWithShape="1">
          <a:blip r:embed="rId7">
            <a:alphaModFix/>
          </a:blip>
          <a:srcRect b="0" l="-290050" r="290050" t="0"/>
          <a:stretch/>
        </p:blipFill>
        <p:spPr>
          <a:xfrm>
            <a:off x="1934050" y="140414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8550" y="2043724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3275" y="140414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3825" y="344599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0400" y="1933624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7825" y="240899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5325" y="3043324"/>
            <a:ext cx="325500" cy="3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4003325" y="1012150"/>
            <a:ext cx="725100" cy="48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2525" y="101215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2525" y="112045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2525" y="1228753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4154000" y="3367100"/>
            <a:ext cx="725100" cy="48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3200" y="336710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3200" y="347540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3200" y="3583703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438050" y="2885525"/>
            <a:ext cx="725100" cy="538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250" y="288552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250" y="2993828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699200" y="705475"/>
            <a:ext cx="725100" cy="48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8400" y="70547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8400" y="81377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 title="check-mark-icon-checkmark-right-symbol-tick-sign-ok-button-correct-circle-icon-free-vector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8400" y="92207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 title="360_F_577953819_6znnYWvw80WDpGauxLcI4igJwroouCWd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900" y="3152213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563250" y="4284550"/>
            <a:ext cx="21225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Delius"/>
                <a:ea typeface="Delius"/>
                <a:cs typeface="Delius"/>
                <a:sym typeface="Delius"/>
              </a:rPr>
              <a:t>Consensus is reached</a:t>
            </a:r>
            <a:endParaRPr>
              <a:solidFill>
                <a:srgbClr val="4A86E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483375" y="264350"/>
            <a:ext cx="507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Background: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 The Byzantine Generals Problem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34" name="Google Shape;134;p16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6" title="depositphotos_53015567-stock-illustration-a-brave-soldi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75" y="1398363"/>
            <a:ext cx="777051" cy="10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 title="depositphotos_53015567-stock-illustration-a-brave-soldi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0" y="3279025"/>
            <a:ext cx="777051" cy="10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 title="royal-castle-cartoon-colored-clipart-illustration-free-vecto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168" y="2043725"/>
            <a:ext cx="960133" cy="10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 title="image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61" y="1128100"/>
            <a:ext cx="960125" cy="960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1749200" y="705475"/>
            <a:ext cx="1156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Commanders is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faulty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cxnSp>
        <p:nvCxnSpPr>
          <p:cNvPr id="143" name="Google Shape;143;p16"/>
          <p:cNvCxnSpPr>
            <a:stCxn id="141" idx="3"/>
          </p:cNvCxnSpPr>
          <p:nvPr/>
        </p:nvCxnSpPr>
        <p:spPr>
          <a:xfrm flipH="1" rot="10800000">
            <a:off x="1700086" y="1601272"/>
            <a:ext cx="18045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1656111" y="2130647"/>
            <a:ext cx="1976700" cy="14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1616000" y="2061925"/>
            <a:ext cx="1926300" cy="15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39" idx="3"/>
          </p:cNvCxnSpPr>
          <p:nvPr/>
        </p:nvCxnSpPr>
        <p:spPr>
          <a:xfrm flipH="1" rot="10800000">
            <a:off x="1608551" y="2175350"/>
            <a:ext cx="2031900" cy="163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/>
          <p:nvPr/>
        </p:nvCxnSpPr>
        <p:spPr>
          <a:xfrm flipH="1" rot="10800000">
            <a:off x="1676911" y="4117722"/>
            <a:ext cx="18045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 flipH="1">
            <a:off x="1691750" y="3927500"/>
            <a:ext cx="1744800" cy="3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>
            <a:endCxn id="138" idx="2"/>
          </p:cNvCxnSpPr>
          <p:nvPr/>
        </p:nvCxnSpPr>
        <p:spPr>
          <a:xfrm rot="10800000">
            <a:off x="4040700" y="245441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3889725" y="2492450"/>
            <a:ext cx="15000" cy="9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 flipH="1">
            <a:off x="1155650" y="2326275"/>
            <a:ext cx="7500" cy="84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16" title="check-mark-icon-checkmark-right-symbol-tick-sign-ok-button-correct-circle-icon-free-vector.jpg"/>
          <p:cNvPicPr preferRelativeResize="0"/>
          <p:nvPr/>
        </p:nvPicPr>
        <p:blipFill rotWithShape="1">
          <a:blip r:embed="rId6">
            <a:alphaModFix/>
          </a:blip>
          <a:srcRect b="0" l="-290050" r="290050" t="0"/>
          <a:stretch/>
        </p:blipFill>
        <p:spPr>
          <a:xfrm>
            <a:off x="1934050" y="140414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8550" y="2043724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3275" y="140414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400" y="1933624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7825" y="2408999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325" y="3043324"/>
            <a:ext cx="325500" cy="3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4003325" y="1012150"/>
            <a:ext cx="725100" cy="48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2525" y="101215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2525" y="1120453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438050" y="2885525"/>
            <a:ext cx="725100" cy="538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50" y="288552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50" y="2993828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/>
          <p:nvPr/>
        </p:nvSpPr>
        <p:spPr>
          <a:xfrm>
            <a:off x="699200" y="705475"/>
            <a:ext cx="725100" cy="48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400" y="70547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400" y="813778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900" y="3152213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>
            <a:off x="5517325" y="3529650"/>
            <a:ext cx="2839800" cy="979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How can we detect partitions in a Byzantine network without knowing the topology or network?</a:t>
            </a:r>
            <a:endParaRPr b="1"/>
          </a:p>
        </p:txBody>
      </p:sp>
      <p:cxnSp>
        <p:nvCxnSpPr>
          <p:cNvPr id="169" name="Google Shape;169;p16"/>
          <p:cNvCxnSpPr/>
          <p:nvPr/>
        </p:nvCxnSpPr>
        <p:spPr>
          <a:xfrm>
            <a:off x="5037750" y="785500"/>
            <a:ext cx="7500" cy="39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6" title="depositphotos_53015567-stock-illustration-a-brave-soldi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013" y="3649150"/>
            <a:ext cx="777051" cy="10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4050163" y="3262938"/>
            <a:ext cx="725100" cy="48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363" y="326294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363" y="337124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5850" y="956938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6500" y="2492438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0075" y="3996238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0075" y="3152213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 title="check-mark-icon-checkmark-right-symbol-tick-sign-ok-button-correct-circle-icon-free-vecto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050" y="3693736"/>
            <a:ext cx="325500" cy="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6813" y="3529638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 title="360_F_577953819_6znnYWvw80WDpGauxLcI4igJwroouCW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9975" y="1278838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/>
          <p:nvPr/>
        </p:nvSpPr>
        <p:spPr>
          <a:xfrm>
            <a:off x="1563250" y="4284550"/>
            <a:ext cx="21225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Delius"/>
                <a:ea typeface="Delius"/>
                <a:cs typeface="Delius"/>
                <a:sym typeface="Delius"/>
              </a:rPr>
              <a:t>Consensus is reached</a:t>
            </a:r>
            <a:endParaRPr>
              <a:solidFill>
                <a:srgbClr val="4A86E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354575" y="9377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094075" y="5710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6351663" y="1329550"/>
            <a:ext cx="325500" cy="341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7310875" y="1243900"/>
            <a:ext cx="325500" cy="341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6649938" y="1984575"/>
            <a:ext cx="325500" cy="341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5445625" y="2259125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elius"/>
                <a:ea typeface="Delius"/>
                <a:cs typeface="Delius"/>
                <a:sym typeface="Delius"/>
              </a:rPr>
              <a:t>1</a:t>
            </a:r>
            <a:endParaRPr sz="12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091375" y="52100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8060975" y="141508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elius"/>
                <a:ea typeface="Delius"/>
                <a:cs typeface="Delius"/>
                <a:sym typeface="Delius"/>
              </a:rPr>
              <a:t>2</a:t>
            </a:r>
            <a:endParaRPr sz="1200"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7674450" y="2400888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8382925" y="2088250"/>
            <a:ext cx="325500" cy="34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6"/>
          <p:cNvCxnSpPr>
            <a:stCxn id="182" idx="5"/>
            <a:endCxn id="184" idx="1"/>
          </p:cNvCxnSpPr>
          <p:nvPr/>
        </p:nvCxnSpPr>
        <p:spPr>
          <a:xfrm>
            <a:off x="5632407" y="1229409"/>
            <a:ext cx="7668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87" idx="7"/>
            <a:endCxn id="184" idx="3"/>
          </p:cNvCxnSpPr>
          <p:nvPr/>
        </p:nvCxnSpPr>
        <p:spPr>
          <a:xfrm flipH="1" rot="10800000">
            <a:off x="5723457" y="1621266"/>
            <a:ext cx="675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stCxn id="188" idx="5"/>
            <a:endCxn id="184" idx="0"/>
          </p:cNvCxnSpPr>
          <p:nvPr/>
        </p:nvCxnSpPr>
        <p:spPr>
          <a:xfrm>
            <a:off x="6369207" y="812659"/>
            <a:ext cx="1452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>
            <a:stCxn id="183" idx="3"/>
            <a:endCxn id="185" idx="7"/>
          </p:cNvCxnSpPr>
          <p:nvPr/>
        </p:nvCxnSpPr>
        <p:spPr>
          <a:xfrm flipH="1">
            <a:off x="7588843" y="862709"/>
            <a:ext cx="5529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>
            <a:stCxn id="184" idx="6"/>
            <a:endCxn id="185" idx="2"/>
          </p:cNvCxnSpPr>
          <p:nvPr/>
        </p:nvCxnSpPr>
        <p:spPr>
          <a:xfrm flipH="1" rot="10800000">
            <a:off x="6677163" y="1414900"/>
            <a:ext cx="633600" cy="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6"/>
          <p:cNvCxnSpPr>
            <a:stCxn id="182" idx="7"/>
            <a:endCxn id="188" idx="2"/>
          </p:cNvCxnSpPr>
          <p:nvPr/>
        </p:nvCxnSpPr>
        <p:spPr>
          <a:xfrm flipH="1" rot="10800000">
            <a:off x="5632407" y="691991"/>
            <a:ext cx="4590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>
            <a:stCxn id="182" idx="4"/>
            <a:endCxn id="187" idx="0"/>
          </p:cNvCxnSpPr>
          <p:nvPr/>
        </p:nvCxnSpPr>
        <p:spPr>
          <a:xfrm>
            <a:off x="5517325" y="1279450"/>
            <a:ext cx="91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>
            <a:stCxn id="187" idx="6"/>
            <a:endCxn id="186" idx="2"/>
          </p:cNvCxnSpPr>
          <p:nvPr/>
        </p:nvCxnSpPr>
        <p:spPr>
          <a:xfrm flipH="1" rot="10800000">
            <a:off x="5771125" y="2155475"/>
            <a:ext cx="8787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>
            <a:stCxn id="184" idx="4"/>
            <a:endCxn id="186" idx="1"/>
          </p:cNvCxnSpPr>
          <p:nvPr/>
        </p:nvCxnSpPr>
        <p:spPr>
          <a:xfrm>
            <a:off x="6514413" y="1671250"/>
            <a:ext cx="1833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>
            <a:stCxn id="185" idx="3"/>
            <a:endCxn id="186" idx="7"/>
          </p:cNvCxnSpPr>
          <p:nvPr/>
        </p:nvCxnSpPr>
        <p:spPr>
          <a:xfrm flipH="1">
            <a:off x="6927743" y="1535559"/>
            <a:ext cx="4308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>
            <a:stCxn id="185" idx="5"/>
            <a:endCxn id="190" idx="0"/>
          </p:cNvCxnSpPr>
          <p:nvPr/>
        </p:nvCxnSpPr>
        <p:spPr>
          <a:xfrm>
            <a:off x="7588707" y="1535559"/>
            <a:ext cx="248400" cy="8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>
            <a:stCxn id="186" idx="6"/>
            <a:endCxn id="190" idx="2"/>
          </p:cNvCxnSpPr>
          <p:nvPr/>
        </p:nvCxnSpPr>
        <p:spPr>
          <a:xfrm>
            <a:off x="6975438" y="2155425"/>
            <a:ext cx="6990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>
            <a:stCxn id="190" idx="6"/>
            <a:endCxn id="191" idx="3"/>
          </p:cNvCxnSpPr>
          <p:nvPr/>
        </p:nvCxnSpPr>
        <p:spPr>
          <a:xfrm flipH="1" rot="10800000">
            <a:off x="7999950" y="2380038"/>
            <a:ext cx="4305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>
            <a:stCxn id="185" idx="6"/>
            <a:endCxn id="189" idx="2"/>
          </p:cNvCxnSpPr>
          <p:nvPr/>
        </p:nvCxnSpPr>
        <p:spPr>
          <a:xfrm>
            <a:off x="7636375" y="1414750"/>
            <a:ext cx="4245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>
            <a:stCxn id="183" idx="4"/>
            <a:endCxn id="189" idx="0"/>
          </p:cNvCxnSpPr>
          <p:nvPr/>
        </p:nvCxnSpPr>
        <p:spPr>
          <a:xfrm flipH="1">
            <a:off x="8223825" y="912750"/>
            <a:ext cx="33000" cy="50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>
            <a:stCxn id="189" idx="4"/>
            <a:endCxn id="191" idx="1"/>
          </p:cNvCxnSpPr>
          <p:nvPr/>
        </p:nvCxnSpPr>
        <p:spPr>
          <a:xfrm>
            <a:off x="8223725" y="1756788"/>
            <a:ext cx="2070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>
            <a:stCxn id="187" idx="5"/>
            <a:endCxn id="189" idx="4"/>
          </p:cNvCxnSpPr>
          <p:nvPr/>
        </p:nvCxnSpPr>
        <p:spPr>
          <a:xfrm rot="-5400000">
            <a:off x="6576507" y="903634"/>
            <a:ext cx="794100" cy="2500200"/>
          </a:xfrm>
          <a:prstGeom prst="curvedConnector3">
            <a:avLst>
              <a:gd fmla="val -596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9" name="Google Shape;209;p16"/>
          <p:cNvSpPr/>
          <p:nvPr/>
        </p:nvSpPr>
        <p:spPr>
          <a:xfrm>
            <a:off x="6193163" y="1012150"/>
            <a:ext cx="1608600" cy="140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5339875" y="2749250"/>
            <a:ext cx="22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Faulty node (f) = 3</a:t>
            </a:r>
            <a:endParaRPr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elius"/>
                <a:ea typeface="Delius"/>
                <a:cs typeface="Delius"/>
                <a:sym typeface="Delius"/>
              </a:rPr>
              <a:t>Total nodes (n) = 3f + 1  = 10</a:t>
            </a:r>
            <a:endParaRPr sz="1200">
              <a:solidFill>
                <a:schemeClr val="dk2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/>
        </p:nvSpPr>
        <p:spPr>
          <a:xfrm>
            <a:off x="483375" y="264350"/>
            <a:ext cx="355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Background: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The CAP Theorem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16" name="Google Shape;216;p17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4632700" y="673175"/>
            <a:ext cx="42120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Proposed by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Eric Brewer (2000)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; formalized by Gilbert &amp; Lynch (2002).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 distributed systems, only two of three can be fully guaranteed:  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onsistency (same data),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vailability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(request=response), 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artition Tolerance(continues)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 detects partitions under Byzantine faults, supporting the Partition Tolerance aspect of CAP.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Note: Accurate partition detection helps systems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adapt dynamically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to maintain correctness.</a:t>
            </a:r>
            <a:b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</a:b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1" name="Google Shape;221;p17" title="0_wDc1GywIuB1eVuD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345" y="1678538"/>
            <a:ext cx="2804626" cy="249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 title="360_F_577953819_6znnYWvw80WDpGauxLcI4igJwroouCW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169" y="2610100"/>
            <a:ext cx="297004" cy="28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 title="image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530" y="874896"/>
            <a:ext cx="662795" cy="50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 title="redis-plain-wordmark-icon-512x511-8n4kzl0q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696" y="3153818"/>
            <a:ext cx="474272" cy="45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 title="1705671472203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5186" y="815050"/>
            <a:ext cx="506597" cy="52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 title="images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450" y="3607024"/>
            <a:ext cx="1250082" cy="103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 title="Apache_CouchDB_logo.svg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7706" y="3042053"/>
            <a:ext cx="506592" cy="49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 title="20191018-dynamodb-performance-0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1611" y="3374994"/>
            <a:ext cx="1257239" cy="802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17"/>
          <p:cNvCxnSpPr/>
          <p:nvPr/>
        </p:nvCxnSpPr>
        <p:spPr>
          <a:xfrm>
            <a:off x="2382559" y="1400501"/>
            <a:ext cx="0" cy="79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7"/>
          <p:cNvCxnSpPr>
            <a:stCxn id="226" idx="0"/>
          </p:cNvCxnSpPr>
          <p:nvPr/>
        </p:nvCxnSpPr>
        <p:spPr>
          <a:xfrm flipH="1" rot="10800000">
            <a:off x="1009491" y="3083824"/>
            <a:ext cx="8121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7"/>
          <p:cNvCxnSpPr/>
          <p:nvPr/>
        </p:nvCxnSpPr>
        <p:spPr>
          <a:xfrm rot="10800000">
            <a:off x="2935789" y="3091736"/>
            <a:ext cx="676500" cy="31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2" name="Google Shape;232;p17"/>
          <p:cNvGraphicFramePr/>
          <p:nvPr/>
        </p:nvGraphicFramePr>
        <p:xfrm>
          <a:off x="4572000" y="3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{B78679A5-1D0A-41D7-9FB9-848DFE284D6D}</a:tableStyleId>
              </a:tblPr>
              <a:tblGrid>
                <a:gridCol w="698050"/>
                <a:gridCol w="1105875"/>
                <a:gridCol w="1090825"/>
                <a:gridCol w="1317350"/>
              </a:tblGrid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Protocol</a:t>
                      </a:r>
                      <a:endParaRPr b="1"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Goal</a:t>
                      </a:r>
                      <a:endParaRPr b="1"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Centralized?</a:t>
                      </a:r>
                      <a:endParaRPr b="1"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Use Case</a:t>
                      </a:r>
                      <a:endParaRPr b="1"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P2PC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Atomic commit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Yes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DB transactions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Gossip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Info spread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No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Peer sync, failure detection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Paxos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Consensus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Quorum-based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elius"/>
                          <a:ea typeface="Delius"/>
                          <a:cs typeface="Delius"/>
                          <a:sym typeface="Delius"/>
                        </a:rPr>
                        <a:t>Distributed coordination</a:t>
                      </a:r>
                      <a:endParaRPr sz="1000">
                        <a:latin typeface="Delius"/>
                        <a:ea typeface="Delius"/>
                        <a:cs typeface="Delius"/>
                        <a:sym typeface="Deliu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483375" y="264350"/>
            <a:ext cx="128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Motivation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38" name="Google Shape;238;p18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596675" y="808150"/>
            <a:ext cx="7809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Network partitions cause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data loss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and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inconsistency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e.g., CAP theorem.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Existing detection methods: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Assume all nodes are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correct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or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may crash.	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Ignore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behaviors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Byzantine-resilient protocols require a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connected network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Need for detecting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partitionability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under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faults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483375" y="264350"/>
            <a:ext cx="1510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Challenges</a:t>
            </a:r>
            <a:endParaRPr b="1"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48" name="Google Shape;248;p19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596675" y="808150"/>
            <a:ext cx="7809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Unknown Topology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Nodes don’t know the full graph.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False Trust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Byzantine nodes may behave correctly during detection.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Communication Masking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Byzantine nodes can drop or delay messages.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Impossibility in Asynchronous Systems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 Messages delayed ≈ partitions.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/>
        </p:nvSpPr>
        <p:spPr>
          <a:xfrm>
            <a:off x="483375" y="264350"/>
            <a:ext cx="830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 Related Works (1/3) –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Partition Detection in Non-Byzantine Settings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58" name="Google Shape;258;p20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400300" y="694800"/>
            <a:ext cx="42735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Fault-Free Models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MindTheGap (MtG)—Bouget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et al., </a:t>
            </a:r>
            <a:r>
              <a:rPr i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SRDS 2018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 lightweight, fully decentralized algorithm for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Mobile Ad Hoc Networks (MANETs)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Nodes gossip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Bloom filters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representing reachable peers.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Achieves ~90% accuracy under 40% message loss.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Ritter et al., SECON 2004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Beacon-based partition detection in MANETs.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Relies on identifying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stable “border” nodes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 suitable under node failures or adversarial behavior.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4673800" y="694800"/>
            <a:ext cx="41178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Crash-Tolerant Models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van Renesse et al., 1998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Gossip-based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failure detection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extended for partition detection.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Probabilistic assumptions with acceptable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false positive rates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Still fails under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malicious interference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Conan et al., NCA 2008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Use of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heartbeat vectors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and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reachability graphs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Attempt to differentiate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disconnection vs. crash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Tailored for mobile networks, it assumes benign behavior.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58900" y="3957700"/>
            <a:ext cx="8232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Note: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None of these can handle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arbitrary (Byzantine) behavior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—e.g., lying about connections, selective message dropping, or signature forgery.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/>
        </p:nvSpPr>
        <p:spPr>
          <a:xfrm>
            <a:off x="483375" y="264350"/>
            <a:ext cx="830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 Related Works (2/3) – </a:t>
            </a:r>
            <a:r>
              <a:rPr lang="en" sz="1800">
                <a:solidFill>
                  <a:srgbClr val="3C78D8"/>
                </a:solidFill>
                <a:latin typeface="Delius"/>
                <a:ea typeface="Delius"/>
                <a:cs typeface="Delius"/>
                <a:sym typeface="Delius"/>
              </a:rPr>
              <a:t>Byzantine-Resilient Communication</a:t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70" name="Google Shape;270;p21"/>
          <p:cNvSpPr/>
          <p:nvPr/>
        </p:nvSpPr>
        <p:spPr>
          <a:xfrm rot="5400000">
            <a:off x="-35072" y="148550"/>
            <a:ext cx="341700" cy="267600"/>
          </a:xfrm>
          <a:prstGeom prst="parallelogram">
            <a:avLst>
              <a:gd fmla="val 20793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 rot="5400000">
            <a:off x="-13423" y="391037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rot="-5400000">
            <a:off x="-13006" y="608553"/>
            <a:ext cx="297600" cy="266700"/>
          </a:xfrm>
          <a:prstGeom prst="trapezoid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5400000">
            <a:off x="37350" y="777697"/>
            <a:ext cx="197100" cy="271800"/>
          </a:xfrm>
          <a:prstGeom prst="triangle">
            <a:avLst>
              <a:gd fmla="val 40140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400300" y="694800"/>
            <a:ext cx="42735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Classical Byzantine Protocols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Dolev (1981) &amp; Bracha (1987)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Reliable broadcast in arbitrary graphs.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Requires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 ≥ 2t + 1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connectivity to tolerate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t Byzantine faults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consensus in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fully connected networks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Requires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 ≥ 3t + 1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Message complexity: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O(n!)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It is impractical for large systems.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Dolev &amp; Strong (1983):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Introduced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signature chains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to tolerate Byzantine actors.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Inspired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NECTAR’s chain of trust propagation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4673800" y="694800"/>
            <a:ext cx="41178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Practical Enhancements</a:t>
            </a:r>
            <a:endParaRPr b="1"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Bonomi et al., ICDCS 2021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Optimized Dolev+Bracha for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partially connected networks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Reduced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latency and communication overhead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Focused on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broadcast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, not partition detection.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Khan et al., PODC 2019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: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Byzantine consensus under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local broadcast model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(e.g., wireless).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Relaxed requirements: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3t/2 &lt; k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and </a:t>
            </a: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2t &lt; d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(degree).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elius"/>
              <a:buChar char="○"/>
            </a:pP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Relevant to NECTAR in wireless IoT/drone settings.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558900" y="3957700"/>
            <a:ext cx="8232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Note: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</a:t>
            </a:r>
            <a:r>
              <a:rPr lang="en" sz="1200">
                <a:solidFill>
                  <a:srgbClr val="434343"/>
                </a:solidFill>
                <a:latin typeface="Delius"/>
                <a:ea typeface="Delius"/>
                <a:cs typeface="Delius"/>
                <a:sym typeface="Delius"/>
              </a:rPr>
              <a:t> Byzantine-resilient protocols exist but either assume full connectivity or are computationally expensive for detection-specific tasks.</a:t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6EDFA"/>
      </a:accent1>
      <a:accent2>
        <a:srgbClr val="212121"/>
      </a:accent2>
      <a:accent3>
        <a:srgbClr val="78909C"/>
      </a:accent3>
      <a:accent4>
        <a:srgbClr val="FFAB40"/>
      </a:accent4>
      <a:accent5>
        <a:srgbClr val="D7F6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