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62" r:id="rId2"/>
    <p:sldId id="334" r:id="rId3"/>
    <p:sldId id="303" r:id="rId4"/>
    <p:sldId id="317" r:id="rId5"/>
    <p:sldId id="311" r:id="rId6"/>
    <p:sldId id="335" r:id="rId7"/>
    <p:sldId id="368" r:id="rId8"/>
    <p:sldId id="336" r:id="rId9"/>
    <p:sldId id="337" r:id="rId10"/>
    <p:sldId id="338" r:id="rId11"/>
    <p:sldId id="306" r:id="rId12"/>
    <p:sldId id="369" r:id="rId13"/>
    <p:sldId id="370" r:id="rId14"/>
    <p:sldId id="339" r:id="rId15"/>
    <p:sldId id="371" r:id="rId16"/>
    <p:sldId id="340" r:id="rId17"/>
    <p:sldId id="341" r:id="rId18"/>
    <p:sldId id="342" r:id="rId19"/>
    <p:sldId id="372" r:id="rId20"/>
    <p:sldId id="343" r:id="rId21"/>
    <p:sldId id="346" r:id="rId22"/>
    <p:sldId id="347" r:id="rId23"/>
    <p:sldId id="348" r:id="rId24"/>
    <p:sldId id="349" r:id="rId25"/>
    <p:sldId id="350" r:id="rId26"/>
    <p:sldId id="352" r:id="rId27"/>
    <p:sldId id="358" r:id="rId28"/>
    <p:sldId id="353" r:id="rId29"/>
    <p:sldId id="355" r:id="rId30"/>
    <p:sldId id="356" r:id="rId31"/>
    <p:sldId id="363" r:id="rId32"/>
    <p:sldId id="367" r:id="rId33"/>
    <p:sldId id="366" r:id="rId34"/>
    <p:sldId id="365" r:id="rId35"/>
    <p:sldId id="301"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2" id="{01E33B1B-E197-463B-A531-467BFB591BCB}">
          <p14:sldIdLst>
            <p14:sldId id="262"/>
            <p14:sldId id="334"/>
            <p14:sldId id="303"/>
            <p14:sldId id="317"/>
            <p14:sldId id="311"/>
            <p14:sldId id="335"/>
            <p14:sldId id="368"/>
            <p14:sldId id="336"/>
            <p14:sldId id="337"/>
            <p14:sldId id="338"/>
            <p14:sldId id="306"/>
            <p14:sldId id="369"/>
            <p14:sldId id="370"/>
            <p14:sldId id="339"/>
            <p14:sldId id="371"/>
            <p14:sldId id="340"/>
            <p14:sldId id="341"/>
            <p14:sldId id="342"/>
            <p14:sldId id="372"/>
            <p14:sldId id="343"/>
            <p14:sldId id="346"/>
            <p14:sldId id="347"/>
            <p14:sldId id="348"/>
            <p14:sldId id="349"/>
            <p14:sldId id="350"/>
            <p14:sldId id="352"/>
            <p14:sldId id="358"/>
            <p14:sldId id="353"/>
            <p14:sldId id="355"/>
            <p14:sldId id="356"/>
            <p14:sldId id="363"/>
            <p14:sldId id="367"/>
            <p14:sldId id="366"/>
            <p14:sldId id="365"/>
            <p14:sldId id="3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68" d="100"/>
          <a:sy n="68" d="100"/>
        </p:scale>
        <p:origin x="1790" y="6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2022/3/11</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2022/3/11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2847999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2130267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4075460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4181413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152869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23</a:t>
            </a:fld>
            <a:endParaRPr kumimoji="1" lang="ja-JP" altLang="en-US"/>
          </a:p>
        </p:txBody>
      </p:sp>
    </p:spTree>
    <p:extLst>
      <p:ext uri="{BB962C8B-B14F-4D97-AF65-F5344CB8AC3E}">
        <p14:creationId xmlns:p14="http://schemas.microsoft.com/office/powerpoint/2010/main" val="2975236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2988076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427265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3680689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81007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31</a:t>
            </a:fld>
            <a:endParaRPr kumimoji="1" lang="ja-JP" altLang="en-US"/>
          </a:p>
        </p:txBody>
      </p:sp>
    </p:spTree>
    <p:extLst>
      <p:ext uri="{BB962C8B-B14F-4D97-AF65-F5344CB8AC3E}">
        <p14:creationId xmlns:p14="http://schemas.microsoft.com/office/powerpoint/2010/main" val="2350390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32189635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3/11/2022</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3/11/2022</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3/11/2022</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3/11/2022</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3/11/2022</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133600"/>
          </a:xfrm>
        </p:spPr>
        <p:txBody>
          <a:bodyPr/>
          <a:lstStyle/>
          <a:p>
            <a:r>
              <a:rPr lang="en-US" altLang="ja-JP" sz="4400" b="1"/>
              <a:t>HỆ ĐIỀU HÀNH</a:t>
            </a:r>
            <a:br>
              <a:rPr lang="en-US" altLang="ja-JP" sz="4400" b="1"/>
            </a:br>
            <a:r>
              <a:rPr lang="en-US" altLang="ja-JP" sz="4400" b="1"/>
              <a:t>Chương 2 </a:t>
            </a:r>
            <a:br>
              <a:rPr lang="en-US" altLang="ja-JP" sz="4400" b="1"/>
            </a:br>
            <a:r>
              <a:rPr lang="en-US" altLang="ja-JP" sz="4400" b="1"/>
              <a:t>Cấu trúc hệ điều hành</a:t>
            </a:r>
            <a:endParaRPr kumimoji="1" lang="ja-JP" altLang="en-US" dirty="0"/>
          </a:p>
        </p:txBody>
      </p:sp>
      <p:sp>
        <p:nvSpPr>
          <p:cNvPr id="3" name="サブタイトル 2"/>
          <p:cNvSpPr>
            <a:spLocks noGrp="1"/>
          </p:cNvSpPr>
          <p:nvPr>
            <p:ph type="subTitle" idx="1"/>
          </p:nvPr>
        </p:nvSpPr>
        <p:spPr>
          <a:xfrm>
            <a:off x="1370013" y="4495800"/>
            <a:ext cx="6400800" cy="1143000"/>
          </a:xfrm>
        </p:spPr>
        <p:txBody>
          <a:bodyPr/>
          <a:lstStyle/>
          <a:p>
            <a:r>
              <a:rPr lang="en-US" altLang="ja-JP"/>
              <a:t> </a:t>
            </a:r>
            <a:fld id="{78D664CE-F361-481A-B2C2-A0659297A4EF}" type="datetime1">
              <a:rPr lang="en-US" altLang="ja-JP" smtClean="0"/>
              <a:t>3/11/2022</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3/11/2022</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bộ nhớ chính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1" descr="1_11.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0713" y="1295400"/>
            <a:ext cx="7900987"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FBB78D39-7293-442E-AFFC-1703A2533C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6372" y="5196535"/>
            <a:ext cx="5477102" cy="6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283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Quản lý file</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3/11/2022</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7" name="Content Placeholder 6"/>
          <p:cNvSpPr>
            <a:spLocks noGrp="1"/>
          </p:cNvSpPr>
          <p:nvPr>
            <p:ph idx="1"/>
          </p:nvPr>
        </p:nvSpPr>
        <p:spPr/>
        <p:txBody>
          <a:bodyPr/>
          <a:lstStyle/>
          <a:p>
            <a:r>
              <a:rPr lang="vi-VN"/>
              <a:t>Hệ thống file</a:t>
            </a:r>
          </a:p>
          <a:p>
            <a:pPr lvl="1"/>
            <a:r>
              <a:rPr lang="vi-VN"/>
              <a:t>File</a:t>
            </a:r>
          </a:p>
          <a:p>
            <a:pPr lvl="1"/>
            <a:r>
              <a:rPr lang="vi-VN"/>
              <a:t>Thư mục</a:t>
            </a:r>
          </a:p>
          <a:p>
            <a:r>
              <a:rPr lang="vi-VN"/>
              <a:t>Các dịch vụ chính:</a:t>
            </a:r>
          </a:p>
          <a:p>
            <a:pPr lvl="1"/>
            <a:r>
              <a:rPr lang="vi-VN"/>
              <a:t>Tạo và xóa file/ thư mục</a:t>
            </a:r>
          </a:p>
          <a:p>
            <a:pPr lvl="1"/>
            <a:r>
              <a:rPr lang="vi-VN"/>
              <a:t>Các thao tác xử lý file/ thư mục</a:t>
            </a:r>
          </a:p>
          <a:p>
            <a:pPr lvl="1"/>
            <a:r>
              <a:rPr lang="vi-VN"/>
              <a:t>“Ánh xạ” file/ thư mục vào thiết bị thứ cấp tương ứng</a:t>
            </a:r>
          </a:p>
          <a:p>
            <a:pPr lvl="1"/>
            <a:r>
              <a:rPr lang="vi-VN"/>
              <a:t>Sao lưu và phục hồi dữ liệu</a:t>
            </a:r>
          </a:p>
          <a:p>
            <a:endParaRPr lang="en-US"/>
          </a:p>
        </p:txBody>
      </p:sp>
    </p:spTree>
    <p:extLst>
      <p:ext uri="{BB962C8B-B14F-4D97-AF65-F5344CB8AC3E}">
        <p14:creationId xmlns:p14="http://schemas.microsoft.com/office/powerpoint/2010/main" val="341153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ltLang="ja-JP"/>
              <a:t>Quản lý file</a:t>
            </a:r>
            <a:endParaRPr kumimoji="1" lang="ja-JP" altLang="en-US" dirty="0"/>
          </a:p>
        </p:txBody>
      </p:sp>
      <p:pic>
        <p:nvPicPr>
          <p:cNvPr id="9" name="Picture 8">
            <a:extLst>
              <a:ext uri="{FF2B5EF4-FFF2-40B4-BE49-F238E27FC236}">
                <a16:creationId xmlns:a16="http://schemas.microsoft.com/office/drawing/2014/main" id="{D2504FDE-A763-4DA2-9480-156E4B2FF5AC}"/>
              </a:ext>
            </a:extLst>
          </p:cNvPr>
          <p:cNvPicPr>
            <a:picLocks noChangeAspect="1"/>
          </p:cNvPicPr>
          <p:nvPr/>
        </p:nvPicPr>
        <p:blipFill>
          <a:blip r:embed="rId2"/>
          <a:stretch>
            <a:fillRect/>
          </a:stretch>
        </p:blipFill>
        <p:spPr>
          <a:xfrm>
            <a:off x="412916" y="1412776"/>
            <a:ext cx="8318167" cy="4824536"/>
          </a:xfrm>
          <a:prstGeom prst="rect">
            <a:avLst/>
          </a:prstGeom>
          <a:noFill/>
        </p:spPr>
      </p:pic>
      <p:sp>
        <p:nvSpPr>
          <p:cNvPr id="4" name="日付プレースホルダー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0DB942B6-B4D9-4495-B974-EBCB4AFDE5F6}" type="datetime1">
              <a:rPr kumimoji="1" lang="en-US" altLang="ja-JP" smtClean="0"/>
              <a:pPr>
                <a:spcAft>
                  <a:spcPts val="600"/>
                </a:spcAft>
              </a:pPr>
              <a:t>3/11/2022</a:t>
            </a:fld>
            <a:endParaRPr kumimoji="1" lang="ja-JP" altLang="en-US"/>
          </a:p>
        </p:txBody>
      </p:sp>
      <p:sp>
        <p:nvSpPr>
          <p:cNvPr id="6" name="スライド番号プレースホルダー 5"/>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12</a:t>
            </a:fld>
            <a:endParaRPr kumimoji="1" lang="ja-JP" altLang="en-US"/>
          </a:p>
        </p:txBody>
      </p:sp>
      <p:sp>
        <p:nvSpPr>
          <p:cNvPr id="5" name="フッター プレースホルダー 4"/>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2868524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hệ thống I/O</a:t>
            </a:r>
          </a:p>
        </p:txBody>
      </p:sp>
      <p:sp>
        <p:nvSpPr>
          <p:cNvPr id="3" name="Content Placeholder 2"/>
          <p:cNvSpPr>
            <a:spLocks noGrp="1"/>
          </p:cNvSpPr>
          <p:nvPr>
            <p:ph idx="1"/>
          </p:nvPr>
        </p:nvSpPr>
        <p:spPr/>
        <p:txBody>
          <a:bodyPr/>
          <a:lstStyle/>
          <a:p>
            <a:r>
              <a:rPr lang="vi-VN"/>
              <a:t>Che dấu sự khác biệt của các thiết bị I/O trước người dùng</a:t>
            </a:r>
          </a:p>
          <a:p>
            <a:r>
              <a:rPr lang="vi-VN"/>
              <a:t>Có chức năng:</a:t>
            </a:r>
          </a:p>
          <a:p>
            <a:pPr lvl="1"/>
            <a:r>
              <a:rPr lang="vi-VN"/>
              <a:t>Cơ chế: buffering, caching, spooling</a:t>
            </a:r>
          </a:p>
          <a:p>
            <a:pPr lvl="1"/>
            <a:r>
              <a:rPr lang="vi-VN"/>
              <a:t>Cung cấp giao diện chung đến các trình điều khiển thiết bị</a:t>
            </a:r>
          </a:p>
          <a:p>
            <a:pPr lvl="1"/>
            <a:r>
              <a:rPr lang="vi-VN"/>
              <a:t>Bộ điều khiển các thiết bị phần cứng</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94284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Quản lý hệ thống I/O</a:t>
            </a:r>
          </a:p>
        </p:txBody>
      </p:sp>
      <p:pic>
        <p:nvPicPr>
          <p:cNvPr id="9" name="Picture 8" descr="A screenshot of a social media post&#10;&#10;Description automatically generated">
            <a:extLst>
              <a:ext uri="{FF2B5EF4-FFF2-40B4-BE49-F238E27FC236}">
                <a16:creationId xmlns:a16="http://schemas.microsoft.com/office/drawing/2014/main" id="{7B9A434F-4974-4DE2-AFA5-624D9D9C00FC}"/>
              </a:ext>
            </a:extLst>
          </p:cNvPr>
          <p:cNvPicPr>
            <a:picLocks noChangeAspect="1"/>
          </p:cNvPicPr>
          <p:nvPr/>
        </p:nvPicPr>
        <p:blipFill>
          <a:blip r:embed="rId2"/>
          <a:stretch>
            <a:fillRect/>
          </a:stretch>
        </p:blipFill>
        <p:spPr>
          <a:xfrm>
            <a:off x="1278802" y="1412776"/>
            <a:ext cx="6586396" cy="4824536"/>
          </a:xfrm>
          <a:prstGeom prst="rect">
            <a:avLst/>
          </a:prstGeom>
          <a:noFill/>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3/11/2022</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14</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1312020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hệ thống lưu trữ thứ cấp</a:t>
            </a:r>
          </a:p>
        </p:txBody>
      </p:sp>
      <p:sp>
        <p:nvSpPr>
          <p:cNvPr id="3" name="Content Placeholder 2"/>
          <p:cNvSpPr>
            <a:spLocks noGrp="1"/>
          </p:cNvSpPr>
          <p:nvPr>
            <p:ph idx="1"/>
          </p:nvPr>
        </p:nvSpPr>
        <p:spPr/>
        <p:txBody>
          <a:bodyPr/>
          <a:lstStyle/>
          <a:p>
            <a:r>
              <a:rPr lang="vi-VN"/>
              <a:t>Bộ nhớ chính: kích thước nhỏ, là môi trường chứa </a:t>
            </a:r>
            <a:r>
              <a:rPr lang="en-US"/>
              <a:t>thông </a:t>
            </a:r>
            <a:r>
              <a:rPr lang="vi-VN"/>
              <a:t>tin không bền vững =&gt; cần hệ thống lưu trữ thứ cấp để lưu trữ bền vững các dữ liệu, chương trình</a:t>
            </a:r>
          </a:p>
          <a:p>
            <a:r>
              <a:rPr lang="vi-VN"/>
              <a:t>Phương tiện lưu trữ thông dụng là đĩa từ, đĩa quang</a:t>
            </a:r>
          </a:p>
          <a:p>
            <a:r>
              <a:rPr lang="vi-VN"/>
              <a:t>Nhiệm vụ của hệ điều hành trong quản lý đĩa</a:t>
            </a:r>
          </a:p>
          <a:p>
            <a:pPr lvl="1"/>
            <a:r>
              <a:rPr lang="vi-VN"/>
              <a:t>Quản lý không gian trống trên đĩa</a:t>
            </a:r>
            <a:r>
              <a:rPr lang="en-US"/>
              <a:t> </a:t>
            </a:r>
            <a:r>
              <a:rPr lang="vi-VN"/>
              <a:t>(free space management)</a:t>
            </a:r>
          </a:p>
          <a:p>
            <a:pPr lvl="1"/>
            <a:r>
              <a:rPr lang="vi-VN"/>
              <a:t>Cấp phát không gian lưu trữ (storage allocation)</a:t>
            </a:r>
          </a:p>
          <a:p>
            <a:pPr lvl="1"/>
            <a:r>
              <a:rPr lang="vi-VN"/>
              <a:t>Định thời họat động cho đĩa (disk scheduling)</a:t>
            </a:r>
          </a:p>
          <a:p>
            <a:pPr marL="0" indent="0">
              <a:buNone/>
            </a:pPr>
            <a:r>
              <a:rPr lang="vi-VN"/>
              <a:t>=&gt; Sử dụng thường xuyên =&gt; ảnh hưởng lớn đến tốc độ của cả hệ thống =&gt; cần hiệu quả</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82221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Quản lý hệ thống lưu trữ thứ cấp</a:t>
            </a:r>
          </a:p>
        </p:txBody>
      </p:sp>
      <p:pic>
        <p:nvPicPr>
          <p:cNvPr id="9" name="Picture 8">
            <a:extLst>
              <a:ext uri="{FF2B5EF4-FFF2-40B4-BE49-F238E27FC236}">
                <a16:creationId xmlns:a16="http://schemas.microsoft.com/office/drawing/2014/main" id="{20A21D75-94FD-46BC-B0C8-D2E3BFF983DF}"/>
              </a:ext>
            </a:extLst>
          </p:cNvPr>
          <p:cNvPicPr>
            <a:picLocks noChangeAspect="1"/>
          </p:cNvPicPr>
          <p:nvPr/>
        </p:nvPicPr>
        <p:blipFill>
          <a:blip r:embed="rId2"/>
          <a:stretch>
            <a:fillRect/>
          </a:stretch>
        </p:blipFill>
        <p:spPr>
          <a:xfrm>
            <a:off x="1209954" y="1412776"/>
            <a:ext cx="6724091" cy="4824536"/>
          </a:xfrm>
          <a:prstGeom prst="rect">
            <a:avLst/>
          </a:prstGeom>
          <a:noFill/>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3/11/2022</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16</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326232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thống bảo vệ</a:t>
            </a:r>
          </a:p>
        </p:txBody>
      </p:sp>
      <p:sp>
        <p:nvSpPr>
          <p:cNvPr id="3" name="Content Placeholder 2"/>
          <p:cNvSpPr>
            <a:spLocks noGrp="1"/>
          </p:cNvSpPr>
          <p:nvPr>
            <p:ph idx="1"/>
          </p:nvPr>
        </p:nvSpPr>
        <p:spPr>
          <a:xfrm>
            <a:off x="251520" y="1295400"/>
            <a:ext cx="8640960" cy="4824536"/>
          </a:xfrm>
        </p:spPr>
        <p:txBody>
          <a:bodyPr/>
          <a:lstStyle/>
          <a:p>
            <a:pPr marL="0" lvl="1" indent="0">
              <a:buNone/>
            </a:pPr>
            <a:r>
              <a:rPr lang="en-US" sz="2800" dirty="0" smtClean="0"/>
              <a:t>- </a:t>
            </a:r>
            <a:r>
              <a:rPr lang="vi-VN" sz="2800" dirty="0" smtClean="0"/>
              <a:t>Kiểm </a:t>
            </a:r>
            <a:r>
              <a:rPr lang="vi-VN" sz="2800" dirty="0"/>
              <a:t>soát tiến trình người dùng đăng nhập/ xuất </a:t>
            </a:r>
            <a:r>
              <a:rPr lang="vi-VN" sz="2800" dirty="0" smtClean="0"/>
              <a:t>và </a:t>
            </a:r>
            <a:r>
              <a:rPr lang="vi-VN" sz="2800" dirty="0"/>
              <a:t>sử dụng hệ thống</a:t>
            </a:r>
          </a:p>
          <a:p>
            <a:pPr marL="0" lvl="1" indent="0">
              <a:buNone/>
            </a:pPr>
            <a:r>
              <a:rPr lang="en-US" sz="2800" dirty="0" smtClean="0"/>
              <a:t>- </a:t>
            </a:r>
            <a:r>
              <a:rPr lang="vi-VN" sz="2800" dirty="0" smtClean="0"/>
              <a:t>Kiểm </a:t>
            </a:r>
            <a:r>
              <a:rPr lang="vi-VN" sz="2800" dirty="0"/>
              <a:t>soát việc truy cập các tài nguyên trong hệ </a:t>
            </a:r>
            <a:r>
              <a:rPr lang="vi-VN" sz="2800" dirty="0" smtClean="0"/>
              <a:t>thống</a:t>
            </a:r>
            <a:r>
              <a:rPr lang="en-US" sz="2800" dirty="0" smtClean="0"/>
              <a:t>. </a:t>
            </a:r>
            <a:r>
              <a:rPr lang="vi-VN" sz="2800" dirty="0"/>
              <a:t>Phân định được sự truy cập tài nguyên hợp pháp và bất hợp pháp (authorized/unauthorized</a:t>
            </a:r>
            <a:r>
              <a:rPr lang="vi-VN" sz="2800" dirty="0" smtClean="0"/>
              <a:t>)</a:t>
            </a:r>
            <a:endParaRPr lang="vi-VN" sz="2800" dirty="0"/>
          </a:p>
          <a:p>
            <a:pPr marL="0" lvl="1" indent="0">
              <a:buNone/>
            </a:pPr>
            <a:r>
              <a:rPr lang="en-US" sz="2800" dirty="0" smtClean="0"/>
              <a:t>- </a:t>
            </a:r>
            <a:r>
              <a:rPr lang="vi-VN" sz="2800" dirty="0" smtClean="0"/>
              <a:t>Bảo </a:t>
            </a:r>
            <a:r>
              <a:rPr lang="vi-VN" sz="2800" dirty="0"/>
              <a:t>đảm những user/process chỉ được phép sử dụng các tài nguyên dành cho </a:t>
            </a:r>
            <a:r>
              <a:rPr lang="vi-VN" sz="2800" dirty="0" smtClean="0"/>
              <a:t>nó</a:t>
            </a:r>
          </a:p>
          <a:p>
            <a:pPr marL="0" lvl="1" indent="0">
              <a:buNone/>
            </a:pPr>
            <a:endParaRPr lang="vi-VN" sz="2800" dirty="0" smtClean="0"/>
          </a:p>
          <a:p>
            <a:pPr marL="0" indent="0"/>
            <a:endParaRPr lang="vi-VN" sz="2800" dirty="0"/>
          </a:p>
          <a:p>
            <a:pPr marL="0" indent="0"/>
            <a:endParaRPr lang="vi-VN" sz="2800" dirty="0"/>
          </a:p>
          <a:p>
            <a:pPr marL="0" indent="0"/>
            <a:endParaRPr lang="en-US" sz="28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37811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thống thông dịch lệnh</a:t>
            </a:r>
          </a:p>
        </p:txBody>
      </p:sp>
      <p:sp>
        <p:nvSpPr>
          <p:cNvPr id="3" name="Content Placeholder 2"/>
          <p:cNvSpPr>
            <a:spLocks noGrp="1"/>
          </p:cNvSpPr>
          <p:nvPr>
            <p:ph idx="1"/>
          </p:nvPr>
        </p:nvSpPr>
        <p:spPr/>
        <p:txBody>
          <a:bodyPr/>
          <a:lstStyle/>
          <a:p>
            <a:r>
              <a:rPr lang="vi-VN" dirty="0"/>
              <a:t>Là giao </a:t>
            </a:r>
            <a:r>
              <a:rPr lang="vi-VN" dirty="0" smtClean="0"/>
              <a:t>diện </a:t>
            </a:r>
            <a:r>
              <a:rPr lang="vi-VN" dirty="0"/>
              <a:t>giữa người dùng và OS</a:t>
            </a:r>
          </a:p>
          <a:p>
            <a:pPr lvl="1"/>
            <a:r>
              <a:rPr lang="vi-VN" dirty="0"/>
              <a:t>Ví dụ: shell, mouse-based window-and-menu</a:t>
            </a:r>
          </a:p>
          <a:p>
            <a:r>
              <a:rPr lang="vi-VN" dirty="0"/>
              <a:t>Khi user login</a:t>
            </a:r>
          </a:p>
          <a:p>
            <a:pPr lvl="1"/>
            <a:r>
              <a:rPr lang="vi-VN" dirty="0"/>
              <a:t>command line interpreter (shell) chạy, chờ nhận lệnh từ người dùng, thực thi lệnh và trả kết quả về.</a:t>
            </a:r>
          </a:p>
          <a:p>
            <a:pPr lvl="1"/>
            <a:r>
              <a:rPr lang="vi-VN" dirty="0"/>
              <a:t>Các lệnh -&gt;bộ điều khiển lệnh -&gt;hệ điều hành</a:t>
            </a:r>
          </a:p>
          <a:p>
            <a:pPr lvl="1"/>
            <a:r>
              <a:rPr lang="vi-VN" dirty="0"/>
              <a:t>Các lệnh chủ yếu:</a:t>
            </a:r>
          </a:p>
          <a:p>
            <a:pPr lvl="2"/>
            <a:r>
              <a:rPr lang="vi-VN" dirty="0"/>
              <a:t>Tạo, hủy và quản lý tiến trình, hệ thống</a:t>
            </a:r>
          </a:p>
          <a:p>
            <a:pPr lvl="2"/>
            <a:r>
              <a:rPr lang="vi-VN" dirty="0"/>
              <a:t>Kiểm soát I/O </a:t>
            </a:r>
          </a:p>
          <a:p>
            <a:pPr lvl="2"/>
            <a:r>
              <a:rPr lang="vi-VN" dirty="0"/>
              <a:t>Quản lý bộ lưu trữ thứ cấp</a:t>
            </a:r>
          </a:p>
          <a:p>
            <a:pPr lvl="2"/>
            <a:r>
              <a:rPr lang="vi-VN" dirty="0"/>
              <a:t>Quản lý bộ nhớ chính</a:t>
            </a:r>
          </a:p>
          <a:p>
            <a:pPr lvl="2"/>
            <a:r>
              <a:rPr lang="vi-VN" dirty="0"/>
              <a:t>Truy cập hệ thống file và cơ chế bảo mật</a:t>
            </a:r>
          </a:p>
          <a:p>
            <a:endParaRPr lang="en-US"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77091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dịch vụ hệ điều hành cung cấp</a:t>
            </a:r>
          </a:p>
        </p:txBody>
      </p:sp>
      <p:sp>
        <p:nvSpPr>
          <p:cNvPr id="3" name="Content Placeholder 2"/>
          <p:cNvSpPr>
            <a:spLocks noGrp="1"/>
          </p:cNvSpPr>
          <p:nvPr>
            <p:ph idx="1"/>
          </p:nvPr>
        </p:nvSpPr>
        <p:spPr/>
        <p:txBody>
          <a:bodyPr/>
          <a:lstStyle/>
          <a:p>
            <a:r>
              <a:rPr lang="vi-VN" dirty="0" smtClean="0"/>
              <a:t>Trao </a:t>
            </a:r>
            <a:r>
              <a:rPr lang="vi-VN" dirty="0"/>
              <a:t>đổi thông tin giữa các tiến trình qua hai cách:</a:t>
            </a:r>
          </a:p>
          <a:p>
            <a:pPr lvl="1"/>
            <a:r>
              <a:rPr lang="vi-VN" dirty="0"/>
              <a:t>Chia</a:t>
            </a:r>
            <a:r>
              <a:rPr lang="en-US" dirty="0"/>
              <a:t> </a:t>
            </a:r>
            <a:r>
              <a:rPr lang="en-US" dirty="0" err="1"/>
              <a:t>sẻ</a:t>
            </a:r>
            <a:r>
              <a:rPr lang="vi-VN" dirty="0"/>
              <a:t> bộ nhớ (Shared memory)</a:t>
            </a:r>
          </a:p>
          <a:p>
            <a:pPr lvl="1"/>
            <a:r>
              <a:rPr lang="vi-VN" dirty="0"/>
              <a:t>Chuyển thông điệp (Message passing)</a:t>
            </a:r>
          </a:p>
          <a:p>
            <a:r>
              <a:rPr lang="vi-VN" dirty="0"/>
              <a:t>Phát hiện lỗi</a:t>
            </a:r>
          </a:p>
          <a:p>
            <a:r>
              <a:rPr lang="vi-VN" dirty="0" smtClean="0"/>
              <a:t>Bảo </a:t>
            </a:r>
            <a:r>
              <a:rPr lang="en-US" dirty="0" err="1" smtClean="0"/>
              <a:t>mật</a:t>
            </a:r>
            <a:r>
              <a:rPr lang="en-US" dirty="0" smtClean="0"/>
              <a:t> &amp; an </a:t>
            </a:r>
            <a:r>
              <a:rPr lang="en-US" dirty="0" err="1" smtClean="0"/>
              <a:t>toàn</a:t>
            </a:r>
            <a:endParaRPr lang="en-US" dirty="0" smtClean="0"/>
          </a:p>
          <a:p>
            <a:pPr lvl="1"/>
            <a:r>
              <a:rPr lang="vi-VN" dirty="0" smtClean="0"/>
              <a:t>Hai </a:t>
            </a:r>
            <a:r>
              <a:rPr lang="vi-VN" dirty="0"/>
              <a:t>tiến trình khác nhau không được ảnh hưởng </a:t>
            </a:r>
            <a:r>
              <a:rPr lang="vi-VN" dirty="0" smtClean="0"/>
              <a:t>nhau</a:t>
            </a:r>
            <a:endParaRPr lang="en-US" dirty="0"/>
          </a:p>
          <a:p>
            <a:pPr lvl="1"/>
            <a:r>
              <a:rPr lang="vi-VN" dirty="0" smtClean="0"/>
              <a:t>Kiểm </a:t>
            </a:r>
            <a:r>
              <a:rPr lang="vi-VN" dirty="0"/>
              <a:t>soát được các truy xuất tài nguyên của hệ </a:t>
            </a:r>
            <a:r>
              <a:rPr lang="vi-VN" dirty="0" smtClean="0"/>
              <a:t>thốn</a:t>
            </a:r>
            <a:r>
              <a:rPr lang="en-US" dirty="0" smtClean="0"/>
              <a:t>g</a:t>
            </a:r>
            <a:endParaRPr lang="en-US" dirty="0"/>
          </a:p>
          <a:p>
            <a:pPr lvl="1"/>
            <a:r>
              <a:rPr lang="vi-VN" dirty="0" smtClean="0"/>
              <a:t>Chỉ </a:t>
            </a:r>
            <a:r>
              <a:rPr lang="vi-VN" dirty="0"/>
              <a:t>các user được phép sử dụng hệ thống mới truy cập được tài nguyên của hệ thống (vd: thông qua username và password)</a:t>
            </a:r>
          </a:p>
          <a:p>
            <a:pPr lvl="1"/>
            <a:endParaRPr lang="vi-VN"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57095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1</a:t>
            </a:r>
          </a:p>
        </p:txBody>
      </p:sp>
      <p:sp>
        <p:nvSpPr>
          <p:cNvPr id="3" name="Content Placeholder 2"/>
          <p:cNvSpPr>
            <a:spLocks noGrp="1"/>
          </p:cNvSpPr>
          <p:nvPr>
            <p:ph idx="1"/>
          </p:nvPr>
        </p:nvSpPr>
        <p:spPr/>
        <p:txBody>
          <a:bodyPr/>
          <a:lstStyle/>
          <a:p>
            <a:r>
              <a:rPr lang="vi-VN"/>
              <a:t>Nêu cấu trúc hệ thống máy tính? </a:t>
            </a:r>
          </a:p>
          <a:p>
            <a:r>
              <a:rPr lang="vi-VN"/>
              <a:t>HĐH có những chức năng chính nào?</a:t>
            </a:r>
          </a:p>
          <a:p>
            <a:r>
              <a:rPr lang="vi-VN"/>
              <a:t>Theo góc độ hệ thống xử lý, HĐH được phân thành mấy loại? Kể tên?</a:t>
            </a:r>
          </a:p>
          <a:p>
            <a:r>
              <a:rPr lang="vi-VN"/>
              <a:t>Những yêu cầu của hệ điều hành đối với hệ thống chia sẻ thời gian?</a:t>
            </a:r>
          </a:p>
          <a:p>
            <a:r>
              <a:rPr lang="vi-VN"/>
              <a:t>Định nghĩa hệ điều hành?</a:t>
            </a:r>
          </a:p>
          <a:p>
            <a:endParaRPr lang="en-US"/>
          </a:p>
        </p:txBody>
      </p:sp>
      <p:sp>
        <p:nvSpPr>
          <p:cNvPr id="4" name="Date Placeholder 3"/>
          <p:cNvSpPr>
            <a:spLocks noGrp="1"/>
          </p:cNvSpPr>
          <p:nvPr>
            <p:ph type="dt" sz="half" idx="10"/>
          </p:nvPr>
        </p:nvSpPr>
        <p:spPr/>
        <p:txBody>
          <a:bodyPr/>
          <a:lstStyle/>
          <a:p>
            <a:fld id="{F7681EE8-9FE2-425D-8FB4-74C399BDEDA0}" type="datetime1">
              <a:rPr lang="en-US" altLang="ja-JP" smtClean="0"/>
              <a:pPr/>
              <a:t>3/11/2022</a:t>
            </a:fld>
            <a:endParaRPr lang="ja-JP" altLang="en-US"/>
          </a:p>
        </p:txBody>
      </p:sp>
      <p:sp>
        <p:nvSpPr>
          <p:cNvPr id="5" name="Slide Number Placeholder 4"/>
          <p:cNvSpPr>
            <a:spLocks noGrp="1"/>
          </p:cNvSpPr>
          <p:nvPr>
            <p:ph type="sldNum" sz="quarter" idx="12"/>
          </p:nvPr>
        </p:nvSpPr>
        <p:spPr/>
        <p:txBody>
          <a:bodyPr/>
          <a:lstStyle/>
          <a:p>
            <a:fld id="{800C8475-47C1-49C9-BEE5-594F8CF4D71F}" type="slidenum">
              <a:rPr lang="ja-JP" altLang="en-US" smtClean="0"/>
              <a:pPr/>
              <a:t>2</a:t>
            </a:fld>
            <a:endParaRPr lang="ja-JP" altLang="en-US"/>
          </a:p>
        </p:txBody>
      </p:sp>
      <p:sp>
        <p:nvSpPr>
          <p:cNvPr id="6" name="Footer Placeholder 5"/>
          <p:cNvSpPr>
            <a:spLocks noGrp="1"/>
          </p:cNvSpPr>
          <p:nvPr>
            <p:ph type="ftr" sz="quarter" idx="11"/>
          </p:nvPr>
        </p:nvSpPr>
        <p:spPr/>
        <p:txBody>
          <a:bodyPr/>
          <a:lstStyle/>
          <a:p>
            <a:r>
              <a:rPr lang="en-US" altLang="ja-JP"/>
              <a:t>Copyrights 2020 CE-UIT. All Rights Reserved.</a:t>
            </a:r>
            <a:endParaRPr lang="ja-JP" altLang="en-US" dirty="0"/>
          </a:p>
        </p:txBody>
      </p:sp>
    </p:spTree>
    <p:extLst>
      <p:ext uri="{BB962C8B-B14F-4D97-AF65-F5344CB8AC3E}">
        <p14:creationId xmlns:p14="http://schemas.microsoft.com/office/powerpoint/2010/main" val="79778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Các dịch vụ hệ điều hành cung cấp</a:t>
            </a:r>
          </a:p>
        </p:txBody>
      </p:sp>
      <p:pic>
        <p:nvPicPr>
          <p:cNvPr id="9" name="Picture 8" descr="A screenshot of a social media post&#10;&#10;Description automatically generated">
            <a:extLst>
              <a:ext uri="{FF2B5EF4-FFF2-40B4-BE49-F238E27FC236}">
                <a16:creationId xmlns:a16="http://schemas.microsoft.com/office/drawing/2014/main" id="{E1DA2F1F-F232-4EFA-AE76-5416F6A7C2F6}"/>
              </a:ext>
            </a:extLst>
          </p:cNvPr>
          <p:cNvPicPr>
            <a:picLocks noChangeAspect="1"/>
          </p:cNvPicPr>
          <p:nvPr/>
        </p:nvPicPr>
        <p:blipFill>
          <a:blip r:embed="rId2"/>
          <a:stretch>
            <a:fillRect/>
          </a:stretch>
        </p:blipFill>
        <p:spPr>
          <a:xfrm>
            <a:off x="251520" y="1481184"/>
            <a:ext cx="8640960" cy="4687719"/>
          </a:xfrm>
          <a:prstGeom prst="rect">
            <a:avLst/>
          </a:prstGeom>
          <a:noFill/>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3/11/2022</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20</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2216857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Lời gọi hệ thống</a:t>
            </a:r>
          </a:p>
        </p:txBody>
      </p:sp>
      <p:sp>
        <p:nvSpPr>
          <p:cNvPr id="3" name="Content Placeholder 2"/>
          <p:cNvSpPr>
            <a:spLocks noGrp="1"/>
          </p:cNvSpPr>
          <p:nvPr>
            <p:ph idx="1"/>
          </p:nvPr>
        </p:nvSpPr>
        <p:spPr>
          <a:xfrm>
            <a:off x="251520" y="1143000"/>
            <a:ext cx="8640960" cy="4824536"/>
          </a:xfrm>
        </p:spPr>
        <p:txBody>
          <a:bodyPr/>
          <a:lstStyle/>
          <a:p>
            <a:r>
              <a:rPr lang="vi-VN" sz="2800" dirty="0"/>
              <a:t>Dùng để giao tiếp giữa tiến trình và hệ điều hành</a:t>
            </a:r>
          </a:p>
          <a:p>
            <a:r>
              <a:rPr lang="vi-VN" sz="2800" dirty="0" smtClean="0"/>
              <a:t>Thông </a:t>
            </a:r>
            <a:r>
              <a:rPr lang="vi-VN" sz="2800" dirty="0"/>
              <a:t>thường ở dạng thư viện nhị phân (binary libraries) hay giống như các lệnh hợp ngữ</a:t>
            </a:r>
          </a:p>
          <a:p>
            <a:r>
              <a:rPr lang="vi-VN" sz="2800" dirty="0"/>
              <a:t>Trong các ngôn ngữ lập trình cấp cao, một số thư viện lập trình được xây dựng dựa trên các thư viện hệ thống (ví dụ Windows API, thư viện GNU C/C++ như glibc, glibc++, </a:t>
            </a:r>
            <a:r>
              <a:rPr lang="vi-VN" sz="2800" dirty="0" smtClean="0"/>
              <a:t>…)</a:t>
            </a:r>
            <a:endParaRPr lang="vi-VN" sz="28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207587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Lời gọi hệ thống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8" name="Rectangle 3"/>
          <p:cNvSpPr txBox="1">
            <a:spLocks noChangeArrowheads="1"/>
          </p:cNvSpPr>
          <p:nvPr/>
        </p:nvSpPr>
        <p:spPr bwMode="auto">
          <a:xfrm>
            <a:off x="577850" y="1303338"/>
            <a:ext cx="8480425" cy="566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buFont typeface="Monotype Sorts" charset="2"/>
              <a:buNone/>
            </a:pPr>
            <a:r>
              <a:rPr lang="en-US" altLang="en-US" sz="2000" kern="0"/>
              <a:t>Chuỗi các lời gọi hệ thống để copy nội dung từ file này đến file khác</a:t>
            </a:r>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1870075"/>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6303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Lời gọi hệ thống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10" name="Rectangle 3"/>
          <p:cNvSpPr txBox="1">
            <a:spLocks noChangeArrowheads="1"/>
          </p:cNvSpPr>
          <p:nvPr/>
        </p:nvSpPr>
        <p:spPr bwMode="auto">
          <a:xfrm>
            <a:off x="2111375" y="1239838"/>
            <a:ext cx="5383213" cy="566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buFont typeface="Monotype Sorts" charset="2"/>
              <a:buNone/>
            </a:pPr>
            <a:r>
              <a:rPr lang="en-US" altLang="en-US" sz="2000" kern="0"/>
              <a:t>Một số lời gọi hệ thống trong Windows và Unix</a:t>
            </a:r>
          </a:p>
        </p:txBody>
      </p:sp>
      <p:pic>
        <p:nvPicPr>
          <p:cNvPr id="11" name="Picture 6" descr="OS8-p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8" y="1676400"/>
            <a:ext cx="5395912"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282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chương trình hệ thống</a:t>
            </a:r>
          </a:p>
        </p:txBody>
      </p:sp>
      <p:sp>
        <p:nvSpPr>
          <p:cNvPr id="3" name="Content Placeholder 2"/>
          <p:cNvSpPr>
            <a:spLocks noGrp="1"/>
          </p:cNvSpPr>
          <p:nvPr>
            <p:ph idx="1"/>
          </p:nvPr>
        </p:nvSpPr>
        <p:spPr/>
        <p:txBody>
          <a:bodyPr/>
          <a:lstStyle/>
          <a:p>
            <a:r>
              <a:rPr lang="vi-VN" dirty="0"/>
              <a:t>Chương trình hệ thống (system program, phân biệt với application program</a:t>
            </a:r>
            <a:r>
              <a:rPr lang="vi-VN" dirty="0" smtClean="0"/>
              <a:t>)</a:t>
            </a:r>
            <a:endParaRPr lang="vi-VN" dirty="0"/>
          </a:p>
          <a:p>
            <a:pPr lvl="1"/>
            <a:r>
              <a:rPr lang="vi-VN" dirty="0"/>
              <a:t>Quản lý hệ thống file: như create, delete, rename, list  </a:t>
            </a:r>
          </a:p>
          <a:p>
            <a:pPr lvl="1"/>
            <a:r>
              <a:rPr lang="vi-VN" dirty="0"/>
              <a:t>Thông tin trạng thái: như date, time, dung lượng bộ nhớ trống </a:t>
            </a:r>
          </a:p>
          <a:p>
            <a:pPr lvl="1"/>
            <a:r>
              <a:rPr lang="vi-VN" dirty="0"/>
              <a:t>Soạn thảo file: như file editor</a:t>
            </a:r>
          </a:p>
          <a:p>
            <a:pPr lvl="1"/>
            <a:r>
              <a:rPr lang="vi-VN" dirty="0"/>
              <a:t>Hỗ trợ ngôn ngữ lập trình: như compiler, assembler, interpreter</a:t>
            </a:r>
          </a:p>
          <a:p>
            <a:pPr lvl="1"/>
            <a:r>
              <a:rPr lang="vi-VN" dirty="0"/>
              <a:t>Nạp, thực thi, giúp tìm lỗi chương trình: như loader, debugger</a:t>
            </a:r>
          </a:p>
          <a:p>
            <a:pPr lvl="1"/>
            <a:r>
              <a:rPr lang="vi-VN" dirty="0"/>
              <a:t>Giao tiếp: như email, talk, web </a:t>
            </a:r>
            <a:r>
              <a:rPr lang="vi-VN" dirty="0" smtClean="0"/>
              <a:t>browser</a:t>
            </a:r>
            <a:endParaRPr lang="vi-VN"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30202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hệ thống</a:t>
            </a:r>
          </a:p>
        </p:txBody>
      </p:sp>
      <p:sp>
        <p:nvSpPr>
          <p:cNvPr id="3" name="Content Placeholder 2"/>
          <p:cNvSpPr>
            <a:spLocks noGrp="1"/>
          </p:cNvSpPr>
          <p:nvPr>
            <p:ph idx="1"/>
          </p:nvPr>
        </p:nvSpPr>
        <p:spPr/>
        <p:txBody>
          <a:bodyPr/>
          <a:lstStyle/>
          <a:p>
            <a:r>
              <a:rPr lang="vi-VN"/>
              <a:t>Hệ điều hành là một chương trình lớn</a:t>
            </a:r>
          </a:p>
          <a:p>
            <a:r>
              <a:rPr lang="vi-VN"/>
              <a:t>Nó có nhiều dạng cấu trúc khác nhau:</a:t>
            </a:r>
          </a:p>
          <a:p>
            <a:pPr lvl="1"/>
            <a:r>
              <a:rPr lang="vi-VN"/>
              <a:t>Cấu trúc </a:t>
            </a:r>
            <a:r>
              <a:rPr lang="en-US"/>
              <a:t>Monolithic -</a:t>
            </a:r>
            <a:r>
              <a:rPr lang="vi-VN"/>
              <a:t> </a:t>
            </a:r>
            <a:r>
              <a:rPr lang="en-US"/>
              <a:t>Original UNIX</a:t>
            </a:r>
            <a:endParaRPr lang="vi-VN"/>
          </a:p>
          <a:p>
            <a:pPr lvl="1"/>
            <a:r>
              <a:rPr lang="vi-VN"/>
              <a:t>Cấu trúc Layered Approach</a:t>
            </a:r>
          </a:p>
          <a:p>
            <a:pPr lvl="1"/>
            <a:r>
              <a:rPr lang="vi-VN"/>
              <a:t>Cấu trúc </a:t>
            </a:r>
            <a:r>
              <a:rPr lang="en-US" altLang="en-US"/>
              <a:t>Microkernels </a:t>
            </a:r>
          </a:p>
          <a:p>
            <a:pPr lvl="1"/>
            <a:r>
              <a:rPr lang="en-US"/>
              <a:t>Cấu trúc Modules</a:t>
            </a:r>
          </a:p>
          <a:p>
            <a:pPr lvl="1"/>
            <a:r>
              <a:rPr lang="en-US"/>
              <a:t>Cấu trúc Hybrid Systems </a:t>
            </a:r>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6627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Monolithic -</a:t>
            </a:r>
            <a:r>
              <a:rPr lang="vi-VN"/>
              <a:t> </a:t>
            </a:r>
            <a:r>
              <a:rPr lang="en-US"/>
              <a:t>Original UNIX</a:t>
            </a:r>
          </a:p>
        </p:txBody>
      </p:sp>
      <p:sp>
        <p:nvSpPr>
          <p:cNvPr id="3" name="Content Placeholder 2"/>
          <p:cNvSpPr>
            <a:spLocks noGrp="1"/>
          </p:cNvSpPr>
          <p:nvPr>
            <p:ph idx="1"/>
          </p:nvPr>
        </p:nvSpPr>
        <p:spPr>
          <a:xfrm>
            <a:off x="251520" y="1412776"/>
            <a:ext cx="8130480" cy="2244824"/>
          </a:xfrm>
        </p:spPr>
        <p:txBody>
          <a:bodyPr/>
          <a:lstStyle/>
          <a:p>
            <a:r>
              <a:rPr lang="en-US" altLang="zh-TW" sz="2200"/>
              <a:t>UNIX – do giới hạn về chức năng phần cứng nên Original UNIX cũng có cấu trúc rất giới hạn</a:t>
            </a:r>
          </a:p>
          <a:p>
            <a:r>
              <a:rPr lang="en-US" altLang="zh-TW" sz="2200"/>
              <a:t>UNIX: gồm</a:t>
            </a:r>
            <a:r>
              <a:rPr lang="zh-TW" altLang="en-US" sz="2200"/>
              <a:t> </a:t>
            </a:r>
            <a:r>
              <a:rPr lang="en-US" altLang="zh-TW" sz="2200"/>
              <a:t>hai</a:t>
            </a:r>
            <a:r>
              <a:rPr lang="zh-TW" altLang="en-US" sz="2200"/>
              <a:t> </a:t>
            </a:r>
            <a:r>
              <a:rPr lang="en-US" altLang="zh-TW" sz="2200"/>
              <a:t>phần</a:t>
            </a:r>
            <a:r>
              <a:rPr lang="zh-TW" altLang="en-US" sz="2200"/>
              <a:t> </a:t>
            </a:r>
            <a:r>
              <a:rPr lang="en-US" altLang="zh-TW" sz="2200"/>
              <a:t>tách</a:t>
            </a:r>
            <a:r>
              <a:rPr lang="zh-TW" altLang="en-US" sz="2200"/>
              <a:t> </a:t>
            </a:r>
            <a:r>
              <a:rPr lang="en-US" altLang="zh-TW" sz="2200"/>
              <a:t>rời</a:t>
            </a:r>
            <a:r>
              <a:rPr lang="zh-TW" altLang="en-US" sz="2200"/>
              <a:t> </a:t>
            </a:r>
            <a:r>
              <a:rPr lang="en-US" altLang="zh-TW" sz="2200"/>
              <a:t>nhau</a:t>
            </a:r>
            <a:endParaRPr lang="zh-TW" altLang="en-US" sz="2200"/>
          </a:p>
          <a:p>
            <a:pPr lvl="2"/>
            <a:r>
              <a:rPr lang="en-US" altLang="zh-TW"/>
              <a:t>Nhân</a:t>
            </a:r>
            <a:r>
              <a:rPr lang="zh-TW" altLang="en-US"/>
              <a:t> </a:t>
            </a:r>
            <a:r>
              <a:rPr lang="en-US" altLang="zh-TW"/>
              <a:t>(cung</a:t>
            </a:r>
            <a:r>
              <a:rPr lang="zh-TW" altLang="en-US"/>
              <a:t> </a:t>
            </a:r>
            <a:r>
              <a:rPr lang="en-US" altLang="zh-TW"/>
              <a:t>cấp</a:t>
            </a:r>
            <a:r>
              <a:rPr lang="zh-TW" altLang="en-US"/>
              <a:t> </a:t>
            </a:r>
            <a:r>
              <a:rPr lang="en-US" altLang="zh-TW"/>
              <a:t>file system, CPU scheduling, memory management, và một số</a:t>
            </a:r>
            <a:r>
              <a:rPr lang="zh-TW" altLang="en-US"/>
              <a:t> </a:t>
            </a:r>
            <a:r>
              <a:rPr lang="en-US" altLang="zh-TW"/>
              <a:t>chức năng khác)</a:t>
            </a:r>
            <a:r>
              <a:rPr lang="zh-TW" altLang="en-US"/>
              <a:t> </a:t>
            </a:r>
            <a:endParaRPr lang="en-US" altLang="zh-TW"/>
          </a:p>
          <a:p>
            <a:pPr lvl="2"/>
            <a:r>
              <a:rPr lang="en-US" altLang="zh-TW"/>
              <a:t>System program </a:t>
            </a:r>
            <a:endParaRPr lang="zh-TW" alt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883" y="3352800"/>
            <a:ext cx="5052317" cy="306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2745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Cấu trúc hệ thống Linux</a:t>
            </a:r>
          </a:p>
        </p:txBody>
      </p:sp>
      <p:pic>
        <p:nvPicPr>
          <p:cNvPr id="10" name="Picture 3">
            <a:extLst>
              <a:ext uri="{FF2B5EF4-FFF2-40B4-BE49-F238E27FC236}">
                <a16:creationId xmlns:a16="http://schemas.microsoft.com/office/drawing/2014/main" id="{1230E72C-2422-4999-BC9A-EC7D591DF980}"/>
              </a:ext>
            </a:extLst>
          </p:cNvPr>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bwMode="auto">
          <a:xfrm>
            <a:off x="1219199" y="1198605"/>
            <a:ext cx="3352007" cy="5156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3/11/2022</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27</a:t>
            </a:fld>
            <a:endParaRPr kumimoji="1" lang="ja-JP" altLang="en-US"/>
          </a:p>
        </p:txBody>
      </p:sp>
      <p:sp>
        <p:nvSpPr>
          <p:cNvPr id="17" name="Content Placeholder 5">
            <a:extLst>
              <a:ext uri="{FF2B5EF4-FFF2-40B4-BE49-F238E27FC236}">
                <a16:creationId xmlns:a16="http://schemas.microsoft.com/office/drawing/2014/main" id="{F94AC371-9582-4452-BD06-AA12CBF85B3D}"/>
              </a:ext>
            </a:extLst>
          </p:cNvPr>
          <p:cNvSpPr>
            <a:spLocks noGrp="1"/>
          </p:cNvSpPr>
          <p:nvPr>
            <p:ph sz="half" idx="13"/>
          </p:nvPr>
        </p:nvSpPr>
        <p:spPr>
          <a:xfrm>
            <a:off x="5257800" y="3429001"/>
            <a:ext cx="3490664" cy="2438400"/>
          </a:xfrm>
        </p:spPr>
        <p:txBody>
          <a:bodyPr/>
          <a:lstStyle/>
          <a:p>
            <a:pPr marL="0" indent="0">
              <a:buNone/>
            </a:pPr>
            <a:r>
              <a:rPr kumimoji="1" lang="en-US"/>
              <a:t>Linux d</a:t>
            </a:r>
            <a:r>
              <a:rPr lang="en-US"/>
              <a:t>ựa theo cấu trúc monolithic đ</a:t>
            </a:r>
            <a:r>
              <a:rPr lang="vi-VN"/>
              <a:t>ư</a:t>
            </a:r>
            <a:r>
              <a:rPr lang="en-US"/>
              <a:t>ợc thiết kế theo dạng mô đun</a:t>
            </a:r>
            <a:endParaRPr kumimoji="1" 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4183904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Layered Approach</a:t>
            </a:r>
          </a:p>
        </p:txBody>
      </p:sp>
      <p:sp>
        <p:nvSpPr>
          <p:cNvPr id="3" name="Content Placeholder 2"/>
          <p:cNvSpPr>
            <a:spLocks noGrp="1"/>
          </p:cNvSpPr>
          <p:nvPr>
            <p:ph idx="1"/>
          </p:nvPr>
        </p:nvSpPr>
        <p:spPr>
          <a:xfrm>
            <a:off x="251520" y="1412776"/>
            <a:ext cx="4091880" cy="4302224"/>
          </a:xfrm>
        </p:spPr>
        <p:txBody>
          <a:bodyPr/>
          <a:lstStyle/>
          <a:p>
            <a:r>
              <a:rPr lang="vi-VN" altLang="zh-TW" sz="2200"/>
              <a:t>HĐH được chi</a:t>
            </a:r>
            <a:r>
              <a:rPr lang="en-US" altLang="zh-TW" sz="2200"/>
              <a:t>a</a:t>
            </a:r>
            <a:r>
              <a:rPr lang="vi-VN" altLang="zh-TW" sz="2200"/>
              <a:t> thành nhiều lớp (layer).</a:t>
            </a:r>
          </a:p>
          <a:p>
            <a:pPr lvl="1"/>
            <a:r>
              <a:rPr lang="vi-VN" altLang="zh-TW" sz="2000"/>
              <a:t>Lớp dưới cùng: hardware</a:t>
            </a:r>
          </a:p>
          <a:p>
            <a:pPr lvl="1"/>
            <a:r>
              <a:rPr lang="vi-VN" altLang="zh-TW" sz="2000"/>
              <a:t>Lớp trên cùng là giao tiếp với user</a:t>
            </a:r>
          </a:p>
          <a:p>
            <a:pPr lvl="1"/>
            <a:r>
              <a:rPr lang="vi-VN" altLang="zh-TW" sz="2000"/>
              <a:t>Lớp trên chỉ phụ thuộc lớp dưới</a:t>
            </a:r>
          </a:p>
          <a:p>
            <a:pPr lvl="1"/>
            <a:r>
              <a:rPr lang="vi-VN" altLang="zh-TW" sz="2000"/>
              <a:t>Một lớp chỉ có thể gọi các hàm của lớp dưới và các hàm của nó được gọi bởi lớp trên</a:t>
            </a:r>
            <a:endParaRPr lang="en-US" altLang="zh-TW" sz="2000"/>
          </a:p>
          <a:p>
            <a:pPr lvl="1"/>
            <a:r>
              <a:rPr lang="en-US" altLang="zh-TW" sz="2000"/>
              <a:t>Ví dụ: Hệ điều hành THE</a:t>
            </a:r>
            <a:endParaRPr lang="vi-VN" altLang="zh-TW"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2064848"/>
            <a:ext cx="3440550" cy="342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3497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Microkernels</a:t>
            </a:r>
          </a:p>
        </p:txBody>
      </p:sp>
      <p:sp>
        <p:nvSpPr>
          <p:cNvPr id="3" name="Content Placeholder 2"/>
          <p:cNvSpPr>
            <a:spLocks noGrp="1"/>
          </p:cNvSpPr>
          <p:nvPr>
            <p:ph idx="1"/>
          </p:nvPr>
        </p:nvSpPr>
        <p:spPr>
          <a:xfrm>
            <a:off x="251520" y="1412776"/>
            <a:ext cx="8130480" cy="2321024"/>
          </a:xfrm>
        </p:spPr>
        <p:txBody>
          <a:bodyPr/>
          <a:lstStyle/>
          <a:p>
            <a:r>
              <a:rPr lang="en-US" altLang="zh-TW" sz="2200"/>
              <a:t>P</a:t>
            </a:r>
            <a:r>
              <a:rPr lang="vi-VN" altLang="zh-TW" sz="2200"/>
              <a:t>hân chia module theo microkernel (CMU Mach OS, 1980)</a:t>
            </a:r>
          </a:p>
          <a:p>
            <a:r>
              <a:rPr lang="vi-VN" altLang="zh-TW" sz="2200"/>
              <a:t>Chuyển một số chức năng của OS từ kernel space sang user space</a:t>
            </a:r>
          </a:p>
          <a:p>
            <a:r>
              <a:rPr lang="vi-VN" altLang="zh-TW" sz="2200"/>
              <a:t>Thu gọn kernel =&gt; microkernel, microkernel chỉ bao gồm các chức năng tối thiểu như quản lý tiến trình, bộ nhớ và cơ chế giao tiếp giữa các tiến trình</a:t>
            </a:r>
          </a:p>
          <a:p>
            <a:r>
              <a:rPr lang="vi-VN" altLang="zh-TW" sz="2200"/>
              <a:t>Giao tiếp giữa các </a:t>
            </a:r>
            <a:r>
              <a:rPr lang="en-US" altLang="zh-TW" sz="2200"/>
              <a:t>user </a:t>
            </a:r>
            <a:r>
              <a:rPr lang="vi-VN" altLang="zh-TW" sz="2200"/>
              <a:t>module qua cơ chế truyền thông điệp</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22" name="Picture 2">
            <a:extLst>
              <a:ext uri="{FF2B5EF4-FFF2-40B4-BE49-F238E27FC236}">
                <a16:creationId xmlns:a16="http://schemas.microsoft.com/office/drawing/2014/main" id="{6152F23F-AE60-49CE-B6B3-9D1EE617CA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3768208"/>
            <a:ext cx="5289990" cy="255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700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2</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3/11/2022</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7" name="Content Placeholder 6"/>
          <p:cNvSpPr>
            <a:spLocks noGrp="1"/>
          </p:cNvSpPr>
          <p:nvPr>
            <p:ph idx="1"/>
          </p:nvPr>
        </p:nvSpPr>
        <p:spPr/>
        <p:txBody>
          <a:bodyPr/>
          <a:lstStyle/>
          <a:p>
            <a:r>
              <a:rPr lang="vi-VN"/>
              <a:t>Các thành phần của hệ điều hành</a:t>
            </a:r>
          </a:p>
          <a:p>
            <a:r>
              <a:rPr lang="vi-VN"/>
              <a:t>Các dịch vụ hệ điều hành cung cấp</a:t>
            </a:r>
          </a:p>
          <a:p>
            <a:r>
              <a:rPr lang="vi-VN"/>
              <a:t>Lời gọi hệ thống (System call)</a:t>
            </a:r>
          </a:p>
          <a:p>
            <a:r>
              <a:rPr lang="vi-VN"/>
              <a:t>Các chương trình hệ thống (System programs)</a:t>
            </a:r>
          </a:p>
          <a:p>
            <a:r>
              <a:rPr lang="vi-VN"/>
              <a:t>Cấu trúc hệ thống</a:t>
            </a:r>
          </a:p>
          <a:p>
            <a:endParaRPr lang="en-US"/>
          </a:p>
        </p:txBody>
      </p:sp>
    </p:spTree>
    <p:extLst>
      <p:ext uri="{BB962C8B-B14F-4D97-AF65-F5344CB8AC3E}">
        <p14:creationId xmlns:p14="http://schemas.microsoft.com/office/powerpoint/2010/main" val="478851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Modules</a:t>
            </a:r>
          </a:p>
        </p:txBody>
      </p:sp>
      <p:sp>
        <p:nvSpPr>
          <p:cNvPr id="3" name="Content Placeholder 2"/>
          <p:cNvSpPr>
            <a:spLocks noGrp="1"/>
          </p:cNvSpPr>
          <p:nvPr>
            <p:ph idx="1"/>
          </p:nvPr>
        </p:nvSpPr>
        <p:spPr>
          <a:xfrm>
            <a:off x="251520" y="1412775"/>
            <a:ext cx="8130480" cy="5111849"/>
          </a:xfrm>
        </p:spPr>
        <p:txBody>
          <a:bodyPr/>
          <a:lstStyle/>
          <a:p>
            <a:r>
              <a:rPr lang="en-US" altLang="zh-TW" sz="2200"/>
              <a:t>Nhiều hệ điều hành hiện đại triển khai các loadable kernel modules (LKMs)</a:t>
            </a:r>
          </a:p>
          <a:p>
            <a:pPr lvl="1"/>
            <a:r>
              <a:rPr lang="en-US" altLang="zh-TW" sz="2000"/>
              <a:t>Sử dụng cách tiếp cận h</a:t>
            </a:r>
            <a:r>
              <a:rPr lang="vi-VN" altLang="zh-TW" sz="2000"/>
              <a:t>ư</a:t>
            </a:r>
            <a:r>
              <a:rPr lang="en-US" altLang="zh-TW" sz="2000"/>
              <a:t>ớng đối t</a:t>
            </a:r>
            <a:r>
              <a:rPr lang="vi-VN" altLang="zh-TW" sz="2000"/>
              <a:t>ư</a:t>
            </a:r>
            <a:r>
              <a:rPr lang="en-US" altLang="zh-TW" sz="2000"/>
              <a:t>ợng</a:t>
            </a:r>
          </a:p>
          <a:p>
            <a:pPr lvl="1"/>
            <a:r>
              <a:rPr lang="en-US" altLang="zh-TW" sz="2000"/>
              <a:t>Mỗi core thành phần là tách biệt nhau</a:t>
            </a:r>
          </a:p>
          <a:p>
            <a:pPr lvl="1"/>
            <a:r>
              <a:rPr lang="en-US" altLang="zh-TW" sz="2000"/>
              <a:t>Trao đổi thông qua các interfaces</a:t>
            </a:r>
          </a:p>
          <a:p>
            <a:pPr lvl="1"/>
            <a:r>
              <a:rPr lang="en-US" altLang="zh-TW" sz="2000"/>
              <a:t>Mỗi module nh</a:t>
            </a:r>
            <a:r>
              <a:rPr lang="vi-VN" altLang="zh-TW" sz="2000"/>
              <a:t>ư</a:t>
            </a:r>
            <a:r>
              <a:rPr lang="en-US" altLang="zh-TW" sz="2000"/>
              <a:t> là một phần của nhân</a:t>
            </a:r>
          </a:p>
          <a:p>
            <a:r>
              <a:rPr lang="en-US" altLang="zh-TW" sz="2200"/>
              <a:t>Nhìn chung, cấu trúc Modules giống với cấu trúc Layer nh</a:t>
            </a:r>
            <a:r>
              <a:rPr lang="vi-VN" altLang="zh-TW" sz="2200"/>
              <a:t>ư</a:t>
            </a:r>
            <a:r>
              <a:rPr lang="en-US" altLang="zh-TW" sz="2200"/>
              <a:t>ng phức tạp h</a:t>
            </a:r>
            <a:r>
              <a:rPr lang="vi-VN" altLang="zh-TW" sz="2200"/>
              <a:t>ơ</a:t>
            </a:r>
            <a:r>
              <a:rPr lang="en-US" altLang="zh-TW" sz="2200"/>
              <a:t>n</a:t>
            </a:r>
          </a:p>
          <a:p>
            <a:pPr lvl="1"/>
            <a:r>
              <a:rPr lang="en-US" altLang="zh-TW" sz="2000"/>
              <a:t>Ví dụ: Linux, Solaris</a:t>
            </a:r>
          </a:p>
          <a:p>
            <a:pPr lvl="1"/>
            <a:endParaRPr lang="vi-VN" altLang="zh-TW"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516672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Hybrid Systems </a:t>
            </a:r>
          </a:p>
        </p:txBody>
      </p:sp>
      <p:sp>
        <p:nvSpPr>
          <p:cNvPr id="3" name="Content Placeholder 2"/>
          <p:cNvSpPr>
            <a:spLocks noGrp="1"/>
          </p:cNvSpPr>
          <p:nvPr>
            <p:ph idx="1"/>
          </p:nvPr>
        </p:nvSpPr>
        <p:spPr>
          <a:xfrm>
            <a:off x="251520" y="1412775"/>
            <a:ext cx="8130480" cy="5111849"/>
          </a:xfrm>
        </p:spPr>
        <p:txBody>
          <a:bodyPr/>
          <a:lstStyle/>
          <a:p>
            <a:r>
              <a:rPr lang="en-US" altLang="zh-TW" sz="2400"/>
              <a:t>Hầu hết các hệ điều hành hiện đại không theo một cấu trúc thuần túy nào mà lai giữa các cấu trúc với nhau</a:t>
            </a:r>
          </a:p>
          <a:p>
            <a:pPr lvl="1"/>
            <a:r>
              <a:rPr lang="en-US" altLang="zh-TW" sz="2200"/>
              <a:t>Cấu trúc lai là sự kết hợp nhiều cách tiếp cận để giải quyết các nhu cầu về hiệu suất, bảo mật, nhu cầu sử dụng</a:t>
            </a:r>
            <a:endParaRPr lang="vi-VN" altLang="zh-TW" sz="2000"/>
          </a:p>
          <a:p>
            <a:pPr lvl="1"/>
            <a:r>
              <a:rPr lang="en-US" altLang="zh-TW" sz="2000"/>
              <a:t>Nhân Linux và Solaris theo cấu trúc kết hợp không gian địa chỉ kernel, cấu trúc monolithic và modules</a:t>
            </a:r>
          </a:p>
          <a:p>
            <a:pPr lvl="1"/>
            <a:r>
              <a:rPr lang="en-US" altLang="zh-TW" sz="2000"/>
              <a:t>Nhân Windows hầu nh</a:t>
            </a:r>
            <a:r>
              <a:rPr lang="vi-VN" altLang="zh-TW" sz="2000"/>
              <a:t>ư</a:t>
            </a:r>
            <a:r>
              <a:rPr lang="en-US" altLang="zh-TW" sz="2000"/>
              <a:t> theo cấu trúc liền khối, cộng với cấu trúc vi nhân cho các hệ thống cá nhân khác nhau</a:t>
            </a:r>
            <a:endParaRPr lang="vi-VN" altLang="zh-TW"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400748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Cấu trúc của macOS và iOS</a:t>
            </a:r>
          </a:p>
        </p:txBody>
      </p:sp>
      <p:pic>
        <p:nvPicPr>
          <p:cNvPr id="7" name="Content Placeholder 4">
            <a:extLst>
              <a:ext uri="{FF2B5EF4-FFF2-40B4-BE49-F238E27FC236}">
                <a16:creationId xmlns:a16="http://schemas.microsoft.com/office/drawing/2014/main" id="{2586FA8E-14F9-476B-ABE9-6D8DCD550FE8}"/>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48039" y="1412776"/>
            <a:ext cx="5847922" cy="4824536"/>
          </a:xfrm>
          <a:prstGeom prst="rect">
            <a:avLst/>
          </a:prstGeom>
          <a:noFill/>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3/11/2022</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32</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918280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Cấu trúc của Darwin</a:t>
            </a:r>
          </a:p>
        </p:txBody>
      </p:sp>
      <p:pic>
        <p:nvPicPr>
          <p:cNvPr id="9" name="Content Placeholder 5">
            <a:extLst>
              <a:ext uri="{FF2B5EF4-FFF2-40B4-BE49-F238E27FC236}">
                <a16:creationId xmlns:a16="http://schemas.microsoft.com/office/drawing/2014/main" id="{38D86FB3-FC23-45C9-ABFF-40431276C2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56223" y="1412776"/>
            <a:ext cx="4631554" cy="4824536"/>
          </a:xfrm>
          <a:prstGeom prst="rect">
            <a:avLst/>
          </a:prstGeom>
          <a:noFill/>
          <a:ln w="9525">
            <a:noFill/>
            <a:miter lim="800000"/>
            <a:headEnd/>
            <a:tailEnd/>
          </a:ln>
          <a:effectLst/>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3/11/2022</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33</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1838882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Cấu trúc của Android</a:t>
            </a:r>
          </a:p>
        </p:txBody>
      </p:sp>
      <p:pic>
        <p:nvPicPr>
          <p:cNvPr id="9" name="Picture 2">
            <a:extLst>
              <a:ext uri="{FF2B5EF4-FFF2-40B4-BE49-F238E27FC236}">
                <a16:creationId xmlns:a16="http://schemas.microsoft.com/office/drawing/2014/main" id="{78865A8F-45A5-4744-AA6F-8CAED99CAF3A}"/>
              </a:ext>
            </a:extLst>
          </p:cNvPr>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bwMode="auto">
          <a:xfrm>
            <a:off x="308135" y="1507831"/>
            <a:ext cx="2907931" cy="4525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3/11/2022</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34</a:t>
            </a:fld>
            <a:endParaRPr kumimoji="1" lang="ja-JP" altLang="en-US"/>
          </a:p>
        </p:txBody>
      </p:sp>
      <p:sp>
        <p:nvSpPr>
          <p:cNvPr id="14" name="Content Placeholder 5">
            <a:extLst>
              <a:ext uri="{FF2B5EF4-FFF2-40B4-BE49-F238E27FC236}">
                <a16:creationId xmlns:a16="http://schemas.microsoft.com/office/drawing/2014/main" id="{2B109EE1-D7E2-446D-9A65-6373C2CA3E26}"/>
              </a:ext>
            </a:extLst>
          </p:cNvPr>
          <p:cNvSpPr>
            <a:spLocks noGrp="1"/>
          </p:cNvSpPr>
          <p:nvPr>
            <p:ph sz="half" idx="13"/>
          </p:nvPr>
        </p:nvSpPr>
        <p:spPr>
          <a:xfrm>
            <a:off x="3429000" y="1628800"/>
            <a:ext cx="5319464" cy="4525963"/>
          </a:xfrm>
        </p:spPr>
        <p:txBody>
          <a:bodyPr/>
          <a:lstStyle/>
          <a:p>
            <a:r>
              <a:rPr lang="en-US"/>
              <a:t>Đ</a:t>
            </a:r>
            <a:r>
              <a:rPr lang="vi-VN"/>
              <a:t>ư</a:t>
            </a:r>
            <a:r>
              <a:rPr lang="en-US"/>
              <a:t>ợc phát triển bởi </a:t>
            </a:r>
            <a:r>
              <a:rPr lang="en-US" altLang="en-US"/>
              <a:t>Open Handset Alliance (Google)</a:t>
            </a:r>
          </a:p>
          <a:p>
            <a:r>
              <a:rPr lang="en-US"/>
              <a:t>Đ</a:t>
            </a:r>
            <a:r>
              <a:rPr lang="vi-VN"/>
              <a:t>ư</a:t>
            </a:r>
            <a:r>
              <a:rPr lang="en-US"/>
              <a:t>ợc phát triển dựa trên nhân Linux</a:t>
            </a:r>
          </a:p>
          <a:p>
            <a:r>
              <a:rPr kumimoji="1" lang="en-US"/>
              <a:t>M</a:t>
            </a:r>
            <a:r>
              <a:rPr lang="en-US"/>
              <a:t>ôi tr</a:t>
            </a:r>
            <a:r>
              <a:rPr lang="vi-VN"/>
              <a:t>ư</a:t>
            </a:r>
            <a:r>
              <a:rPr lang="en-US"/>
              <a:t>ờng chạy bao gồm tập các th</a:t>
            </a:r>
            <a:r>
              <a:rPr lang="vi-VN"/>
              <a:t>ư</a:t>
            </a:r>
            <a:r>
              <a:rPr lang="en-US"/>
              <a:t> viện API và máy ảo ART VM</a:t>
            </a:r>
          </a:p>
          <a:p>
            <a:r>
              <a:rPr kumimoji="1" lang="en-US"/>
              <a:t>Th</a:t>
            </a:r>
            <a:r>
              <a:rPr lang="en-US"/>
              <a:t>ư viện bao gồm các frameworks cho web browser, database, multimedia, …</a:t>
            </a:r>
            <a:endParaRPr kumimoji="1" 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2792338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3/11/2022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7" name="Content Placeholder 6"/>
          <p:cNvSpPr>
            <a:spLocks noGrp="1"/>
          </p:cNvSpPr>
          <p:nvPr>
            <p:ph idx="1"/>
          </p:nvPr>
        </p:nvSpPr>
        <p:spPr/>
        <p:txBody>
          <a:bodyPr/>
          <a:lstStyle/>
          <a:p>
            <a:r>
              <a:rPr lang="vi-VN" dirty="0"/>
              <a:t>Các thành phần của hệ điều hành</a:t>
            </a:r>
          </a:p>
          <a:p>
            <a:r>
              <a:rPr lang="vi-VN" dirty="0"/>
              <a:t>Các dịch vụ hệ điều hành cung cấp</a:t>
            </a:r>
          </a:p>
          <a:p>
            <a:r>
              <a:rPr lang="vi-VN" dirty="0"/>
              <a:t>Lời gọi hệ </a:t>
            </a:r>
            <a:r>
              <a:rPr lang="vi-VN" dirty="0" smtClean="0"/>
              <a:t>thống</a:t>
            </a:r>
            <a:endParaRPr lang="vi-VN" dirty="0"/>
          </a:p>
          <a:p>
            <a:r>
              <a:rPr lang="vi-VN" dirty="0"/>
              <a:t>Các chương trình hệ thống </a:t>
            </a:r>
          </a:p>
          <a:p>
            <a:r>
              <a:rPr lang="vi-VN" dirty="0" smtClean="0"/>
              <a:t>Cấu </a:t>
            </a:r>
            <a:r>
              <a:rPr lang="vi-VN" dirty="0"/>
              <a:t>trúc hệ thống</a:t>
            </a:r>
          </a:p>
          <a:p>
            <a:endParaRPr lang="vi-VN" dirty="0"/>
          </a:p>
          <a:p>
            <a:endParaRPr lang="en-US" dirty="0"/>
          </a:p>
        </p:txBody>
      </p:sp>
    </p:spTree>
    <p:extLst>
      <p:ext uri="{BB962C8B-B14F-4D97-AF65-F5344CB8AC3E}">
        <p14:creationId xmlns:p14="http://schemas.microsoft.com/office/powerpoint/2010/main" val="1896279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thành phần của hệ điều hành</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Content Placeholder 6"/>
          <p:cNvSpPr>
            <a:spLocks noGrp="1"/>
          </p:cNvSpPr>
          <p:nvPr>
            <p:ph idx="1"/>
          </p:nvPr>
        </p:nvSpPr>
        <p:spPr/>
        <p:txBody>
          <a:bodyPr/>
          <a:lstStyle/>
          <a:p>
            <a:r>
              <a:rPr lang="vi-VN"/>
              <a:t>Quản lý tiến trình</a:t>
            </a:r>
          </a:p>
          <a:p>
            <a:r>
              <a:rPr lang="vi-VN"/>
              <a:t>Quản lý bộ nhớ chính</a:t>
            </a:r>
          </a:p>
          <a:p>
            <a:r>
              <a:rPr lang="vi-VN"/>
              <a:t>Quản lý file</a:t>
            </a:r>
          </a:p>
          <a:p>
            <a:r>
              <a:rPr lang="vi-VN"/>
              <a:t>Quản lý hệ thống I/O</a:t>
            </a:r>
          </a:p>
          <a:p>
            <a:r>
              <a:rPr lang="vi-VN"/>
              <a:t>Quản lý hệ thống lưu trữ thứ cấp</a:t>
            </a:r>
          </a:p>
          <a:p>
            <a:r>
              <a:rPr lang="vi-VN"/>
              <a:t>Hệ thống bảo vệ</a:t>
            </a:r>
          </a:p>
          <a:p>
            <a:r>
              <a:rPr lang="vi-VN"/>
              <a:t>Hệ thống thông dịch lệnh</a:t>
            </a:r>
          </a:p>
          <a:p>
            <a:endParaRPr lang="en-US"/>
          </a:p>
        </p:txBody>
      </p:sp>
    </p:spTree>
    <p:extLst>
      <p:ext uri="{BB962C8B-B14F-4D97-AF65-F5344CB8AC3E}">
        <p14:creationId xmlns:p14="http://schemas.microsoft.com/office/powerpoint/2010/main" val="3227717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Quản lý tiến trình</a:t>
            </a:r>
            <a:endParaRPr kumimoji="1" lang="ja-JP" altLang="en-US" dirty="0"/>
          </a:p>
        </p:txBody>
      </p:sp>
      <p:sp>
        <p:nvSpPr>
          <p:cNvPr id="3" name="コンテンツ プレースホルダ 2"/>
          <p:cNvSpPr>
            <a:spLocks noGrp="1"/>
          </p:cNvSpPr>
          <p:nvPr>
            <p:ph idx="1"/>
          </p:nvPr>
        </p:nvSpPr>
        <p:spPr/>
        <p:txBody>
          <a:bodyPr/>
          <a:lstStyle/>
          <a:p>
            <a:r>
              <a:rPr lang="vi-VN" altLang="ja-JP"/>
              <a:t>Tiến trình (hay Quá trình) là gì?</a:t>
            </a:r>
          </a:p>
          <a:p>
            <a:r>
              <a:rPr lang="vi-VN" altLang="ja-JP"/>
              <a:t>Tiến trình khác chương trình ở điểm gì?</a:t>
            </a:r>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3/11/2022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pic>
        <p:nvPicPr>
          <p:cNvPr id="7" name="Picture 6">
            <a:extLst>
              <a:ext uri="{FF2B5EF4-FFF2-40B4-BE49-F238E27FC236}">
                <a16:creationId xmlns:a16="http://schemas.microsoft.com/office/drawing/2014/main" id="{218FAE4D-AB35-4462-901A-4EBE2EDA6B5E}"/>
              </a:ext>
            </a:extLst>
          </p:cNvPr>
          <p:cNvPicPr>
            <a:picLocks noChangeAspect="1"/>
          </p:cNvPicPr>
          <p:nvPr/>
        </p:nvPicPr>
        <p:blipFill>
          <a:blip r:embed="rId3"/>
          <a:stretch>
            <a:fillRect/>
          </a:stretch>
        </p:blipFill>
        <p:spPr>
          <a:xfrm>
            <a:off x="1447800" y="2580306"/>
            <a:ext cx="6465913" cy="3657006"/>
          </a:xfrm>
          <a:prstGeom prst="rect">
            <a:avLst/>
          </a:prstGeom>
        </p:spPr>
      </p:pic>
    </p:spTree>
    <p:extLst>
      <p:ext uri="{BB962C8B-B14F-4D97-AF65-F5344CB8AC3E}">
        <p14:creationId xmlns:p14="http://schemas.microsoft.com/office/powerpoint/2010/main" val="107361106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Quản lý tiến trình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3/11/2022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7" name="Content Placeholder 6"/>
          <p:cNvSpPr>
            <a:spLocks noGrp="1"/>
          </p:cNvSpPr>
          <p:nvPr>
            <p:ph idx="1"/>
          </p:nvPr>
        </p:nvSpPr>
        <p:spPr>
          <a:xfrm>
            <a:off x="251520" y="1295400"/>
            <a:ext cx="8640960" cy="4824536"/>
          </a:xfrm>
        </p:spPr>
        <p:txBody>
          <a:bodyPr/>
          <a:lstStyle/>
          <a:p>
            <a:r>
              <a:rPr lang="vi-VN"/>
              <a:t>Để hoàn thành công việc, một tiến trình cần:</a:t>
            </a:r>
          </a:p>
          <a:p>
            <a:pPr lvl="1"/>
            <a:r>
              <a:rPr lang="vi-VN"/>
              <a:t>CPU</a:t>
            </a:r>
          </a:p>
          <a:p>
            <a:pPr lvl="1"/>
            <a:r>
              <a:rPr lang="vi-VN"/>
              <a:t>Bộ nhớ</a:t>
            </a:r>
          </a:p>
          <a:p>
            <a:pPr lvl="1"/>
            <a:r>
              <a:rPr lang="vi-VN"/>
              <a:t>File</a:t>
            </a:r>
          </a:p>
          <a:p>
            <a:pPr lvl="1"/>
            <a:r>
              <a:rPr lang="vi-VN"/>
              <a:t>Thiết bị I/O,…</a:t>
            </a:r>
          </a:p>
          <a:p>
            <a:r>
              <a:rPr lang="vi-VN"/>
              <a:t>Các nhiệm vụ chính: </a:t>
            </a:r>
          </a:p>
          <a:p>
            <a:pPr lvl="1"/>
            <a:r>
              <a:rPr lang="vi-VN"/>
              <a:t>Tạo và hủy tiến trình</a:t>
            </a:r>
          </a:p>
          <a:p>
            <a:pPr lvl="1"/>
            <a:r>
              <a:rPr lang="vi-VN"/>
              <a:t>Tạm dừng/ thực thi tiếp tiến trình</a:t>
            </a:r>
          </a:p>
          <a:p>
            <a:pPr lvl="1"/>
            <a:r>
              <a:rPr lang="vi-VN"/>
              <a:t>Cung cấp các cơ chế</a:t>
            </a:r>
          </a:p>
          <a:p>
            <a:pPr lvl="2"/>
            <a:r>
              <a:rPr lang="vi-VN"/>
              <a:t>Đồng bộ hoạt động các tiến trình</a:t>
            </a:r>
          </a:p>
          <a:p>
            <a:pPr lvl="2"/>
            <a:r>
              <a:rPr lang="vi-VN"/>
              <a:t>Giao tiếp giữa các tiến trình</a:t>
            </a:r>
          </a:p>
          <a:p>
            <a:pPr lvl="2"/>
            <a:r>
              <a:rPr lang="vi-VN"/>
              <a:t>Khống chế tắc nghẽn</a:t>
            </a:r>
          </a:p>
        </p:txBody>
      </p:sp>
    </p:spTree>
    <p:extLst>
      <p:ext uri="{BB962C8B-B14F-4D97-AF65-F5344CB8AC3E}">
        <p14:creationId xmlns:p14="http://schemas.microsoft.com/office/powerpoint/2010/main" val="22672087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bộ nhớ chính</a:t>
            </a:r>
          </a:p>
        </p:txBody>
      </p:sp>
      <p:sp>
        <p:nvSpPr>
          <p:cNvPr id="3" name="Content Placeholder 2"/>
          <p:cNvSpPr>
            <a:spLocks noGrp="1"/>
          </p:cNvSpPr>
          <p:nvPr>
            <p:ph idx="1"/>
          </p:nvPr>
        </p:nvSpPr>
        <p:spPr/>
        <p:txBody>
          <a:bodyPr/>
          <a:lstStyle/>
          <a:p>
            <a:r>
              <a:rPr lang="vi-VN"/>
              <a:t>Bộ nhớ chính là trung tâm của các thao tác, xử lý</a:t>
            </a:r>
          </a:p>
          <a:p>
            <a:r>
              <a:rPr lang="vi-VN"/>
              <a:t>Để nâng cao hiệu suất sử dụng CPU, hệ điều hành cần quản lý bộ nhớ thích hợp</a:t>
            </a:r>
          </a:p>
          <a:p>
            <a:r>
              <a:rPr lang="vi-VN"/>
              <a:t>Các nhiệm vụ chính:</a:t>
            </a:r>
          </a:p>
          <a:p>
            <a:pPr lvl="1"/>
            <a:r>
              <a:rPr lang="vi-VN"/>
              <a:t>Theo dõi, quản lý các vùng nhớ trống và đã cấp phát</a:t>
            </a:r>
          </a:p>
          <a:p>
            <a:pPr lvl="1"/>
            <a:r>
              <a:rPr lang="vi-VN"/>
              <a:t>Quyết định sẽ nạp chương trình nào khi có vùng nhớ trống</a:t>
            </a:r>
          </a:p>
          <a:p>
            <a:pPr lvl="1"/>
            <a:r>
              <a:rPr lang="vi-VN"/>
              <a:t>Cấp phát và thu hồi các vùng nhớ khi cần thiết</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651982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Quản lý bộ nhớ chính</a:t>
            </a:r>
          </a:p>
        </p:txBody>
      </p:sp>
      <p:pic>
        <p:nvPicPr>
          <p:cNvPr id="9" name="Picture 8">
            <a:extLst>
              <a:ext uri="{FF2B5EF4-FFF2-40B4-BE49-F238E27FC236}">
                <a16:creationId xmlns:a16="http://schemas.microsoft.com/office/drawing/2014/main" id="{397173A4-73E7-4D3B-BFCB-B9CE6BDEDC37}"/>
              </a:ext>
            </a:extLst>
          </p:cNvPr>
          <p:cNvPicPr>
            <a:picLocks noChangeAspect="1"/>
          </p:cNvPicPr>
          <p:nvPr/>
        </p:nvPicPr>
        <p:blipFill>
          <a:blip r:embed="rId2"/>
          <a:stretch>
            <a:fillRect/>
          </a:stretch>
        </p:blipFill>
        <p:spPr>
          <a:xfrm>
            <a:off x="743003" y="1412776"/>
            <a:ext cx="7657994" cy="4824536"/>
          </a:xfrm>
          <a:prstGeom prst="rect">
            <a:avLst/>
          </a:prstGeom>
          <a:noFill/>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3/11/2022</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8</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114582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bộ nhớ chính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3/11/2022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2">
            <a:extLst>
              <a:ext uri="{FF2B5EF4-FFF2-40B4-BE49-F238E27FC236}">
                <a16:creationId xmlns:a16="http://schemas.microsoft.com/office/drawing/2014/main" id="{F589074B-9B80-4F18-B6E5-A03481E3A8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524000"/>
            <a:ext cx="7483475" cy="43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8384756"/>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1939</Words>
  <Application>Microsoft Office PowerPoint</Application>
  <PresentationFormat>On-screen Show (4:3)</PresentationFormat>
  <Paragraphs>288</Paragraphs>
  <Slides>35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Monotype Sorts</vt:lpstr>
      <vt:lpstr>ＭＳ Ｐゴシック</vt:lpstr>
      <vt:lpstr>Calibri</vt:lpstr>
      <vt:lpstr>Times New Roman</vt:lpstr>
      <vt:lpstr>Wingdings</vt:lpstr>
      <vt:lpstr>dsp</vt:lpstr>
      <vt:lpstr>HỆ ĐIỀU HÀNH Chương 2  Cấu trúc hệ điều hành</vt:lpstr>
      <vt:lpstr>Câu hỏi ôn tập chương 1</vt:lpstr>
      <vt:lpstr>Nội dung chương 2</vt:lpstr>
      <vt:lpstr>Các thành phần của hệ điều hành</vt:lpstr>
      <vt:lpstr>Quản lý tiến trình</vt:lpstr>
      <vt:lpstr>Quản lý tiến trình</vt:lpstr>
      <vt:lpstr>Quản lý bộ nhớ chính</vt:lpstr>
      <vt:lpstr>Quản lý bộ nhớ chính</vt:lpstr>
      <vt:lpstr>Quản lý bộ nhớ chính (tt)</vt:lpstr>
      <vt:lpstr>Quản lý bộ nhớ chính (tt)</vt:lpstr>
      <vt:lpstr>Quản lý file</vt:lpstr>
      <vt:lpstr>Quản lý file</vt:lpstr>
      <vt:lpstr>Quản lý hệ thống I/O</vt:lpstr>
      <vt:lpstr>Quản lý hệ thống I/O</vt:lpstr>
      <vt:lpstr>Quản lý hệ thống lưu trữ thứ cấp</vt:lpstr>
      <vt:lpstr>Quản lý hệ thống lưu trữ thứ cấp</vt:lpstr>
      <vt:lpstr>Hệ thống bảo vệ</vt:lpstr>
      <vt:lpstr>Hệ thống thông dịch lệnh</vt:lpstr>
      <vt:lpstr>Các dịch vụ hệ điều hành cung cấp</vt:lpstr>
      <vt:lpstr>Các dịch vụ hệ điều hành cung cấp</vt:lpstr>
      <vt:lpstr>Lời gọi hệ thống</vt:lpstr>
      <vt:lpstr>Lời gọi hệ thống (tt)</vt:lpstr>
      <vt:lpstr>Lời gọi hệ thống (tt)</vt:lpstr>
      <vt:lpstr>Các chương trình hệ thống</vt:lpstr>
      <vt:lpstr>Cấu trúc hệ thống</vt:lpstr>
      <vt:lpstr>Cấu trúc Monolithic - Original UNIX</vt:lpstr>
      <vt:lpstr>Cấu trúc hệ thống Linux</vt:lpstr>
      <vt:lpstr>Cấu trúc Layered Approach</vt:lpstr>
      <vt:lpstr>Cấu trúc Microkernels</vt:lpstr>
      <vt:lpstr>Cấu trúc Modules</vt:lpstr>
      <vt:lpstr>Cấu trúc Hybrid Systems </vt:lpstr>
      <vt:lpstr>Cấu trúc của macOS và iOS</vt:lpstr>
      <vt:lpstr>Cấu trúc của Darwin</vt:lpstr>
      <vt:lpstr>Cấu trúc của Android</vt:lpstr>
      <vt:lpstr>Tóm tắt lại nội dung buổi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Chương 2  Cấu trúc hệ điều hành</dc:title>
  <dc:creator>Phan Đình Duy</dc:creator>
  <cp:lastModifiedBy>Phi Tuong</cp:lastModifiedBy>
  <cp:revision>28</cp:revision>
  <dcterms:created xsi:type="dcterms:W3CDTF">2020-03-03T14:40:06Z</dcterms:created>
  <dcterms:modified xsi:type="dcterms:W3CDTF">2022-03-11T05:53:01Z</dcterms:modified>
</cp:coreProperties>
</file>