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2" r:id="rId2"/>
    <p:sldId id="334" r:id="rId3"/>
    <p:sldId id="303" r:id="rId4"/>
    <p:sldId id="335" r:id="rId5"/>
    <p:sldId id="359" r:id="rId6"/>
    <p:sldId id="362" r:id="rId7"/>
    <p:sldId id="367" r:id="rId8"/>
    <p:sldId id="368" r:id="rId9"/>
    <p:sldId id="369" r:id="rId10"/>
    <p:sldId id="384" r:id="rId11"/>
    <p:sldId id="371" r:id="rId12"/>
    <p:sldId id="373" r:id="rId13"/>
    <p:sldId id="382" r:id="rId14"/>
    <p:sldId id="379" r:id="rId15"/>
    <p:sldId id="38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03"/>
            <p14:sldId id="335"/>
            <p14:sldId id="359"/>
            <p14:sldId id="362"/>
            <p14:sldId id="367"/>
            <p14:sldId id="368"/>
            <p14:sldId id="369"/>
            <p14:sldId id="384"/>
            <p14:sldId id="371"/>
            <p14:sldId id="373"/>
            <p14:sldId id="382"/>
            <p14:sldId id="379"/>
            <p14:sldId id="3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68" d="100"/>
          <a:sy n="68" d="100"/>
        </p:scale>
        <p:origin x="1790" y="6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2021/10/13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2021/10/13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mn-lt"/>
                <a:ea typeface="+mn-ea"/>
                <a:cs typeface="+mn-cs"/>
              </a:rPr>
              <a:t>User-level threads are managed by a thread library, and the kernel is unaware of them. To run on a CPU, user-level threads must ultimately be mapped to an associated kernel-level thread, although this mapping may be indirect and may use a lightweight process (LWP). </a:t>
            </a:r>
            <a:r>
              <a:rPr lang="en-US"/>
              <a:t/>
            </a:r>
            <a:br>
              <a:rPr lang="en-US"/>
            </a:b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25338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Cân bằng tải chỉ cần thiết đối với hệ thống mà mỗi bộ xử lý có hàng đợi của riêng nó.</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59034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mn-lt"/>
                <a:ea typeface="+mn-ea"/>
                <a:cs typeface="+mn-cs"/>
              </a:rPr>
              <a:t>The Android system tries to maintain an application process for as long as possible, but eventually needs to remove old processes to reclaim memory for new or more important processes. To determine which processes to keep and which to kill, the system places each process into an "importance hierarchy" based on the components running in the process and the state of those components. Processes with the lowest importance are eliminated first, then those with the next lowest importance, and so on, as necessary to recover system resources.</a:t>
            </a:r>
          </a:p>
          <a:p>
            <a:r>
              <a:rPr kumimoji="1" lang="en-US" sz="1200" b="0" i="0" kern="1200">
                <a:solidFill>
                  <a:schemeClr val="tx1"/>
                </a:solidFill>
                <a:effectLst/>
                <a:latin typeface="+mn-lt"/>
                <a:ea typeface="+mn-ea"/>
                <a:cs typeface="+mn-cs"/>
              </a:rPr>
              <a:t>There are five levels in the importance hierarchy. The following list presents the different types of processes in order of importance (the first process is </a:t>
            </a:r>
            <a:r>
              <a:rPr kumimoji="1" lang="en-US" sz="1200" b="0" i="1" kern="1200">
                <a:solidFill>
                  <a:schemeClr val="tx1"/>
                </a:solidFill>
                <a:effectLst/>
                <a:latin typeface="+mn-lt"/>
                <a:ea typeface="+mn-ea"/>
                <a:cs typeface="+mn-cs"/>
              </a:rPr>
              <a:t>most important</a:t>
            </a:r>
            <a:r>
              <a:rPr kumimoji="1" lang="en-US" sz="1200" b="0" i="0" kern="1200">
                <a:solidFill>
                  <a:schemeClr val="tx1"/>
                </a:solidFill>
                <a:effectLst/>
                <a:latin typeface="+mn-lt"/>
                <a:ea typeface="+mn-ea"/>
                <a:cs typeface="+mn-cs"/>
              </a:rPr>
              <a:t> and is </a:t>
            </a:r>
            <a:r>
              <a:rPr kumimoji="1" lang="en-US" sz="1200" b="0" i="1" kern="1200">
                <a:solidFill>
                  <a:schemeClr val="tx1"/>
                </a:solidFill>
                <a:effectLst/>
                <a:latin typeface="+mn-lt"/>
                <a:ea typeface="+mn-ea"/>
                <a:cs typeface="+mn-cs"/>
              </a:rPr>
              <a:t>killed last</a:t>
            </a:r>
            <a:r>
              <a:rPr kumimoji="1" lang="en-US" sz="1200" b="0" i="0" kern="1200">
                <a:solidFill>
                  <a:schemeClr val="tx1"/>
                </a:solidFill>
                <a:effectLst/>
                <a:latin typeface="+mn-lt"/>
                <a:ea typeface="+mn-ea"/>
                <a:cs typeface="+mn-cs"/>
              </a:rPr>
              <a:t>):</a:t>
            </a:r>
          </a:p>
          <a:p>
            <a:r>
              <a:rPr kumimoji="1" lang="en-US" sz="1200" b="0" i="0" kern="1200">
                <a:solidFill>
                  <a:schemeClr val="tx1"/>
                </a:solidFill>
                <a:effectLst/>
                <a:latin typeface="+mn-lt"/>
                <a:ea typeface="+mn-ea"/>
                <a:cs typeface="+mn-cs"/>
              </a:rPr>
              <a:t/>
            </a:r>
            <a:br>
              <a:rPr kumimoji="1" lang="en-US" sz="1200" b="0"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345164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10/13/2021</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10/13/2021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10/13/2021</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10/13/2021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10/13/2021</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10/13/2021</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4 (3)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9B392129-7358-4976-A7CD-B88BAAAA9897}" type="datetime1">
              <a:rPr lang="en-US" altLang="ja-JP" smtClean="0"/>
              <a:t>10/13/2021</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10/13/2021</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077C-A5DE-4E13-B296-67622B3CDBF1}"/>
              </a:ext>
            </a:extLst>
          </p:cNvPr>
          <p:cNvSpPr>
            <a:spLocks noGrp="1"/>
          </p:cNvSpPr>
          <p:nvPr>
            <p:ph type="title"/>
          </p:nvPr>
        </p:nvSpPr>
        <p:spPr/>
        <p:txBody>
          <a:bodyPr/>
          <a:lstStyle/>
          <a:p>
            <a:r>
              <a:rPr lang="en-US"/>
              <a:t>Định thời trên Android</a:t>
            </a:r>
          </a:p>
        </p:txBody>
      </p:sp>
      <p:sp>
        <p:nvSpPr>
          <p:cNvPr id="3" name="Content Placeholder 2">
            <a:extLst>
              <a:ext uri="{FF2B5EF4-FFF2-40B4-BE49-F238E27FC236}">
                <a16:creationId xmlns:a16="http://schemas.microsoft.com/office/drawing/2014/main" id="{4C7EA8F7-29AA-4003-BCFC-0C9074D34127}"/>
              </a:ext>
            </a:extLst>
          </p:cNvPr>
          <p:cNvSpPr>
            <a:spLocks noGrp="1"/>
          </p:cNvSpPr>
          <p:nvPr>
            <p:ph idx="1"/>
          </p:nvPr>
        </p:nvSpPr>
        <p:spPr/>
        <p:txBody>
          <a:bodyPr/>
          <a:lstStyle/>
          <a:p>
            <a:r>
              <a:rPr lang="en-US"/>
              <a:t>Sử dụng bộ định thời của Linux.</a:t>
            </a:r>
          </a:p>
          <a:p>
            <a:r>
              <a:rPr lang="en-US"/>
              <a:t>Độ </a:t>
            </a:r>
            <a:r>
              <a:rPr lang="vi-VN"/>
              <a:t>ư</a:t>
            </a:r>
            <a:r>
              <a:rPr lang="en-US"/>
              <a:t>u tiên đ</a:t>
            </a:r>
            <a:r>
              <a:rPr lang="vi-VN"/>
              <a:t>ư</a:t>
            </a:r>
            <a:r>
              <a:rPr lang="en-US"/>
              <a:t>ợc phân chia theo nhóm của các tiến trình: </a:t>
            </a:r>
          </a:p>
          <a:p>
            <a:endParaRPr lang="en-US"/>
          </a:p>
          <a:p>
            <a:endParaRPr lang="en-US"/>
          </a:p>
          <a:p>
            <a:endParaRPr lang="en-US"/>
          </a:p>
          <a:p>
            <a:endParaRPr lang="en-US"/>
          </a:p>
          <a:p>
            <a:endParaRPr lang="en-US"/>
          </a:p>
          <a:p>
            <a:endParaRPr lang="en-US"/>
          </a:p>
          <a:p>
            <a:endParaRPr lang="en-US"/>
          </a:p>
          <a:p>
            <a:r>
              <a:rPr lang="en-US"/>
              <a:t>Để thu hồi tài nguyên, Android có thể hủy (kill) các tiến trình dựa trên độ </a:t>
            </a:r>
            <a:r>
              <a:rPr lang="vi-VN"/>
              <a:t>ư</a:t>
            </a:r>
            <a:r>
              <a:rPr lang="en-US"/>
              <a:t>u tiên của chúng. </a:t>
            </a:r>
          </a:p>
          <a:p>
            <a:endParaRPr lang="en-US"/>
          </a:p>
        </p:txBody>
      </p:sp>
      <p:sp>
        <p:nvSpPr>
          <p:cNvPr id="4" name="Date Placeholder 3">
            <a:extLst>
              <a:ext uri="{FF2B5EF4-FFF2-40B4-BE49-F238E27FC236}">
                <a16:creationId xmlns:a16="http://schemas.microsoft.com/office/drawing/2014/main" id="{60E55B12-C5B1-42D2-9E85-FC5AE4FF6406}"/>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0B507E3B-A688-42FE-9CDF-222210C8F0B8}"/>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86886F65-C6C9-46A0-A532-63C500F1BA1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7" descr="A screenshot of a cell phone&#10;&#10;Description automatically generated">
            <a:extLst>
              <a:ext uri="{FF2B5EF4-FFF2-40B4-BE49-F238E27FC236}">
                <a16:creationId xmlns:a16="http://schemas.microsoft.com/office/drawing/2014/main" id="{FB1C88B4-4E72-49F0-9F13-98B6BA02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415851"/>
            <a:ext cx="3680974" cy="3029373"/>
          </a:xfrm>
          <a:prstGeom prst="rect">
            <a:avLst/>
          </a:prstGeom>
        </p:spPr>
      </p:pic>
    </p:spTree>
    <p:extLst>
      <p:ext uri="{BB962C8B-B14F-4D97-AF65-F5344CB8AC3E}">
        <p14:creationId xmlns:p14="http://schemas.microsoft.com/office/powerpoint/2010/main" val="351909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C8D5-D7EB-469F-B2A1-F83B053567A9}"/>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1D6CD28F-F463-4062-8561-076F98BEA4F1}"/>
              </a:ext>
            </a:extLst>
          </p:cNvPr>
          <p:cNvSpPr>
            <a:spLocks noGrp="1"/>
          </p:cNvSpPr>
          <p:nvPr>
            <p:ph idx="1"/>
          </p:nvPr>
        </p:nvSpPr>
        <p:spPr/>
        <p:txBody>
          <a:bodyPr/>
          <a:lstStyle/>
          <a:p>
            <a:r>
              <a:rPr lang="en-US" dirty="0" err="1"/>
              <a:t>Định</a:t>
            </a:r>
            <a:r>
              <a:rPr lang="en-US" dirty="0"/>
              <a:t> </a:t>
            </a:r>
            <a:r>
              <a:rPr lang="en-US" dirty="0" err="1"/>
              <a:t>thời</a:t>
            </a:r>
            <a:r>
              <a:rPr lang="en-US" dirty="0"/>
              <a:t> </a:t>
            </a:r>
            <a:r>
              <a:rPr lang="en-US" dirty="0" err="1"/>
              <a:t>theo</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với</a:t>
            </a:r>
            <a:r>
              <a:rPr lang="en-US" dirty="0"/>
              <a:t> </a:t>
            </a:r>
            <a:r>
              <a:rPr lang="en-US" dirty="0" err="1"/>
              <a:t>chế</a:t>
            </a:r>
            <a:r>
              <a:rPr lang="en-US" dirty="0"/>
              <a:t> </a:t>
            </a:r>
            <a:r>
              <a:rPr lang="en-US" dirty="0" err="1"/>
              <a:t>độ</a:t>
            </a:r>
            <a:r>
              <a:rPr lang="en-US" dirty="0"/>
              <a:t> </a:t>
            </a:r>
            <a:r>
              <a:rPr lang="en-US" dirty="0" err="1"/>
              <a:t>tr</a:t>
            </a:r>
            <a:r>
              <a:rPr lang="vi-VN" dirty="0"/>
              <a:t>ư</a:t>
            </a:r>
            <a:r>
              <a:rPr lang="en-US" dirty="0"/>
              <a:t>ng </a:t>
            </a:r>
            <a:r>
              <a:rPr lang="en-US" dirty="0" err="1"/>
              <a:t>dụng</a:t>
            </a:r>
            <a:r>
              <a:rPr lang="en-US" dirty="0"/>
              <a:t>.</a:t>
            </a:r>
          </a:p>
          <a:p>
            <a:r>
              <a:rPr lang="en-US" dirty="0" err="1"/>
              <a:t>Tác</a:t>
            </a:r>
            <a:r>
              <a:rPr lang="en-US" dirty="0"/>
              <a:t> </a:t>
            </a:r>
            <a:r>
              <a:rPr lang="en-US" dirty="0" err="1"/>
              <a:t>vụ</a:t>
            </a:r>
            <a:r>
              <a:rPr lang="en-US" dirty="0"/>
              <a:t> </a:t>
            </a:r>
            <a:r>
              <a:rPr lang="en-US" dirty="0" err="1"/>
              <a:t>có</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cao</a:t>
            </a:r>
            <a:r>
              <a:rPr lang="en-US" dirty="0"/>
              <a:t> </a:t>
            </a:r>
            <a:r>
              <a:rPr lang="en-US" dirty="0" err="1"/>
              <a:t>nhất</a:t>
            </a:r>
            <a:r>
              <a:rPr lang="en-US" dirty="0"/>
              <a:t> </a:t>
            </a:r>
            <a:r>
              <a:rPr lang="en-US" dirty="0" err="1"/>
              <a:t>luôn</a:t>
            </a:r>
            <a:r>
              <a:rPr lang="en-US" dirty="0"/>
              <a:t> đ</a:t>
            </a:r>
            <a:r>
              <a:rPr lang="vi-VN" dirty="0"/>
              <a:t>ư</a:t>
            </a:r>
            <a:r>
              <a:rPr lang="en-US" dirty="0" err="1"/>
              <a:t>ợc</a:t>
            </a:r>
            <a:r>
              <a:rPr lang="en-US" dirty="0"/>
              <a:t> </a:t>
            </a:r>
            <a:r>
              <a:rPr lang="en-US" dirty="0" err="1"/>
              <a:t>chạy</a:t>
            </a:r>
            <a:r>
              <a:rPr lang="en-US" dirty="0"/>
              <a:t> </a:t>
            </a:r>
            <a:r>
              <a:rPr lang="en-US" dirty="0" err="1"/>
              <a:t>tiếp</a:t>
            </a:r>
            <a:r>
              <a:rPr lang="en-US" dirty="0"/>
              <a:t>.</a:t>
            </a:r>
          </a:p>
          <a:p>
            <a:r>
              <a:rPr lang="en-US" dirty="0" err="1"/>
              <a:t>Tiến</a:t>
            </a:r>
            <a:r>
              <a:rPr lang="en-US" dirty="0"/>
              <a:t> </a:t>
            </a:r>
            <a:r>
              <a:rPr lang="en-US" dirty="0" err="1"/>
              <a:t>trình</a:t>
            </a:r>
            <a:r>
              <a:rPr lang="en-US" dirty="0"/>
              <a:t> </a:t>
            </a:r>
            <a:r>
              <a:rPr lang="en-US" dirty="0" err="1"/>
              <a:t>sẽ</a:t>
            </a:r>
            <a:r>
              <a:rPr lang="en-US" dirty="0"/>
              <a:t> đ</a:t>
            </a:r>
            <a:r>
              <a:rPr lang="vi-VN" dirty="0"/>
              <a:t>ư</a:t>
            </a:r>
            <a:r>
              <a:rPr lang="en-US" dirty="0" err="1"/>
              <a:t>ợc</a:t>
            </a:r>
            <a:r>
              <a:rPr lang="en-US" dirty="0"/>
              <a:t> </a:t>
            </a:r>
            <a:r>
              <a:rPr lang="en-US" dirty="0" err="1"/>
              <a:t>thực</a:t>
            </a:r>
            <a:r>
              <a:rPr lang="en-US" dirty="0"/>
              <a:t> </a:t>
            </a:r>
            <a:r>
              <a:rPr lang="en-US" dirty="0" err="1"/>
              <a:t>thi</a:t>
            </a:r>
            <a:r>
              <a:rPr lang="en-US" dirty="0"/>
              <a:t> </a:t>
            </a:r>
            <a:r>
              <a:rPr lang="en-US" dirty="0" err="1"/>
              <a:t>cho</a:t>
            </a:r>
            <a:r>
              <a:rPr lang="en-US" dirty="0"/>
              <a:t> </a:t>
            </a:r>
            <a:r>
              <a:rPr lang="en-US" dirty="0" err="1"/>
              <a:t>đến</a:t>
            </a:r>
            <a:r>
              <a:rPr lang="en-US" dirty="0"/>
              <a:t> </a:t>
            </a:r>
            <a:r>
              <a:rPr lang="en-US" dirty="0" err="1"/>
              <a:t>khi</a:t>
            </a:r>
            <a:r>
              <a:rPr lang="en-US" dirty="0"/>
              <a:t> (1) block </a:t>
            </a:r>
            <a:r>
              <a:rPr lang="en-US" dirty="0" err="1"/>
              <a:t>bởi</a:t>
            </a:r>
            <a:r>
              <a:rPr lang="en-US" dirty="0"/>
              <a:t> system call, (2) </a:t>
            </a:r>
            <a:r>
              <a:rPr lang="en-US" dirty="0" err="1"/>
              <a:t>hết</a:t>
            </a:r>
            <a:r>
              <a:rPr lang="en-US" dirty="0"/>
              <a:t> quantum time, (3) </a:t>
            </a:r>
            <a:r>
              <a:rPr lang="en-US" dirty="0" err="1"/>
              <a:t>bị</a:t>
            </a:r>
            <a:r>
              <a:rPr lang="en-US" dirty="0"/>
              <a:t> </a:t>
            </a:r>
            <a:r>
              <a:rPr lang="en-US" dirty="0" err="1"/>
              <a:t>thay</a:t>
            </a:r>
            <a:r>
              <a:rPr lang="en-US" dirty="0"/>
              <a:t> </a:t>
            </a:r>
            <a:r>
              <a:rPr lang="en-US" dirty="0" err="1"/>
              <a:t>thế</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có</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cao</a:t>
            </a:r>
            <a:r>
              <a:rPr lang="en-US" dirty="0"/>
              <a:t> h</a:t>
            </a:r>
            <a:r>
              <a:rPr lang="vi-VN" dirty="0"/>
              <a:t>ơ</a:t>
            </a:r>
            <a:r>
              <a:rPr lang="en-US" dirty="0"/>
              <a:t>n.</a:t>
            </a:r>
          </a:p>
          <a:p>
            <a:r>
              <a:rPr lang="en-US" dirty="0" err="1"/>
              <a:t>Sử</a:t>
            </a:r>
            <a:r>
              <a:rPr lang="en-US" dirty="0"/>
              <a:t> </a:t>
            </a:r>
            <a:r>
              <a:rPr lang="en-US" dirty="0" err="1"/>
              <a:t>dụng</a:t>
            </a:r>
            <a:r>
              <a:rPr lang="en-US" dirty="0"/>
              <a:t> 32 </a:t>
            </a:r>
            <a:r>
              <a:rPr lang="en-US" dirty="0" err="1"/>
              <a:t>độ</a:t>
            </a:r>
            <a:r>
              <a:rPr lang="en-US" dirty="0"/>
              <a:t> </a:t>
            </a:r>
            <a:r>
              <a:rPr lang="vi-VN" dirty="0"/>
              <a:t>ư</a:t>
            </a:r>
            <a:r>
              <a:rPr lang="en-US" dirty="0"/>
              <a:t>u </a:t>
            </a:r>
            <a:r>
              <a:rPr lang="en-US" dirty="0" err="1"/>
              <a:t>tiên</a:t>
            </a:r>
            <a:r>
              <a:rPr lang="en-US" dirty="0"/>
              <a:t>, đ</a:t>
            </a:r>
            <a:r>
              <a:rPr lang="vi-VN" dirty="0"/>
              <a:t>ư</a:t>
            </a:r>
            <a:r>
              <a:rPr lang="en-US" dirty="0" err="1"/>
              <a:t>ợc</a:t>
            </a:r>
            <a:r>
              <a:rPr lang="en-US" dirty="0"/>
              <a:t> chia </a:t>
            </a:r>
            <a:r>
              <a:rPr lang="en-US" dirty="0" err="1"/>
              <a:t>thành</a:t>
            </a:r>
            <a:r>
              <a:rPr lang="en-US" dirty="0"/>
              <a:t> 2 </a:t>
            </a:r>
            <a:r>
              <a:rPr lang="en-US" dirty="0" err="1"/>
              <a:t>lớp</a:t>
            </a:r>
            <a:r>
              <a:rPr lang="en-US" dirty="0"/>
              <a:t>: variable (1-15) </a:t>
            </a:r>
            <a:r>
              <a:rPr lang="en-US" dirty="0" err="1"/>
              <a:t>và</a:t>
            </a:r>
            <a:r>
              <a:rPr lang="en-US" dirty="0"/>
              <a:t> real-time (16-31). </a:t>
            </a:r>
            <a:r>
              <a:rPr lang="en-US" dirty="0" err="1"/>
              <a:t>Độ</a:t>
            </a:r>
            <a:r>
              <a:rPr lang="en-US" dirty="0"/>
              <a:t> </a:t>
            </a:r>
            <a:r>
              <a:rPr lang="vi-VN" dirty="0"/>
              <a:t>ư</a:t>
            </a:r>
            <a:r>
              <a:rPr lang="en-US" dirty="0"/>
              <a:t>u </a:t>
            </a:r>
            <a:r>
              <a:rPr lang="en-US" dirty="0" err="1"/>
              <a:t>tiên</a:t>
            </a:r>
            <a:r>
              <a:rPr lang="en-US" dirty="0"/>
              <a:t> 0 </a:t>
            </a:r>
            <a:r>
              <a:rPr lang="en-US" dirty="0" err="1"/>
              <a:t>dành</a:t>
            </a:r>
            <a:r>
              <a:rPr lang="en-US" dirty="0"/>
              <a:t> </a:t>
            </a:r>
            <a:r>
              <a:rPr lang="en-US" dirty="0" err="1"/>
              <a:t>cho</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p>
          <a:p>
            <a:r>
              <a:rPr lang="en-US" dirty="0" err="1"/>
              <a:t>Mỗi</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có</a:t>
            </a:r>
            <a:r>
              <a:rPr lang="en-US" dirty="0"/>
              <a:t> </a:t>
            </a:r>
            <a:r>
              <a:rPr lang="en-US" dirty="0" err="1"/>
              <a:t>hàng</a:t>
            </a:r>
            <a:r>
              <a:rPr lang="en-US" dirty="0"/>
              <a:t> </a:t>
            </a:r>
            <a:r>
              <a:rPr lang="en-US" dirty="0" err="1"/>
              <a:t>đợi</a:t>
            </a:r>
            <a:r>
              <a:rPr lang="en-US" dirty="0"/>
              <a:t> </a:t>
            </a:r>
            <a:r>
              <a:rPr lang="en-US" dirty="0" err="1"/>
              <a:t>riêng</a:t>
            </a:r>
            <a:r>
              <a:rPr lang="en-US" dirty="0"/>
              <a:t>. </a:t>
            </a:r>
          </a:p>
          <a:p>
            <a:pPr algn="l"/>
            <a:r>
              <a:rPr lang="en-US" dirty="0"/>
              <a:t>Idle thread đ</a:t>
            </a:r>
            <a:r>
              <a:rPr lang="vi-VN" dirty="0"/>
              <a:t>ư</a:t>
            </a:r>
            <a:r>
              <a:rPr lang="en-US" dirty="0" err="1"/>
              <a:t>ợc</a:t>
            </a:r>
            <a:r>
              <a:rPr lang="en-US" dirty="0"/>
              <a:t> </a:t>
            </a:r>
            <a:r>
              <a:rPr lang="en-US" dirty="0" err="1"/>
              <a:t>chạy</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bất</a:t>
            </a:r>
            <a:r>
              <a:rPr lang="en-US" dirty="0"/>
              <a:t> </a:t>
            </a:r>
            <a:r>
              <a:rPr lang="en-US" dirty="0" err="1"/>
              <a:t>cứ</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trong</a:t>
            </a:r>
            <a:r>
              <a:rPr lang="en-US" dirty="0"/>
              <a:t> </a:t>
            </a:r>
            <a:r>
              <a:rPr lang="en-US" dirty="0" err="1"/>
              <a:t>hàng</a:t>
            </a:r>
            <a:r>
              <a:rPr lang="en-US" dirty="0"/>
              <a:t> </a:t>
            </a:r>
            <a:r>
              <a:rPr lang="en-US" dirty="0" err="1"/>
              <a:t>đợi</a:t>
            </a:r>
            <a:r>
              <a:rPr lang="en-US" dirty="0"/>
              <a:t>.</a:t>
            </a:r>
            <a:br>
              <a:rPr lang="en-US" dirty="0"/>
            </a:b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15A0FC2E-07D7-4438-9781-B8CE6808E52E}"/>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42939AA9-DA66-4354-AC44-97B0FF6C379A}"/>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608501DF-4829-4A5B-BDF5-4940D4AFFB2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9707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9555-A854-4EDF-AF14-400423484B5B}"/>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DF72AF1A-93C7-4316-9D67-79F662C23D39}"/>
              </a:ext>
            </a:extLst>
          </p:cNvPr>
          <p:cNvSpPr>
            <a:spLocks noGrp="1"/>
          </p:cNvSpPr>
          <p:nvPr>
            <p:ph idx="1"/>
          </p:nvPr>
        </p:nvSpPr>
        <p:spPr/>
        <p:txBody>
          <a:bodyPr/>
          <a:lstStyle/>
          <a:p>
            <a:r>
              <a:rPr lang="en-US"/>
              <a:t>Các độ </a:t>
            </a:r>
            <a:r>
              <a:rPr lang="vi-VN"/>
              <a:t>ư</a:t>
            </a:r>
            <a:r>
              <a:rPr lang="en-US"/>
              <a:t>u tiên trên Windows</a:t>
            </a:r>
          </a:p>
          <a:p>
            <a:pPr marL="0" indent="0">
              <a:buNone/>
            </a:pPr>
            <a:endParaRPr lang="en-US"/>
          </a:p>
        </p:txBody>
      </p:sp>
      <p:sp>
        <p:nvSpPr>
          <p:cNvPr id="4" name="Date Placeholder 3">
            <a:extLst>
              <a:ext uri="{FF2B5EF4-FFF2-40B4-BE49-F238E27FC236}">
                <a16:creationId xmlns:a16="http://schemas.microsoft.com/office/drawing/2014/main" id="{466CFD52-31EB-4A21-8C0F-8E1BAFAED1E5}"/>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3FC322E2-86A2-4FF0-8571-C139DB7C4C31}"/>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376A84B5-EB19-4201-B6C6-DAF3BE09DD6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E1D67752-C66E-47AD-8211-50BE5DF81B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8263" y="2209800"/>
            <a:ext cx="6465887"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95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87C8-BF6C-4AA7-9217-E9606C32B635}"/>
              </a:ext>
            </a:extLst>
          </p:cNvPr>
          <p:cNvSpPr>
            <a:spLocks noGrp="1"/>
          </p:cNvSpPr>
          <p:nvPr>
            <p:ph type="title"/>
          </p:nvPr>
        </p:nvSpPr>
        <p:spPr/>
        <p:txBody>
          <a:bodyPr/>
          <a:lstStyle/>
          <a:p>
            <a:r>
              <a:rPr lang="en-US"/>
              <a:t>Định thời trên Windows</a:t>
            </a:r>
          </a:p>
        </p:txBody>
      </p:sp>
      <p:pic>
        <p:nvPicPr>
          <p:cNvPr id="8" name="Content Placeholder 7" descr="A screenshot of a social media post&#10;&#10;Description automatically generated">
            <a:extLst>
              <a:ext uri="{FF2B5EF4-FFF2-40B4-BE49-F238E27FC236}">
                <a16:creationId xmlns:a16="http://schemas.microsoft.com/office/drawing/2014/main" id="{0A8E4A2D-C40D-47F5-9D5D-A42A25EDB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074" y="1330820"/>
            <a:ext cx="7992266" cy="5193805"/>
          </a:xfrm>
        </p:spPr>
      </p:pic>
      <p:sp>
        <p:nvSpPr>
          <p:cNvPr id="4" name="Date Placeholder 3">
            <a:extLst>
              <a:ext uri="{FF2B5EF4-FFF2-40B4-BE49-F238E27FC236}">
                <a16:creationId xmlns:a16="http://schemas.microsoft.com/office/drawing/2014/main" id="{B0F209BE-C9F5-4391-8535-6E72D501630B}"/>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03690B93-4306-455E-AA54-64814723F64E}"/>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E8E0BF57-CB7A-4FB3-AEB1-DD4E25773576}"/>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05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3856-4309-4493-8F1E-7484278A2559}"/>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0C10FA7C-E04E-4908-A24D-A2A518459115}"/>
              </a:ext>
            </a:extLst>
          </p:cNvPr>
          <p:cNvSpPr>
            <a:spLocks noGrp="1"/>
          </p:cNvSpPr>
          <p:nvPr>
            <p:ph idx="1"/>
          </p:nvPr>
        </p:nvSpPr>
        <p:spPr/>
        <p:txBody>
          <a:bodyPr/>
          <a:lstStyle/>
          <a:p>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r>
              <a:rPr lang="en-US" altLang="en-US" dirty="0"/>
              <a:t>Thread scheduling)</a:t>
            </a:r>
          </a:p>
          <a:p>
            <a:r>
              <a:rPr lang="en-US" dirty="0" err="1"/>
              <a:t>Định</a:t>
            </a:r>
            <a:r>
              <a:rPr lang="en-US" dirty="0"/>
              <a:t> </a:t>
            </a:r>
            <a:r>
              <a:rPr lang="en-US" dirty="0" err="1"/>
              <a:t>thời</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a:t>
            </a:r>
            <a:r>
              <a:rPr lang="en-US" altLang="en-US" dirty="0" smtClean="0"/>
              <a:t>Multiple-processor </a:t>
            </a:r>
            <a:r>
              <a:rPr lang="en-US" altLang="en-US" dirty="0"/>
              <a:t>scheduling)</a:t>
            </a:r>
          </a:p>
          <a:p>
            <a:r>
              <a:rPr lang="en-US" dirty="0" err="1" smtClean="0"/>
              <a:t>Định</a:t>
            </a:r>
            <a:r>
              <a:rPr lang="en-US" dirty="0" smtClean="0"/>
              <a:t> </a:t>
            </a:r>
            <a:r>
              <a:rPr lang="en-US" dirty="0" err="1"/>
              <a:t>thời</a:t>
            </a:r>
            <a:r>
              <a:rPr lang="en-US" dirty="0"/>
              <a:t> </a:t>
            </a:r>
            <a:r>
              <a:rPr lang="en-US" dirty="0" err="1"/>
              <a:t>trên</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điều</a:t>
            </a:r>
            <a:r>
              <a:rPr lang="en-US" dirty="0"/>
              <a:t> </a:t>
            </a:r>
            <a:r>
              <a:rPr lang="en-US" dirty="0" err="1"/>
              <a:t>hành</a:t>
            </a:r>
            <a:r>
              <a:rPr lang="en-US" dirty="0"/>
              <a:t> </a:t>
            </a:r>
          </a:p>
          <a:p>
            <a:pPr lvl="1"/>
            <a:r>
              <a:rPr lang="en-US" dirty="0"/>
              <a:t>Linux</a:t>
            </a:r>
          </a:p>
          <a:p>
            <a:pPr lvl="1"/>
            <a:r>
              <a:rPr lang="en-US" dirty="0" smtClean="0"/>
              <a:t>Windows</a:t>
            </a:r>
            <a:endParaRPr lang="en-US" dirty="0"/>
          </a:p>
          <a:p>
            <a:endParaRPr lang="en-US" dirty="0"/>
          </a:p>
        </p:txBody>
      </p:sp>
      <p:sp>
        <p:nvSpPr>
          <p:cNvPr id="4" name="Date Placeholder 3">
            <a:extLst>
              <a:ext uri="{FF2B5EF4-FFF2-40B4-BE49-F238E27FC236}">
                <a16:creationId xmlns:a16="http://schemas.microsoft.com/office/drawing/2014/main" id="{ADF6867E-975E-4118-8F8C-AD27DE34DFEF}"/>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25D681F7-7523-4D5A-B181-D8572690F4F3}"/>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DA6F161B-2547-4137-A827-93186C36CA4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7823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B567-B537-419B-ADD9-8CC2900116BD}"/>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828F13A-CDCD-41F0-95EC-B0862C27D69E}"/>
              </a:ext>
            </a:extLst>
          </p:cNvPr>
          <p:cNvSpPr>
            <a:spLocks noGrp="1"/>
          </p:cNvSpPr>
          <p:nvPr>
            <p:ph idx="1"/>
          </p:nvPr>
        </p:nvSpPr>
        <p:spPr/>
        <p:txBody>
          <a:bodyPr/>
          <a:lstStyle/>
          <a:p>
            <a:r>
              <a:rPr lang="en-US"/>
              <a:t>Định thời tiểu trình nh</a:t>
            </a:r>
            <a:r>
              <a:rPr lang="vi-VN"/>
              <a:t>ư</a:t>
            </a:r>
            <a:r>
              <a:rPr lang="en-US"/>
              <a:t> thế nào?</a:t>
            </a:r>
          </a:p>
          <a:p>
            <a:r>
              <a:rPr lang="en-US"/>
              <a:t>Có các cách tiếp cận nào để thực hiện định thời đa bộ xử lý? </a:t>
            </a:r>
            <a:r>
              <a:rPr lang="vi-VN"/>
              <a:t>Ư</a:t>
            </a:r>
            <a:r>
              <a:rPr lang="en-US"/>
              <a:t>u nh</a:t>
            </a:r>
            <a:r>
              <a:rPr lang="vi-VN"/>
              <a:t>ư</a:t>
            </a:r>
            <a:r>
              <a:rPr lang="en-US"/>
              <a:t>ợc điểm của từng cách tiếp cận?</a:t>
            </a:r>
          </a:p>
          <a:p>
            <a:r>
              <a:rPr lang="en-US"/>
              <a:t>Cân bằng tải là gì? Tại sao phải cân bằng tải?</a:t>
            </a:r>
          </a:p>
          <a:p>
            <a:r>
              <a:rPr lang="en-US"/>
              <a:t>Định thời theo thời gian thực nh</a:t>
            </a:r>
            <a:r>
              <a:rPr lang="vi-VN"/>
              <a:t>ư</a:t>
            </a:r>
            <a:r>
              <a:rPr lang="en-US"/>
              <a:t> thế nào?</a:t>
            </a:r>
          </a:p>
          <a:p>
            <a:r>
              <a:rPr lang="en-US"/>
              <a:t>Mô tả CFS?</a:t>
            </a:r>
          </a:p>
          <a:p>
            <a:r>
              <a:rPr lang="en-US"/>
              <a:t>Trình bày đặc điểm của bộ định thời trên Windows?</a:t>
            </a:r>
          </a:p>
          <a:p>
            <a:endParaRPr lang="en-US"/>
          </a:p>
          <a:p>
            <a:endParaRPr lang="en-US"/>
          </a:p>
          <a:p>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BF9D304D-228F-4712-AC4B-C9E653D452BA}"/>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FFC68470-52F1-4448-9D68-B66AA9563C7E}"/>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CC8EF8B3-7D8E-42EA-99B0-0CDA3C86531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7541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4 (2)</a:t>
            </a:r>
          </a:p>
        </p:txBody>
      </p:sp>
      <p:sp>
        <p:nvSpPr>
          <p:cNvPr id="3" name="Content Placeholder 2"/>
          <p:cNvSpPr>
            <a:spLocks noGrp="1"/>
          </p:cNvSpPr>
          <p:nvPr>
            <p:ph idx="1"/>
          </p:nvPr>
        </p:nvSpPr>
        <p:spPr/>
        <p:txBody>
          <a:bodyPr/>
          <a:lstStyle/>
          <a:p>
            <a:r>
              <a:rPr lang="vi-VN"/>
              <a:t>Các giải thuật định thời</a:t>
            </a:r>
          </a:p>
          <a:p>
            <a:pPr lvl="1"/>
            <a:r>
              <a:rPr lang="vi-VN"/>
              <a:t>Round-Robin (RR)</a:t>
            </a:r>
          </a:p>
          <a:p>
            <a:pPr lvl="1"/>
            <a:r>
              <a:rPr lang="vi-VN"/>
              <a:t>Highest Response Ratio Next (HRRN)</a:t>
            </a:r>
          </a:p>
          <a:p>
            <a:pPr lvl="1"/>
            <a:r>
              <a:rPr lang="vi-VN"/>
              <a:t>Multilevel Queue </a:t>
            </a:r>
          </a:p>
          <a:p>
            <a:pPr lvl="1"/>
            <a:r>
              <a:rPr lang="vi-VN"/>
              <a:t>Multilevel Feedback Queue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 (3)</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r>
              <a:rPr lang="en-US" altLang="en-US" dirty="0"/>
              <a:t>Thread scheduling)</a:t>
            </a:r>
          </a:p>
          <a:p>
            <a:r>
              <a:rPr lang="en-US" dirty="0" err="1"/>
              <a:t>Định</a:t>
            </a:r>
            <a:r>
              <a:rPr lang="en-US" dirty="0"/>
              <a:t> </a:t>
            </a:r>
            <a:r>
              <a:rPr lang="en-US" dirty="0" err="1"/>
              <a:t>thời</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a:t>
            </a:r>
            <a:r>
              <a:rPr lang="en-US" altLang="en-US" dirty="0"/>
              <a:t>Multiple-processor scheduling)</a:t>
            </a:r>
          </a:p>
          <a:p>
            <a:r>
              <a:rPr lang="en-US" dirty="0" err="1" smtClean="0"/>
              <a:t>Định</a:t>
            </a:r>
            <a:r>
              <a:rPr lang="en-US" dirty="0" smtClean="0"/>
              <a:t> </a:t>
            </a:r>
            <a:r>
              <a:rPr lang="en-US" dirty="0" err="1"/>
              <a:t>thời</a:t>
            </a:r>
            <a:r>
              <a:rPr lang="en-US" dirty="0"/>
              <a:t> </a:t>
            </a:r>
            <a:r>
              <a:rPr lang="en-US" dirty="0" err="1"/>
              <a:t>trên</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điều</a:t>
            </a:r>
            <a:r>
              <a:rPr lang="en-US" dirty="0"/>
              <a:t> </a:t>
            </a:r>
            <a:r>
              <a:rPr lang="en-US" dirty="0" err="1" smtClean="0"/>
              <a:t>hành</a:t>
            </a:r>
            <a:endParaRPr lang="en-US" dirty="0"/>
          </a:p>
        </p:txBody>
      </p:sp>
    </p:spTree>
    <p:extLst>
      <p:ext uri="{BB962C8B-B14F-4D97-AF65-F5344CB8AC3E}">
        <p14:creationId xmlns:p14="http://schemas.microsoft.com/office/powerpoint/2010/main" val="47885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thời tiểu trình </a:t>
            </a:r>
          </a:p>
        </p:txBody>
      </p:sp>
      <p:sp>
        <p:nvSpPr>
          <p:cNvPr id="3" name="Content Placeholder 2"/>
          <p:cNvSpPr>
            <a:spLocks noGrp="1"/>
          </p:cNvSpPr>
          <p:nvPr>
            <p:ph idx="1"/>
          </p:nvPr>
        </p:nvSpPr>
        <p:spPr>
          <a:xfrm>
            <a:off x="251520" y="1143000"/>
            <a:ext cx="8640960" cy="4824536"/>
          </a:xfrm>
        </p:spPr>
        <p:txBody>
          <a:bodyPr/>
          <a:lstStyle/>
          <a:p>
            <a:r>
              <a:rPr lang="en-US"/>
              <a:t>Trên các hệ điều hành hiện đại có hỗ trợ tiểu trình, tiểu trình đ</a:t>
            </a:r>
            <a:r>
              <a:rPr lang="vi-VN"/>
              <a:t>ư</a:t>
            </a:r>
            <a:r>
              <a:rPr lang="en-US"/>
              <a:t>ợc định thời, không phải tiến trình. </a:t>
            </a:r>
          </a:p>
          <a:p>
            <a:r>
              <a:rPr lang="en-US"/>
              <a:t>Có sự phân biệt giữa tiểu trình ng</a:t>
            </a:r>
            <a:r>
              <a:rPr lang="vi-VN"/>
              <a:t>ư</a:t>
            </a:r>
            <a:r>
              <a:rPr lang="en-US"/>
              <a:t>ời dùng và tiểu trình hạt nhân khi định thời.</a:t>
            </a:r>
            <a:endParaRPr lang="vi-VN"/>
          </a:p>
          <a:p>
            <a:r>
              <a:rPr lang="en-US"/>
              <a:t>Tiểu trình ng</a:t>
            </a:r>
            <a:r>
              <a:rPr lang="vi-VN"/>
              <a:t>ư</a:t>
            </a:r>
            <a:r>
              <a:rPr lang="en-US"/>
              <a:t>ời dùng đ</a:t>
            </a:r>
            <a:r>
              <a:rPr lang="vi-VN"/>
              <a:t>ư</a:t>
            </a:r>
            <a:r>
              <a:rPr lang="en-US"/>
              <a:t>ợc định thời thông qua các th</a:t>
            </a:r>
            <a:r>
              <a:rPr lang="vi-VN"/>
              <a:t>ư</a:t>
            </a:r>
            <a:r>
              <a:rPr lang="en-US"/>
              <a:t> viện quản lý tiểu trình:</a:t>
            </a:r>
          </a:p>
          <a:p>
            <a:pPr lvl="1"/>
            <a:r>
              <a:rPr lang="en-US"/>
              <a:t>Phạm vi định thời là bên trong tiến trình (process-contention scope - PCS)</a:t>
            </a:r>
          </a:p>
          <a:p>
            <a:pPr lvl="1"/>
            <a:r>
              <a:rPr lang="en-US"/>
              <a:t>Th</a:t>
            </a:r>
            <a:r>
              <a:rPr lang="vi-VN"/>
              <a:t>ư</a:t>
            </a:r>
            <a:r>
              <a:rPr lang="en-US"/>
              <a:t>ờng đ</a:t>
            </a:r>
            <a:r>
              <a:rPr lang="vi-VN"/>
              <a:t>ư</a:t>
            </a:r>
            <a:r>
              <a:rPr lang="en-US"/>
              <a:t>ợc thực hiện bằng cách thiết lập độ </a:t>
            </a:r>
            <a:r>
              <a:rPr lang="vi-VN"/>
              <a:t>ư</a:t>
            </a:r>
            <a:r>
              <a:rPr lang="en-US"/>
              <a:t>u tiên (bởi ng</a:t>
            </a:r>
            <a:r>
              <a:rPr lang="vi-VN"/>
              <a:t>ư</a:t>
            </a:r>
            <a:r>
              <a:rPr lang="en-US"/>
              <a:t>ời lập trình).</a:t>
            </a:r>
          </a:p>
          <a:p>
            <a:r>
              <a:rPr lang="en-US"/>
              <a:t>Tiểu trình hạt nhân đ</a:t>
            </a:r>
            <a:r>
              <a:rPr lang="vi-VN"/>
              <a:t>ư</a:t>
            </a:r>
            <a:r>
              <a:rPr lang="en-US"/>
              <a:t>ợc định thời trên tất cả các CPU khả dụng. Phạm vi định thời là toàn hệ thống (system-contention scope - SCS). </a:t>
            </a:r>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9653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872E-8AD6-4C0E-B805-D3B5450BC48D}"/>
              </a:ext>
            </a:extLst>
          </p:cNvPr>
          <p:cNvSpPr>
            <a:spLocks noGrp="1"/>
          </p:cNvSpPr>
          <p:nvPr>
            <p:ph type="title"/>
          </p:nvPr>
        </p:nvSpPr>
        <p:spPr/>
        <p:txBody>
          <a:bodyPr/>
          <a:lstStyle/>
          <a:p>
            <a:r>
              <a:rPr lang="en-US" dirty="0" err="1"/>
              <a:t>Định</a:t>
            </a:r>
            <a:r>
              <a:rPr lang="en-US" dirty="0"/>
              <a:t> </a:t>
            </a:r>
            <a:r>
              <a:rPr lang="en-US" dirty="0" err="1"/>
              <a:t>thời</a:t>
            </a:r>
            <a:r>
              <a:rPr lang="en-US" dirty="0"/>
              <a:t> </a:t>
            </a:r>
            <a:r>
              <a:rPr lang="en-US" dirty="0" smtClean="0"/>
              <a:t>vi </a:t>
            </a:r>
            <a:r>
              <a:rPr lang="en-US" dirty="0" err="1" smtClean="0"/>
              <a:t>xử</a:t>
            </a:r>
            <a:r>
              <a:rPr lang="en-US" dirty="0" smtClean="0"/>
              <a:t> </a:t>
            </a:r>
            <a:r>
              <a:rPr lang="en-US" dirty="0" err="1" smtClean="0"/>
              <a:t>lý</a:t>
            </a:r>
            <a:r>
              <a:rPr lang="en-US" dirty="0" smtClean="0"/>
              <a:t> </a:t>
            </a:r>
            <a:r>
              <a:rPr lang="en-US" dirty="0" err="1" smtClean="0"/>
              <a:t>đa</a:t>
            </a:r>
            <a:r>
              <a:rPr lang="en-US" dirty="0" smtClean="0"/>
              <a:t> </a:t>
            </a:r>
            <a:r>
              <a:rPr lang="en-US" dirty="0" err="1" smtClean="0"/>
              <a:t>nhân</a:t>
            </a:r>
            <a:endParaRPr lang="en-US" dirty="0"/>
          </a:p>
        </p:txBody>
      </p:sp>
      <p:sp>
        <p:nvSpPr>
          <p:cNvPr id="3" name="Content Placeholder 2">
            <a:extLst>
              <a:ext uri="{FF2B5EF4-FFF2-40B4-BE49-F238E27FC236}">
                <a16:creationId xmlns:a16="http://schemas.microsoft.com/office/drawing/2014/main" id="{B31F76A7-93C9-447F-BFD9-39454AEDD363}"/>
              </a:ext>
            </a:extLst>
          </p:cNvPr>
          <p:cNvSpPr>
            <a:spLocks noGrp="1"/>
          </p:cNvSpPr>
          <p:nvPr>
            <p:ph idx="1"/>
          </p:nvPr>
        </p:nvSpPr>
        <p:spPr/>
        <p:txBody>
          <a:bodyPr/>
          <a:lstStyle/>
          <a:p>
            <a:r>
              <a:rPr lang="en-US" dirty="0" err="1"/>
              <a:t>Định</a:t>
            </a:r>
            <a:r>
              <a:rPr lang="en-US" dirty="0"/>
              <a:t> </a:t>
            </a:r>
            <a:r>
              <a:rPr lang="en-US" dirty="0" err="1"/>
              <a:t>thời</a:t>
            </a:r>
            <a:r>
              <a:rPr lang="en-US" dirty="0"/>
              <a:t> CPU </a:t>
            </a:r>
            <a:r>
              <a:rPr lang="en-US" dirty="0" err="1"/>
              <a:t>trở</a:t>
            </a:r>
            <a:r>
              <a:rPr lang="en-US" dirty="0"/>
              <a:t> </a:t>
            </a:r>
            <a:r>
              <a:rPr lang="en-US" dirty="0" err="1"/>
              <a:t>nên</a:t>
            </a:r>
            <a:r>
              <a:rPr lang="en-US" dirty="0"/>
              <a:t> </a:t>
            </a:r>
            <a:r>
              <a:rPr lang="en-US" dirty="0" err="1"/>
              <a:t>phức</a:t>
            </a:r>
            <a:r>
              <a:rPr lang="en-US" dirty="0"/>
              <a:t> </a:t>
            </a:r>
            <a:r>
              <a:rPr lang="en-US" dirty="0" err="1"/>
              <a:t>tạp</a:t>
            </a:r>
            <a:r>
              <a:rPr lang="en-US" dirty="0"/>
              <a:t> h</a:t>
            </a:r>
            <a:r>
              <a:rPr lang="vi-VN" dirty="0"/>
              <a:t>ơ</a:t>
            </a:r>
            <a:r>
              <a:rPr lang="en-US" dirty="0"/>
              <a:t>n </a:t>
            </a:r>
            <a:r>
              <a:rPr lang="en-US" dirty="0" err="1"/>
              <a:t>khi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nhiều</a:t>
            </a:r>
            <a:r>
              <a:rPr lang="en-US" dirty="0"/>
              <a:t> </a:t>
            </a:r>
            <a:r>
              <a:rPr lang="en-US" dirty="0" err="1"/>
              <a:t>bộ</a:t>
            </a:r>
            <a:r>
              <a:rPr lang="en-US" dirty="0"/>
              <a:t> </a:t>
            </a:r>
            <a:r>
              <a:rPr lang="en-US" dirty="0" err="1"/>
              <a:t>xử</a:t>
            </a:r>
            <a:r>
              <a:rPr lang="en-US" dirty="0"/>
              <a:t> </a:t>
            </a:r>
            <a:r>
              <a:rPr lang="en-US" dirty="0" err="1"/>
              <a:t>lý</a:t>
            </a:r>
            <a:r>
              <a:rPr lang="en-US" dirty="0"/>
              <a:t>.</a:t>
            </a:r>
          </a:p>
          <a:p>
            <a:r>
              <a:rPr lang="en-US" dirty="0" err="1"/>
              <a:t>Khái</a:t>
            </a:r>
            <a:r>
              <a:rPr lang="en-US" dirty="0"/>
              <a:t> </a:t>
            </a:r>
            <a:r>
              <a:rPr lang="en-US" dirty="0" err="1"/>
              <a:t>niệm</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dạng</a:t>
            </a:r>
            <a:r>
              <a:rPr lang="en-US" dirty="0"/>
              <a:t> </a:t>
            </a:r>
            <a:r>
              <a:rPr lang="en-US" dirty="0" err="1"/>
              <a:t>sau</a:t>
            </a:r>
            <a:r>
              <a:rPr lang="en-US" dirty="0"/>
              <a:t>:</a:t>
            </a:r>
          </a:p>
          <a:p>
            <a:pPr lvl="1"/>
            <a:r>
              <a:rPr lang="en-US" dirty="0"/>
              <a:t>CPU </a:t>
            </a:r>
            <a:r>
              <a:rPr lang="en-US" dirty="0" err="1"/>
              <a:t>có</a:t>
            </a:r>
            <a:r>
              <a:rPr lang="en-US" dirty="0"/>
              <a:t> </a:t>
            </a:r>
            <a:r>
              <a:rPr lang="en-US" dirty="0" err="1"/>
              <a:t>nhiều</a:t>
            </a:r>
            <a:r>
              <a:rPr lang="en-US" dirty="0"/>
              <a:t> </a:t>
            </a:r>
            <a:r>
              <a:rPr lang="en-US" dirty="0" err="1"/>
              <a:t>lõi</a:t>
            </a:r>
            <a:r>
              <a:rPr lang="en-US" dirty="0"/>
              <a:t> </a:t>
            </a:r>
            <a:r>
              <a:rPr lang="en-US" dirty="0" err="1"/>
              <a:t>vật</a:t>
            </a:r>
            <a:r>
              <a:rPr lang="en-US" dirty="0"/>
              <a:t> </a:t>
            </a:r>
            <a:r>
              <a:rPr lang="en-US" dirty="0" err="1"/>
              <a:t>lý</a:t>
            </a:r>
            <a:r>
              <a:rPr lang="en-US" dirty="0"/>
              <a:t> (Multicore CPUs)</a:t>
            </a:r>
          </a:p>
          <a:p>
            <a:pPr lvl="1"/>
            <a:r>
              <a:rPr lang="en-US" dirty="0"/>
              <a:t>CPU </a:t>
            </a:r>
            <a:r>
              <a:rPr lang="en-US" dirty="0" err="1"/>
              <a:t>có</a:t>
            </a:r>
            <a:r>
              <a:rPr lang="en-US" dirty="0"/>
              <a:t> </a:t>
            </a:r>
            <a:r>
              <a:rPr lang="en-US" dirty="0" err="1"/>
              <a:t>nhiều</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trên</a:t>
            </a:r>
            <a:r>
              <a:rPr lang="en-US" dirty="0"/>
              <a:t> </a:t>
            </a:r>
            <a:r>
              <a:rPr lang="en-US" dirty="0" err="1"/>
              <a:t>một</a:t>
            </a:r>
            <a:r>
              <a:rPr lang="en-US" dirty="0"/>
              <a:t> </a:t>
            </a:r>
            <a:r>
              <a:rPr lang="en-US" dirty="0" err="1"/>
              <a:t>lõi</a:t>
            </a:r>
            <a:r>
              <a:rPr lang="en-US" dirty="0"/>
              <a:t> (Multithreaded cores)</a:t>
            </a:r>
          </a:p>
          <a:p>
            <a:pPr lvl="1" algn="l"/>
            <a:r>
              <a:rPr lang="en-US" dirty="0" err="1"/>
              <a:t>Hệ</a:t>
            </a:r>
            <a:r>
              <a:rPr lang="en-US" dirty="0"/>
              <a:t> </a:t>
            </a:r>
            <a:r>
              <a:rPr lang="en-US" dirty="0" err="1"/>
              <a:t>thống</a:t>
            </a:r>
            <a:r>
              <a:rPr lang="en-US" dirty="0"/>
              <a:t> NUMA (non-uniform memory access)</a:t>
            </a:r>
          </a:p>
          <a:p>
            <a:pPr lvl="1" algn="l"/>
            <a:r>
              <a:rPr lang="en-US" dirty="0" err="1"/>
              <a:t>Đa</a:t>
            </a:r>
            <a:r>
              <a:rPr lang="en-US" dirty="0"/>
              <a:t> </a:t>
            </a:r>
            <a:r>
              <a:rPr lang="en-US" dirty="0" err="1"/>
              <a:t>xử</a:t>
            </a:r>
            <a:r>
              <a:rPr lang="en-US" dirty="0"/>
              <a:t> </a:t>
            </a:r>
            <a:r>
              <a:rPr lang="en-US" dirty="0" err="1"/>
              <a:t>lý</a:t>
            </a:r>
            <a:r>
              <a:rPr lang="en-US" dirty="0"/>
              <a:t> </a:t>
            </a:r>
            <a:r>
              <a:rPr lang="en-US" dirty="0" err="1"/>
              <a:t>không</a:t>
            </a:r>
            <a:r>
              <a:rPr lang="en-US" dirty="0"/>
              <a:t> </a:t>
            </a:r>
            <a:r>
              <a:rPr lang="en-US" dirty="0" err="1"/>
              <a:t>đồng</a:t>
            </a:r>
            <a:r>
              <a:rPr lang="en-US" dirty="0"/>
              <a:t> </a:t>
            </a:r>
            <a:r>
              <a:rPr lang="en-US" dirty="0" err="1"/>
              <a:t>nhất</a:t>
            </a:r>
            <a:r>
              <a:rPr lang="en-US" dirty="0"/>
              <a:t> (Heterogeneous multiprocessing) </a:t>
            </a:r>
          </a:p>
          <a:p>
            <a:pPr lvl="0" algn="l"/>
            <a:r>
              <a:rPr lang="en-US" dirty="0" err="1">
                <a:solidFill>
                  <a:prstClr val="black"/>
                </a:solidFill>
              </a:rPr>
              <a:t>Có</a:t>
            </a:r>
            <a:r>
              <a:rPr lang="en-US" dirty="0">
                <a:solidFill>
                  <a:prstClr val="black"/>
                </a:solidFill>
              </a:rPr>
              <a:t> </a:t>
            </a:r>
            <a:r>
              <a:rPr lang="en-US" dirty="0" err="1">
                <a:solidFill>
                  <a:prstClr val="black"/>
                </a:solidFill>
              </a:rPr>
              <a:t>hai</a:t>
            </a:r>
            <a:r>
              <a:rPr lang="en-US" dirty="0">
                <a:solidFill>
                  <a:prstClr val="black"/>
                </a:solidFill>
              </a:rPr>
              <a:t> </a:t>
            </a:r>
            <a:r>
              <a:rPr lang="en-US" dirty="0" err="1">
                <a:solidFill>
                  <a:prstClr val="black"/>
                </a:solidFill>
              </a:rPr>
              <a:t>cách</a:t>
            </a:r>
            <a:r>
              <a:rPr lang="en-US" dirty="0">
                <a:solidFill>
                  <a:prstClr val="black"/>
                </a:solidFill>
              </a:rPr>
              <a:t> </a:t>
            </a:r>
            <a:r>
              <a:rPr lang="en-US" dirty="0" err="1">
                <a:solidFill>
                  <a:prstClr val="black"/>
                </a:solidFill>
              </a:rPr>
              <a:t>tiếp</a:t>
            </a:r>
            <a:r>
              <a:rPr lang="en-US" dirty="0">
                <a:solidFill>
                  <a:prstClr val="black"/>
                </a:solidFill>
              </a:rPr>
              <a:t> </a:t>
            </a:r>
            <a:r>
              <a:rPr lang="en-US" dirty="0" err="1">
                <a:solidFill>
                  <a:prstClr val="black"/>
                </a:solidFill>
              </a:rPr>
              <a:t>cận</a:t>
            </a:r>
            <a:r>
              <a:rPr lang="en-US" dirty="0">
                <a:solidFill>
                  <a:prstClr val="black"/>
                </a:solidFill>
              </a:rPr>
              <a:t> </a:t>
            </a:r>
            <a:r>
              <a:rPr lang="en-US" dirty="0" err="1">
                <a:solidFill>
                  <a:prstClr val="black"/>
                </a:solidFill>
              </a:rPr>
              <a:t>phổ</a:t>
            </a:r>
            <a:r>
              <a:rPr lang="en-US" dirty="0">
                <a:solidFill>
                  <a:prstClr val="black"/>
                </a:solidFill>
              </a:rPr>
              <a:t> </a:t>
            </a:r>
            <a:r>
              <a:rPr lang="en-US" dirty="0" err="1">
                <a:solidFill>
                  <a:prstClr val="black"/>
                </a:solidFill>
              </a:rPr>
              <a:t>biến</a:t>
            </a:r>
            <a:r>
              <a:rPr lang="en-US" dirty="0">
                <a:solidFill>
                  <a:prstClr val="black"/>
                </a:solidFill>
              </a:rPr>
              <a:t>: </a:t>
            </a:r>
            <a:r>
              <a:rPr lang="en-US" dirty="0" err="1">
                <a:solidFill>
                  <a:prstClr val="black"/>
                </a:solidFill>
              </a:rPr>
              <a:t>đa</a:t>
            </a:r>
            <a:r>
              <a:rPr lang="en-US" dirty="0">
                <a:solidFill>
                  <a:prstClr val="black"/>
                </a:solidFill>
              </a:rPr>
              <a:t> </a:t>
            </a:r>
            <a:r>
              <a:rPr lang="en-US" dirty="0" err="1">
                <a:solidFill>
                  <a:prstClr val="black"/>
                </a:solidFill>
              </a:rPr>
              <a:t>xử</a:t>
            </a:r>
            <a:r>
              <a:rPr lang="en-US" dirty="0">
                <a:solidFill>
                  <a:prstClr val="black"/>
                </a:solidFill>
              </a:rPr>
              <a:t> </a:t>
            </a:r>
            <a:r>
              <a:rPr lang="en-US" dirty="0" err="1">
                <a:solidFill>
                  <a:prstClr val="black"/>
                </a:solidFill>
              </a:rPr>
              <a:t>lý</a:t>
            </a:r>
            <a:r>
              <a:rPr lang="en-US" dirty="0">
                <a:solidFill>
                  <a:prstClr val="black"/>
                </a:solidFill>
              </a:rPr>
              <a:t> </a:t>
            </a:r>
            <a:r>
              <a:rPr lang="en-US" dirty="0" err="1">
                <a:solidFill>
                  <a:prstClr val="black"/>
                </a:solidFill>
              </a:rPr>
              <a:t>bất</a:t>
            </a:r>
            <a:r>
              <a:rPr lang="en-US" dirty="0">
                <a:solidFill>
                  <a:prstClr val="black"/>
                </a:solidFill>
              </a:rPr>
              <a:t> </a:t>
            </a:r>
            <a:r>
              <a:rPr lang="en-US" dirty="0" err="1">
                <a:solidFill>
                  <a:prstClr val="black"/>
                </a:solidFill>
              </a:rPr>
              <a:t>đối</a:t>
            </a:r>
            <a:r>
              <a:rPr lang="en-US" dirty="0">
                <a:solidFill>
                  <a:prstClr val="black"/>
                </a:solidFill>
              </a:rPr>
              <a:t> </a:t>
            </a:r>
            <a:r>
              <a:rPr lang="en-US" dirty="0" err="1">
                <a:solidFill>
                  <a:prstClr val="black"/>
                </a:solidFill>
              </a:rPr>
              <a:t>xứng</a:t>
            </a:r>
            <a:r>
              <a:rPr lang="en-US" dirty="0">
                <a:solidFill>
                  <a:prstClr val="black"/>
                </a:solidFill>
              </a:rPr>
              <a:t> (asymmetric multiprocessing) </a:t>
            </a:r>
            <a:r>
              <a:rPr lang="en-US" dirty="0" err="1">
                <a:solidFill>
                  <a:prstClr val="black"/>
                </a:solidFill>
              </a:rPr>
              <a:t>và</a:t>
            </a:r>
            <a:r>
              <a:rPr lang="en-US" dirty="0">
                <a:solidFill>
                  <a:prstClr val="black"/>
                </a:solidFill>
              </a:rPr>
              <a:t> </a:t>
            </a:r>
            <a:r>
              <a:rPr lang="en-US" dirty="0" err="1">
                <a:solidFill>
                  <a:prstClr val="black"/>
                </a:solidFill>
              </a:rPr>
              <a:t>đa</a:t>
            </a:r>
            <a:r>
              <a:rPr lang="en-US" dirty="0">
                <a:solidFill>
                  <a:prstClr val="black"/>
                </a:solidFill>
              </a:rPr>
              <a:t> </a:t>
            </a:r>
            <a:r>
              <a:rPr lang="en-US" dirty="0" err="1">
                <a:solidFill>
                  <a:prstClr val="black"/>
                </a:solidFill>
              </a:rPr>
              <a:t>xử</a:t>
            </a:r>
            <a:r>
              <a:rPr lang="en-US" dirty="0">
                <a:solidFill>
                  <a:prstClr val="black"/>
                </a:solidFill>
              </a:rPr>
              <a:t> </a:t>
            </a:r>
            <a:r>
              <a:rPr lang="en-US" dirty="0" err="1">
                <a:solidFill>
                  <a:prstClr val="black"/>
                </a:solidFill>
              </a:rPr>
              <a:t>lý</a:t>
            </a:r>
            <a:r>
              <a:rPr lang="en-US" dirty="0">
                <a:solidFill>
                  <a:prstClr val="black"/>
                </a:solidFill>
              </a:rPr>
              <a:t> </a:t>
            </a:r>
            <a:r>
              <a:rPr lang="en-US" dirty="0" err="1">
                <a:solidFill>
                  <a:prstClr val="black"/>
                </a:solidFill>
              </a:rPr>
              <a:t>đối</a:t>
            </a:r>
            <a:r>
              <a:rPr lang="en-US" dirty="0">
                <a:solidFill>
                  <a:prstClr val="black"/>
                </a:solidFill>
              </a:rPr>
              <a:t> </a:t>
            </a:r>
            <a:r>
              <a:rPr lang="en-US" dirty="0" err="1">
                <a:solidFill>
                  <a:prstClr val="black"/>
                </a:solidFill>
              </a:rPr>
              <a:t>xứng</a:t>
            </a:r>
            <a:r>
              <a:rPr lang="en-US" dirty="0">
                <a:solidFill>
                  <a:prstClr val="black"/>
                </a:solidFill>
              </a:rPr>
              <a:t> (symmetric multiprocessing - SMP).</a:t>
            </a:r>
          </a:p>
          <a:p>
            <a:pPr marL="457200" lvl="1" indent="0" algn="l">
              <a:buNone/>
            </a:pPr>
            <a:r>
              <a:rPr lang="en-US" dirty="0"/>
              <a:t> </a:t>
            </a:r>
            <a:br>
              <a:rPr lang="en-US" dirty="0"/>
            </a:br>
            <a:endParaRPr lang="en-US" dirty="0"/>
          </a:p>
        </p:txBody>
      </p:sp>
      <p:sp>
        <p:nvSpPr>
          <p:cNvPr id="4" name="Date Placeholder 3">
            <a:extLst>
              <a:ext uri="{FF2B5EF4-FFF2-40B4-BE49-F238E27FC236}">
                <a16:creationId xmlns:a16="http://schemas.microsoft.com/office/drawing/2014/main" id="{D388C50F-5F23-42B1-91E3-AA3305CE3C4B}"/>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157B3F43-5061-4140-B3C0-791928A4ACE5}"/>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F3E7F700-85BB-45AC-BE9C-6467D19CDFA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5813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2760-24CB-487A-88B0-5B1172DEBB2D}"/>
              </a:ext>
            </a:extLst>
          </p:cNvPr>
          <p:cNvSpPr>
            <a:spLocks noGrp="1"/>
          </p:cNvSpPr>
          <p:nvPr>
            <p:ph type="title"/>
          </p:nvPr>
        </p:nvSpPr>
        <p:spPr/>
        <p:txBody>
          <a:bodyPr/>
          <a:lstStyle/>
          <a:p>
            <a:r>
              <a:rPr lang="en-US"/>
              <a:t>Cân bằng tải (</a:t>
            </a:r>
            <a:r>
              <a:rPr lang="en-US" altLang="en-US"/>
              <a:t>Load balancing)</a:t>
            </a:r>
            <a:endParaRPr lang="en-US"/>
          </a:p>
        </p:txBody>
      </p:sp>
      <p:sp>
        <p:nvSpPr>
          <p:cNvPr id="3" name="Content Placeholder 2">
            <a:extLst>
              <a:ext uri="{FF2B5EF4-FFF2-40B4-BE49-F238E27FC236}">
                <a16:creationId xmlns:a16="http://schemas.microsoft.com/office/drawing/2014/main" id="{E768BECA-E9BC-41FD-A1B2-D9898E565ADA}"/>
              </a:ext>
            </a:extLst>
          </p:cNvPr>
          <p:cNvSpPr>
            <a:spLocks noGrp="1"/>
          </p:cNvSpPr>
          <p:nvPr>
            <p:ph idx="1"/>
          </p:nvPr>
        </p:nvSpPr>
        <p:spPr/>
        <p:txBody>
          <a:bodyPr/>
          <a:lstStyle/>
          <a:p>
            <a:r>
              <a:rPr lang="en-US"/>
              <a:t>Một bộ xử lý có quá nhiều tải, trong khi các bộ xử lý khác rỗi =&gt; Cần đảm bảo các bộ xử lý đều đ</a:t>
            </a:r>
            <a:r>
              <a:rPr lang="vi-VN"/>
              <a:t>ư</a:t>
            </a:r>
            <a:r>
              <a:rPr lang="en-US"/>
              <a:t>ợc sử dụng hiệu quả.</a:t>
            </a:r>
          </a:p>
          <a:p>
            <a:r>
              <a:rPr lang="en-US"/>
              <a:t>Mục tiêu của cân bằng tải là phân phối khối l</a:t>
            </a:r>
            <a:r>
              <a:rPr lang="vi-VN"/>
              <a:t>ư</a:t>
            </a:r>
            <a:r>
              <a:rPr lang="en-US"/>
              <a:t>ợng công việc (</a:t>
            </a:r>
            <a:r>
              <a:rPr lang="en-US" altLang="en-US"/>
              <a:t>workload) đều nhau cho các CPU.</a:t>
            </a:r>
          </a:p>
          <a:p>
            <a:r>
              <a:rPr lang="en-US"/>
              <a:t>Có hai cách cân bằng tải:</a:t>
            </a:r>
          </a:p>
          <a:p>
            <a:pPr lvl="1"/>
            <a:r>
              <a:rPr lang="en-US"/>
              <a:t>Push migration: Một tác vụ đặc biệt sẽ kiểm tra định kỳ tải của từng CPU. Nếu tình trạng quá tải xuất hiện, hệ thống sẽ di chuyển (đẩy) tác vụ từ CPU bị quá tải sang các CPU khác.</a:t>
            </a:r>
          </a:p>
          <a:p>
            <a:pPr lvl="1"/>
            <a:r>
              <a:rPr lang="en-US"/>
              <a:t>Pull migration: CPU rỗi kéo (pull) tác vụ đang chờ từ CPU bận. </a:t>
            </a:r>
          </a:p>
        </p:txBody>
      </p:sp>
      <p:sp>
        <p:nvSpPr>
          <p:cNvPr id="4" name="Date Placeholder 3">
            <a:extLst>
              <a:ext uri="{FF2B5EF4-FFF2-40B4-BE49-F238E27FC236}">
                <a16:creationId xmlns:a16="http://schemas.microsoft.com/office/drawing/2014/main" id="{428DBE9D-7BC3-492E-B66F-288F62B05787}"/>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D43144AE-41ED-4A7E-9F6E-5CA4880DCD78}"/>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2498A960-B30A-4F02-B905-F1C6CA807F4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2743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88D5-FAAD-49B5-8474-320E670DF883}"/>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E1E6DBD2-3A97-4B45-93FF-14A51FE658D6}"/>
              </a:ext>
            </a:extLst>
          </p:cNvPr>
          <p:cNvSpPr>
            <a:spLocks noGrp="1"/>
          </p:cNvSpPr>
          <p:nvPr>
            <p:ph idx="1"/>
          </p:nvPr>
        </p:nvSpPr>
        <p:spPr>
          <a:xfrm>
            <a:off x="251520" y="1340049"/>
            <a:ext cx="8640960" cy="4824536"/>
          </a:xfrm>
        </p:spPr>
        <p:txBody>
          <a:bodyPr/>
          <a:lstStyle/>
          <a:p>
            <a:r>
              <a:rPr lang="en-US"/>
              <a:t>Nhân Linux 2.5 trở về tr</a:t>
            </a:r>
            <a:r>
              <a:rPr lang="vi-VN"/>
              <a:t>ư</a:t>
            </a:r>
            <a:r>
              <a:rPr lang="en-US"/>
              <a:t>ớc sử dụng các phiên bản định thời UNIX tiêu chuẩn:</a:t>
            </a:r>
          </a:p>
          <a:p>
            <a:pPr lvl="1"/>
            <a:r>
              <a:rPr lang="en-US"/>
              <a:t>Không hỗ trợ tốt các hệ thống nhiều bộ xử lý.</a:t>
            </a:r>
          </a:p>
          <a:p>
            <a:pPr lvl="1"/>
            <a:r>
              <a:rPr lang="en-US"/>
              <a:t>Hiệu năng kém nếu có số l</a:t>
            </a:r>
            <a:r>
              <a:rPr lang="vi-VN"/>
              <a:t>ư</a:t>
            </a:r>
            <a:r>
              <a:rPr lang="en-US"/>
              <a:t>ợng lớn các tiến trình trong hệ thống </a:t>
            </a:r>
          </a:p>
          <a:p>
            <a:r>
              <a:rPr lang="en-US"/>
              <a:t>Nhân Linux 2.5 sử dụng bộ định thời O(1): </a:t>
            </a:r>
          </a:p>
          <a:p>
            <a:pPr lvl="1"/>
            <a:r>
              <a:rPr lang="en-US"/>
              <a:t>Chạy với thời gian hằng số.</a:t>
            </a:r>
          </a:p>
          <a:p>
            <a:pPr lvl="1"/>
            <a:r>
              <a:rPr lang="en-US"/>
              <a:t>Định thời theo độ </a:t>
            </a:r>
            <a:r>
              <a:rPr lang="vi-VN"/>
              <a:t>ư</a:t>
            </a:r>
            <a:r>
              <a:rPr lang="en-US"/>
              <a:t>u tiên với chế độ tr</a:t>
            </a:r>
            <a:r>
              <a:rPr lang="vi-VN"/>
              <a:t>ư</a:t>
            </a:r>
            <a:r>
              <a:rPr lang="en-US"/>
              <a:t>ng dụng.</a:t>
            </a:r>
          </a:p>
          <a:p>
            <a:pPr lvl="1"/>
            <a:r>
              <a:rPr lang="en-US"/>
              <a:t>Có hai khoảng </a:t>
            </a:r>
            <a:r>
              <a:rPr lang="vi-VN"/>
              <a:t>ư</a:t>
            </a:r>
            <a:r>
              <a:rPr lang="en-US"/>
              <a:t>u tiên: </a:t>
            </a:r>
            <a:r>
              <a:rPr lang="en-US" altLang="en-US"/>
              <a:t>time-sharing và real-time.</a:t>
            </a:r>
          </a:p>
          <a:p>
            <a:pPr lvl="1"/>
            <a:r>
              <a:rPr lang="en-US" altLang="en-US"/>
              <a:t>Giá trị số nhỏ h</a:t>
            </a:r>
            <a:r>
              <a:rPr lang="vi-VN" altLang="en-US"/>
              <a:t>ơ</a:t>
            </a:r>
            <a:r>
              <a:rPr lang="en-US" altLang="en-US"/>
              <a:t>n biểu diễn độ </a:t>
            </a:r>
            <a:r>
              <a:rPr lang="vi-VN" altLang="en-US"/>
              <a:t>ư</a:t>
            </a:r>
            <a:r>
              <a:rPr lang="en-US" altLang="en-US"/>
              <a:t>u tiên lớn hơn. </a:t>
            </a:r>
          </a:p>
          <a:p>
            <a:pPr lvl="1"/>
            <a:r>
              <a:rPr lang="en-US" altLang="en-US"/>
              <a:t>Hoạt động tốt với các hệ thống SMP nh</a:t>
            </a:r>
            <a:r>
              <a:rPr lang="vi-VN" altLang="en-US"/>
              <a:t>ư</a:t>
            </a:r>
            <a:r>
              <a:rPr lang="en-US" altLang="en-US"/>
              <a:t>ng đáp ứng kém với các tiến trình interactive.</a:t>
            </a:r>
          </a:p>
          <a:p>
            <a:endParaRPr lang="en-US" altLang="en-US" sz="2800"/>
          </a:p>
          <a:p>
            <a:endParaRPr lang="en-US"/>
          </a:p>
          <a:p>
            <a:endParaRPr lang="en-US"/>
          </a:p>
        </p:txBody>
      </p:sp>
      <p:sp>
        <p:nvSpPr>
          <p:cNvPr id="4" name="Date Placeholder 3">
            <a:extLst>
              <a:ext uri="{FF2B5EF4-FFF2-40B4-BE49-F238E27FC236}">
                <a16:creationId xmlns:a16="http://schemas.microsoft.com/office/drawing/2014/main" id="{5684C7C1-DFAC-4CAA-8119-F158BC25B547}"/>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385A8468-7CA4-41EB-89ED-4A66ABA7AF55}"/>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A3CD295C-ED0D-4222-9CCC-677E99525F0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27299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D599-0101-47DA-BBBC-95B99B551945}"/>
              </a:ext>
            </a:extLst>
          </p:cNvPr>
          <p:cNvSpPr>
            <a:spLocks noGrp="1"/>
          </p:cNvSpPr>
          <p:nvPr>
            <p:ph type="title"/>
          </p:nvPr>
        </p:nvSpPr>
        <p:spPr/>
        <p:txBody>
          <a:bodyPr/>
          <a:lstStyle/>
          <a:p>
            <a:r>
              <a:rPr lang="en-US"/>
              <a:t>Định thời trên Linux: CFS</a:t>
            </a:r>
          </a:p>
        </p:txBody>
      </p:sp>
      <p:sp>
        <p:nvSpPr>
          <p:cNvPr id="3" name="Content Placeholder 2">
            <a:extLst>
              <a:ext uri="{FF2B5EF4-FFF2-40B4-BE49-F238E27FC236}">
                <a16:creationId xmlns:a16="http://schemas.microsoft.com/office/drawing/2014/main" id="{6EF7BC2B-42DA-4093-AEE2-133B1380E4CF}"/>
              </a:ext>
            </a:extLst>
          </p:cNvPr>
          <p:cNvSpPr>
            <a:spLocks noGrp="1"/>
          </p:cNvSpPr>
          <p:nvPr>
            <p:ph idx="1"/>
          </p:nvPr>
        </p:nvSpPr>
        <p:spPr/>
        <p:txBody>
          <a:bodyPr/>
          <a:lstStyle/>
          <a:p>
            <a:pPr algn="l"/>
            <a:r>
              <a:rPr lang="en-US"/>
              <a:t>Nhân Linux từ 2.6.23 sử dụng bộ định thời CFS (Completely Fair Scheduler)</a:t>
            </a:r>
          </a:p>
          <a:p>
            <a:pPr lvl="1" algn="l"/>
            <a:r>
              <a:rPr lang="en-US"/>
              <a:t>Định thời theo lớp:</a:t>
            </a:r>
          </a:p>
          <a:p>
            <a:pPr lvl="2" algn="l"/>
            <a:r>
              <a:rPr lang="en-US"/>
              <a:t>Mỗi lớp đ</a:t>
            </a:r>
            <a:r>
              <a:rPr lang="vi-VN"/>
              <a:t>ư</a:t>
            </a:r>
            <a:r>
              <a:rPr lang="en-US"/>
              <a:t>ợc gán một độ </a:t>
            </a:r>
            <a:r>
              <a:rPr lang="vi-VN"/>
              <a:t>ư</a:t>
            </a:r>
            <a:r>
              <a:rPr lang="en-US"/>
              <a:t>u tiên cụ thể. </a:t>
            </a:r>
          </a:p>
          <a:p>
            <a:pPr lvl="2" algn="l"/>
            <a:r>
              <a:rPr lang="en-US"/>
              <a:t>Bộ định thời chọn tác vụ có độ </a:t>
            </a:r>
            <a:r>
              <a:rPr lang="vi-VN"/>
              <a:t>ư</a:t>
            </a:r>
            <a:r>
              <a:rPr lang="en-US"/>
              <a:t>u tiên cao nhất trong lớp có độ </a:t>
            </a:r>
            <a:r>
              <a:rPr lang="vi-VN"/>
              <a:t>ư</a:t>
            </a:r>
            <a:r>
              <a:rPr lang="en-US"/>
              <a:t>u tiên cao nhất.</a:t>
            </a:r>
          </a:p>
          <a:p>
            <a:pPr lvl="2" algn="l"/>
            <a:r>
              <a:rPr lang="en-US"/>
              <a:t>Thời gian sử dụng CPU của mỗi tác vụ không dựa trên quantum time cố định mà dựa trên tỷ lệ giờ CPU.</a:t>
            </a:r>
          </a:p>
          <a:p>
            <a:pPr lvl="2" algn="l"/>
            <a:r>
              <a:rPr lang="en-US"/>
              <a:t>Nhân Linux cài đặt sẵn 2 lớp: default và real-time. Các lớp khác có thể đ</a:t>
            </a:r>
            <a:r>
              <a:rPr lang="vi-VN"/>
              <a:t>ư</a:t>
            </a:r>
            <a:r>
              <a:rPr lang="en-US"/>
              <a:t>ợc thêm vào. </a:t>
            </a:r>
            <a:br>
              <a:rPr lang="en-US"/>
            </a:br>
            <a:endParaRPr lang="en-US"/>
          </a:p>
        </p:txBody>
      </p:sp>
      <p:sp>
        <p:nvSpPr>
          <p:cNvPr id="4" name="Date Placeholder 3">
            <a:extLst>
              <a:ext uri="{FF2B5EF4-FFF2-40B4-BE49-F238E27FC236}">
                <a16:creationId xmlns:a16="http://schemas.microsoft.com/office/drawing/2014/main" id="{7D31A3DB-507D-412E-8A78-E50D01A23028}"/>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9E973D58-C13B-4402-8855-F13A63CDB408}"/>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64F3C780-8113-4732-92B7-6AEBEDA1B08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2050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D599-0101-47DA-BBBC-95B99B551945}"/>
              </a:ext>
            </a:extLst>
          </p:cNvPr>
          <p:cNvSpPr>
            <a:spLocks noGrp="1"/>
          </p:cNvSpPr>
          <p:nvPr>
            <p:ph type="title"/>
          </p:nvPr>
        </p:nvSpPr>
        <p:spPr/>
        <p:txBody>
          <a:bodyPr/>
          <a:lstStyle/>
          <a:p>
            <a:r>
              <a:rPr lang="en-US"/>
              <a:t>Định thời trên Linux: CFS</a:t>
            </a:r>
          </a:p>
        </p:txBody>
      </p:sp>
      <p:sp>
        <p:nvSpPr>
          <p:cNvPr id="3" name="Content Placeholder 2">
            <a:extLst>
              <a:ext uri="{FF2B5EF4-FFF2-40B4-BE49-F238E27FC236}">
                <a16:creationId xmlns:a16="http://schemas.microsoft.com/office/drawing/2014/main" id="{6EF7BC2B-42DA-4093-AEE2-133B1380E4CF}"/>
              </a:ext>
            </a:extLst>
          </p:cNvPr>
          <p:cNvSpPr>
            <a:spLocks noGrp="1"/>
          </p:cNvSpPr>
          <p:nvPr>
            <p:ph idx="1"/>
          </p:nvPr>
        </p:nvSpPr>
        <p:spPr>
          <a:xfrm>
            <a:off x="250727" y="1340049"/>
            <a:ext cx="8640960" cy="4824536"/>
          </a:xfrm>
        </p:spPr>
        <p:txBody>
          <a:bodyPr/>
          <a:lstStyle/>
          <a:p>
            <a:pPr lvl="1" algn="l"/>
            <a:r>
              <a:rPr lang="en-US"/>
              <a:t>Thời gian sử dụng CPU:</a:t>
            </a:r>
          </a:p>
          <a:p>
            <a:pPr lvl="2" algn="l"/>
            <a:r>
              <a:rPr lang="en-US"/>
              <a:t>Đ</a:t>
            </a:r>
            <a:r>
              <a:rPr lang="vi-VN"/>
              <a:t>ư</a:t>
            </a:r>
            <a:r>
              <a:rPr lang="en-US"/>
              <a:t>ợc tính dựa trên giá trị nice đ</a:t>
            </a:r>
            <a:r>
              <a:rPr lang="vi-VN"/>
              <a:t>ư</a:t>
            </a:r>
            <a:r>
              <a:rPr lang="en-US"/>
              <a:t>ợc gán cho mỗi tác vụ, có giá trị từ -20 đến 19. </a:t>
            </a:r>
          </a:p>
          <a:p>
            <a:pPr lvl="2" algn="l"/>
            <a:r>
              <a:rPr lang="en-US"/>
              <a:t>Giá trị thấp h</a:t>
            </a:r>
            <a:r>
              <a:rPr lang="vi-VN"/>
              <a:t>ơ</a:t>
            </a:r>
            <a:r>
              <a:rPr lang="en-US"/>
              <a:t>n có độ </a:t>
            </a:r>
            <a:r>
              <a:rPr lang="vi-VN"/>
              <a:t>ư</a:t>
            </a:r>
            <a:r>
              <a:rPr lang="en-US"/>
              <a:t>u tiên cao h</a:t>
            </a:r>
            <a:r>
              <a:rPr lang="vi-VN"/>
              <a:t>ơ</a:t>
            </a:r>
            <a:r>
              <a:rPr lang="en-US"/>
              <a:t>n.</a:t>
            </a:r>
          </a:p>
          <a:p>
            <a:pPr lvl="2" algn="l"/>
            <a:r>
              <a:rPr lang="en-US"/>
              <a:t>Target latency – khoảng thời gian mà một tiến trình cần đ</a:t>
            </a:r>
            <a:r>
              <a:rPr lang="vi-VN"/>
              <a:t>ư</a:t>
            </a:r>
            <a:r>
              <a:rPr lang="en-US"/>
              <a:t>ợc chạy ít nhất một lần. </a:t>
            </a:r>
          </a:p>
          <a:p>
            <a:pPr lvl="2" algn="l"/>
            <a:r>
              <a:rPr lang="en-US"/>
              <a:t>Target latency có thể tăng lên nếu số l</a:t>
            </a:r>
            <a:r>
              <a:rPr lang="vi-VN"/>
              <a:t>ư</a:t>
            </a:r>
            <a:r>
              <a:rPr lang="en-US"/>
              <a:t>ợng tiến trình tăng lên.</a:t>
            </a:r>
          </a:p>
          <a:p>
            <a:pPr lvl="1" algn="l"/>
            <a:r>
              <a:rPr lang="en-US"/>
              <a:t>CFS xác định tác vụ đ</a:t>
            </a:r>
            <a:r>
              <a:rPr lang="vi-VN"/>
              <a:t>ư</a:t>
            </a:r>
            <a:r>
              <a:rPr lang="en-US"/>
              <a:t>ợc thực thi kế tiếp qua virtual run time</a:t>
            </a:r>
            <a:r>
              <a:rPr lang="en-US">
                <a:solidFill>
                  <a:prstClr val="black"/>
                </a:solidFill>
              </a:rPr>
              <a:t>:</a:t>
            </a:r>
          </a:p>
          <a:p>
            <a:pPr lvl="2" algn="l"/>
            <a:r>
              <a:rPr lang="en-US">
                <a:solidFill>
                  <a:prstClr val="black"/>
                </a:solidFill>
              </a:rPr>
              <a:t>Mỗi tác vụ có giá trị v</a:t>
            </a:r>
            <a:r>
              <a:rPr lang="en-US"/>
              <a:t>irtual run time riêng, đ</a:t>
            </a:r>
            <a:r>
              <a:rPr lang="vi-VN"/>
              <a:t>ư</a:t>
            </a:r>
            <a:r>
              <a:rPr lang="en-US"/>
              <a:t>ợc kết hợp với một hệ số đặc biệt dựa trên độ </a:t>
            </a:r>
            <a:r>
              <a:rPr lang="vi-VN"/>
              <a:t>ư</a:t>
            </a:r>
            <a:r>
              <a:rPr lang="en-US"/>
              <a:t>u tiên. </a:t>
            </a:r>
          </a:p>
          <a:p>
            <a:pPr lvl="2" algn="l"/>
            <a:r>
              <a:rPr lang="en-US">
                <a:solidFill>
                  <a:prstClr val="black"/>
                </a:solidFill>
              </a:rPr>
              <a:t>Các tiến trình có độ </a:t>
            </a:r>
            <a:r>
              <a:rPr lang="vi-VN">
                <a:solidFill>
                  <a:prstClr val="black"/>
                </a:solidFill>
              </a:rPr>
              <a:t>ư</a:t>
            </a:r>
            <a:r>
              <a:rPr lang="en-US">
                <a:solidFill>
                  <a:prstClr val="black"/>
                </a:solidFill>
              </a:rPr>
              <a:t>u tiên bình th</a:t>
            </a:r>
            <a:r>
              <a:rPr lang="vi-VN">
                <a:solidFill>
                  <a:prstClr val="black"/>
                </a:solidFill>
              </a:rPr>
              <a:t>ư</a:t>
            </a:r>
            <a:r>
              <a:rPr lang="en-US">
                <a:solidFill>
                  <a:prstClr val="black"/>
                </a:solidFill>
              </a:rPr>
              <a:t>ờng có v</a:t>
            </a:r>
            <a:r>
              <a:rPr lang="en-US"/>
              <a:t>irtual run time t</a:t>
            </a:r>
            <a:r>
              <a:rPr lang="vi-VN"/>
              <a:t>ư</a:t>
            </a:r>
            <a:r>
              <a:rPr lang="en-US"/>
              <a:t>ơng đ</a:t>
            </a:r>
            <a:r>
              <a:rPr lang="vi-VN"/>
              <a:t>ư</a:t>
            </a:r>
            <a:r>
              <a:rPr lang="en-US"/>
              <a:t>ơng với thời gian chạy thực tế.</a:t>
            </a:r>
          </a:p>
          <a:p>
            <a:pPr lvl="2" algn="l"/>
            <a:r>
              <a:rPr lang="en-US">
                <a:solidFill>
                  <a:prstClr val="black"/>
                </a:solidFill>
              </a:rPr>
              <a:t>Chọn tiến trình có v</a:t>
            </a:r>
            <a:r>
              <a:rPr lang="en-US"/>
              <a:t>irtual run time nhỏ nhất để thực thi tiếp. </a:t>
            </a:r>
            <a:endParaRPr lang="en-US">
              <a:solidFill>
                <a:prstClr val="black"/>
              </a:solidFill>
            </a:endParaRPr>
          </a:p>
          <a:p>
            <a:pPr lvl="2" algn="l"/>
            <a:endParaRPr lang="en-US"/>
          </a:p>
        </p:txBody>
      </p:sp>
      <p:sp>
        <p:nvSpPr>
          <p:cNvPr id="4" name="Date Placeholder 3">
            <a:extLst>
              <a:ext uri="{FF2B5EF4-FFF2-40B4-BE49-F238E27FC236}">
                <a16:creationId xmlns:a16="http://schemas.microsoft.com/office/drawing/2014/main" id="{7D31A3DB-507D-412E-8A78-E50D01A23028}"/>
              </a:ext>
            </a:extLst>
          </p:cNvPr>
          <p:cNvSpPr>
            <a:spLocks noGrp="1"/>
          </p:cNvSpPr>
          <p:nvPr>
            <p:ph type="dt" sz="half" idx="10"/>
          </p:nvPr>
        </p:nvSpPr>
        <p:spPr/>
        <p:txBody>
          <a:bodyPr/>
          <a:lstStyle/>
          <a:p>
            <a:fld id="{F7681EE8-9FE2-425D-8FB4-74C399BDEDA0}" type="datetime1">
              <a:rPr kumimoji="1" lang="en-US" altLang="ja-JP" smtClean="0"/>
              <a:t>10/13/2021</a:t>
            </a:fld>
            <a:endParaRPr kumimoji="1" lang="ja-JP" altLang="en-US"/>
          </a:p>
        </p:txBody>
      </p:sp>
      <p:sp>
        <p:nvSpPr>
          <p:cNvPr id="5" name="Slide Number Placeholder 4">
            <a:extLst>
              <a:ext uri="{FF2B5EF4-FFF2-40B4-BE49-F238E27FC236}">
                <a16:creationId xmlns:a16="http://schemas.microsoft.com/office/drawing/2014/main" id="{9E973D58-C13B-4402-8855-F13A63CDB408}"/>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64F3C780-8113-4732-92B7-6AEBEDA1B08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818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1554</Words>
  <Application>Microsoft Office PowerPoint</Application>
  <PresentationFormat>On-screen Show (4:3)</PresentationFormat>
  <Paragraphs>154</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Calibri</vt:lpstr>
      <vt:lpstr>Times New Roman</vt:lpstr>
      <vt:lpstr>Wingdings</vt:lpstr>
      <vt:lpstr>dsp</vt:lpstr>
      <vt:lpstr>HỆ ĐIỀU HÀNH Chương 4 (3)  Định thời CPU</vt:lpstr>
      <vt:lpstr>Câu hỏi ôn tập chương 4 (2)</vt:lpstr>
      <vt:lpstr>Nội dung chương 4 (3)</vt:lpstr>
      <vt:lpstr>Định thời tiểu trình </vt:lpstr>
      <vt:lpstr>Định thời vi xử lý đa nhân</vt:lpstr>
      <vt:lpstr>Cân bằng tải (Load balancing)</vt:lpstr>
      <vt:lpstr>Định thời trên Linux</vt:lpstr>
      <vt:lpstr>Định thời trên Linux: CFS</vt:lpstr>
      <vt:lpstr>Định thời trên Linux: CFS</vt:lpstr>
      <vt:lpstr>Định thời trên Android</vt:lpstr>
      <vt:lpstr>Định thời trên Windows</vt:lpstr>
      <vt:lpstr>Định thời trên Windows</vt:lpstr>
      <vt:lpstr>Định thời trên Windows</vt:lpstr>
      <vt:lpstr>Tóm tắt nội dung buổi học</vt:lpstr>
      <vt:lpstr>Câu hỏi ôn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4 (3)  Định thời CPU</dc:title>
  <dc:creator>ntthien</dc:creator>
  <cp:lastModifiedBy>Phi Tuong</cp:lastModifiedBy>
  <cp:revision>22</cp:revision>
  <dcterms:created xsi:type="dcterms:W3CDTF">2020-03-04T02:21:34Z</dcterms:created>
  <dcterms:modified xsi:type="dcterms:W3CDTF">2021-10-13T07:48:25Z</dcterms:modified>
</cp:coreProperties>
</file>