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2" r:id="rId2"/>
    <p:sldId id="334" r:id="rId3"/>
    <p:sldId id="356" r:id="rId4"/>
    <p:sldId id="357" r:id="rId5"/>
    <p:sldId id="359" r:id="rId6"/>
    <p:sldId id="360" r:id="rId7"/>
    <p:sldId id="361" r:id="rId8"/>
    <p:sldId id="362" r:id="rId9"/>
    <p:sldId id="372" r:id="rId10"/>
    <p:sldId id="371" r:id="rId11"/>
    <p:sldId id="365" r:id="rId12"/>
    <p:sldId id="366" r:id="rId13"/>
    <p:sldId id="367" r:id="rId14"/>
    <p:sldId id="368" r:id="rId15"/>
    <p:sldId id="369" r:id="rId16"/>
    <p:sldId id="370" r:id="rId17"/>
    <p:sldId id="301" r:id="rId18"/>
    <p:sldId id="364"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8" id="{01E33B1B-E197-463B-A531-467BFB591BCB}">
          <p14:sldIdLst>
            <p14:sldId id="262"/>
            <p14:sldId id="334"/>
            <p14:sldId id="356"/>
            <p14:sldId id="357"/>
            <p14:sldId id="359"/>
            <p14:sldId id="360"/>
            <p14:sldId id="361"/>
            <p14:sldId id="362"/>
            <p14:sldId id="372"/>
            <p14:sldId id="371"/>
            <p14:sldId id="365"/>
            <p14:sldId id="366"/>
            <p14:sldId id="367"/>
            <p14:sldId id="368"/>
            <p14:sldId id="369"/>
            <p14:sldId id="370"/>
            <p14:sldId id="301"/>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79209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09988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35990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25377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5777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861858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3/8/2020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3/8/2020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3/8/2020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br>
              <a:rPr lang="en-US" altLang="ja-JP" sz="4400" b="1"/>
            </a:br>
            <a:r>
              <a:rPr lang="en-US" altLang="ja-JP" sz="4400" b="1"/>
              <a:t>ÔN TẬP GIỮA KỲ</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C9182AF6-8472-404D-ADF0-D03F199A62C4}" type="datetime1">
              <a:rPr lang="en-US" altLang="ja-JP" smtClean="0"/>
              <a:t>3/8/2020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3/8/2020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4</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2320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0" indent="0">
              <a:buNone/>
            </a:pPr>
            <a:r>
              <a:rPr lang="vi-VN" altLang="ja-JP" sz="2400"/>
              <a:t>Sử dụng các giải thuật FCFS, SJF, SRTF, Priority -Pre, RR (10) để tính các giá trị thời gian đợi, thời gian đáp ứng và thời gian hoàn thành trung bình và vẽ giản đồ Gan</a:t>
            </a:r>
            <a:r>
              <a:rPr lang="en-US" altLang="ja-JP" sz="2400"/>
              <a:t>t</a:t>
            </a:r>
            <a:r>
              <a:rPr lang="vi-VN" altLang="ja-JP" sz="2400"/>
              <a:t>t</a:t>
            </a:r>
            <a:r>
              <a:rPr lang="en-US" altLang="ja-JP" sz="2400"/>
              <a:t>:</a:t>
            </a:r>
            <a:endParaRPr lang="vi-VN" altLang="ja-JP" sz="2400"/>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graphicFrame>
        <p:nvGraphicFramePr>
          <p:cNvPr id="8" name="Table 7"/>
          <p:cNvGraphicFramePr>
            <a:graphicFrameLocks noGrp="1"/>
          </p:cNvGraphicFramePr>
          <p:nvPr/>
        </p:nvGraphicFramePr>
        <p:xfrm>
          <a:off x="1179911" y="2630448"/>
          <a:ext cx="6668688" cy="3565688"/>
        </p:xfrm>
        <a:graphic>
          <a:graphicData uri="http://schemas.openxmlformats.org/drawingml/2006/table">
            <a:tbl>
              <a:tblPr firstRow="1" bandRow="1">
                <a:tableStyleId>{5C22544A-7EE6-4342-B048-85BDC9FD1C3A}</a:tableStyleId>
              </a:tblPr>
              <a:tblGrid>
                <a:gridCol w="1715247">
                  <a:extLst>
                    <a:ext uri="{9D8B030D-6E8A-4147-A177-3AD203B41FA5}">
                      <a16:colId xmlns:a16="http://schemas.microsoft.com/office/drawing/2014/main" val="4128800551"/>
                    </a:ext>
                  </a:extLst>
                </a:gridCol>
                <a:gridCol w="1715247">
                  <a:extLst>
                    <a:ext uri="{9D8B030D-6E8A-4147-A177-3AD203B41FA5}">
                      <a16:colId xmlns:a16="http://schemas.microsoft.com/office/drawing/2014/main" val="33893499"/>
                    </a:ext>
                  </a:extLst>
                </a:gridCol>
                <a:gridCol w="1715247">
                  <a:extLst>
                    <a:ext uri="{9D8B030D-6E8A-4147-A177-3AD203B41FA5}">
                      <a16:colId xmlns:a16="http://schemas.microsoft.com/office/drawing/2014/main" val="3316508797"/>
                    </a:ext>
                  </a:extLst>
                </a:gridCol>
                <a:gridCol w="1522947">
                  <a:extLst>
                    <a:ext uri="{9D8B030D-6E8A-4147-A177-3AD203B41FA5}">
                      <a16:colId xmlns:a16="http://schemas.microsoft.com/office/drawing/2014/main" val="1266443498"/>
                    </a:ext>
                  </a:extLst>
                </a:gridCol>
              </a:tblGrid>
              <a:tr h="509384">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1664471774"/>
                  </a:ext>
                </a:extLst>
              </a:tr>
              <a:tr h="509384">
                <a:tc>
                  <a:txBody>
                    <a:bodyPr/>
                    <a:lstStyle/>
                    <a:p>
                      <a:pPr algn="ctr"/>
                      <a:r>
                        <a:rPr lang="en-US" sz="2400" b="1">
                          <a:solidFill>
                            <a:schemeClr val="tx1"/>
                          </a:solidFill>
                        </a:rPr>
                        <a:t>P1</a:t>
                      </a:r>
                    </a:p>
                  </a:txBody>
                  <a:tcPr/>
                </a:tc>
                <a:tc>
                  <a:txBody>
                    <a:bodyPr/>
                    <a:lstStyle/>
                    <a:p>
                      <a:pPr algn="ctr"/>
                      <a:r>
                        <a:rPr lang="en-US" sz="2400" b="1">
                          <a:solidFill>
                            <a:schemeClr val="tx1"/>
                          </a:solidFill>
                        </a:rPr>
                        <a:t>0</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20</a:t>
                      </a:r>
                    </a:p>
                  </a:txBody>
                  <a:tcPr/>
                </a:tc>
                <a:extLst>
                  <a:ext uri="{0D108BD9-81ED-4DB2-BD59-A6C34878D82A}">
                    <a16:rowId xmlns:a16="http://schemas.microsoft.com/office/drawing/2014/main" val="1125789401"/>
                  </a:ext>
                </a:extLst>
              </a:tr>
              <a:tr h="509384">
                <a:tc>
                  <a:txBody>
                    <a:bodyPr/>
                    <a:lstStyle/>
                    <a:p>
                      <a:pPr algn="ctr"/>
                      <a:r>
                        <a:rPr lang="en-US" sz="2400" b="1">
                          <a:solidFill>
                            <a:schemeClr val="tx1"/>
                          </a:solidFill>
                        </a:rPr>
                        <a:t>P2</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30</a:t>
                      </a:r>
                    </a:p>
                  </a:txBody>
                  <a:tcPr/>
                </a:tc>
                <a:extLst>
                  <a:ext uri="{0D108BD9-81ED-4DB2-BD59-A6C34878D82A}">
                    <a16:rowId xmlns:a16="http://schemas.microsoft.com/office/drawing/2014/main" val="1301579621"/>
                  </a:ext>
                </a:extLst>
              </a:tr>
              <a:tr h="509384">
                <a:tc>
                  <a:txBody>
                    <a:bodyPr/>
                    <a:lstStyle/>
                    <a:p>
                      <a:pPr algn="ctr"/>
                      <a:r>
                        <a:rPr lang="en-US" sz="2400" b="1">
                          <a:solidFill>
                            <a:schemeClr val="tx1"/>
                          </a:solidFill>
                        </a:rPr>
                        <a:t>P3</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15</a:t>
                      </a:r>
                    </a:p>
                  </a:txBody>
                  <a:tcPr/>
                </a:tc>
                <a:extLst>
                  <a:ext uri="{0D108BD9-81ED-4DB2-BD59-A6C34878D82A}">
                    <a16:rowId xmlns:a16="http://schemas.microsoft.com/office/drawing/2014/main" val="1139203024"/>
                  </a:ext>
                </a:extLst>
              </a:tr>
              <a:tr h="509384">
                <a:tc>
                  <a:txBody>
                    <a:bodyPr/>
                    <a:lstStyle/>
                    <a:p>
                      <a:pPr algn="ctr"/>
                      <a:r>
                        <a:rPr lang="en-US" sz="2400" b="1">
                          <a:solidFill>
                            <a:schemeClr val="tx1"/>
                          </a:solidFill>
                        </a:rPr>
                        <a:t>P4</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35</a:t>
                      </a:r>
                    </a:p>
                  </a:txBody>
                  <a:tcPr/>
                </a:tc>
                <a:extLst>
                  <a:ext uri="{0D108BD9-81ED-4DB2-BD59-A6C34878D82A}">
                    <a16:rowId xmlns:a16="http://schemas.microsoft.com/office/drawing/2014/main" val="961655904"/>
                  </a:ext>
                </a:extLst>
              </a:tr>
              <a:tr h="509384">
                <a:tc>
                  <a:txBody>
                    <a:bodyPr/>
                    <a:lstStyle/>
                    <a:p>
                      <a:pPr algn="ctr"/>
                      <a:r>
                        <a:rPr lang="en-US" sz="2400" b="1">
                          <a:solidFill>
                            <a:schemeClr val="tx1"/>
                          </a:solidFill>
                        </a:rPr>
                        <a:t>P5</a:t>
                      </a:r>
                    </a:p>
                  </a:txBody>
                  <a:tcPr/>
                </a:tc>
                <a:tc>
                  <a:txBody>
                    <a:bodyPr/>
                    <a:lstStyle/>
                    <a:p>
                      <a:pPr algn="ctr"/>
                      <a:r>
                        <a:rPr lang="en-US" sz="2400" b="1">
                          <a:solidFill>
                            <a:schemeClr val="tx1"/>
                          </a:solidFill>
                        </a:rPr>
                        <a:t>10</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5</a:t>
                      </a:r>
                    </a:p>
                  </a:txBody>
                  <a:tcPr/>
                </a:tc>
                <a:extLst>
                  <a:ext uri="{0D108BD9-81ED-4DB2-BD59-A6C34878D82A}">
                    <a16:rowId xmlns:a16="http://schemas.microsoft.com/office/drawing/2014/main" val="267365891"/>
                  </a:ext>
                </a:extLst>
              </a:tr>
              <a:tr h="509384">
                <a:tc>
                  <a:txBody>
                    <a:bodyPr/>
                    <a:lstStyle/>
                    <a:p>
                      <a:pPr algn="ctr"/>
                      <a:r>
                        <a:rPr lang="en-US" sz="2400" b="1">
                          <a:solidFill>
                            <a:schemeClr val="tx1"/>
                          </a:solidFill>
                        </a:rPr>
                        <a:t>P6</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50</a:t>
                      </a:r>
                    </a:p>
                  </a:txBody>
                  <a:tcPr/>
                </a:tc>
                <a:tc>
                  <a:txBody>
                    <a:bodyPr/>
                    <a:lstStyle/>
                    <a:p>
                      <a:pPr algn="ctr"/>
                      <a:r>
                        <a:rPr lang="en-US" sz="2400" b="1">
                          <a:solidFill>
                            <a:schemeClr val="tx1"/>
                          </a:solidFill>
                        </a:rPr>
                        <a:t>10</a:t>
                      </a:r>
                    </a:p>
                  </a:txBody>
                  <a:tcPr/>
                </a:tc>
                <a:extLst>
                  <a:ext uri="{0D108BD9-81ED-4DB2-BD59-A6C34878D82A}">
                    <a16:rowId xmlns:a16="http://schemas.microsoft.com/office/drawing/2014/main" val="2206078825"/>
                  </a:ext>
                </a:extLst>
              </a:tr>
            </a:tbl>
          </a:graphicData>
        </a:graphic>
      </p:graphicFrame>
    </p:spTree>
    <p:extLst>
      <p:ext uri="{BB962C8B-B14F-4D97-AF65-F5344CB8AC3E}">
        <p14:creationId xmlns:p14="http://schemas.microsoft.com/office/powerpoint/2010/main" val="347124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Cho 5 tiến trình với thời gian vào và thời gian cần CPU tương ứng như bảng sau:</a:t>
            </a:r>
            <a:endParaRPr lang="en-US" altLang="ja-JP" sz="2200"/>
          </a:p>
          <a:p>
            <a:pPr marL="0" indent="0">
              <a:buNone/>
            </a:pPr>
            <a:endParaRPr lang="vi-VN" altLang="ja-JP" sz="2200"/>
          </a:p>
          <a:p>
            <a:pPr marL="0" indent="0">
              <a:buNone/>
            </a:pPr>
            <a:r>
              <a:rPr lang="vi-VN" altLang="ja-JP" sz="2200"/>
              <a:t> </a:t>
            </a:r>
            <a:endParaRPr lang="en-US" altLang="ja-JP" sz="2200"/>
          </a:p>
          <a:p>
            <a:pPr marL="0" indent="0">
              <a:buNone/>
            </a:pPr>
            <a:endParaRPr lang="en-US" altLang="ja-JP" sz="2200"/>
          </a:p>
          <a:p>
            <a:pPr marL="0" indent="0">
              <a:buNone/>
            </a:pPr>
            <a:endParaRPr lang="en-US" altLang="ja-JP" sz="2200"/>
          </a:p>
          <a:p>
            <a:pPr marL="0" indent="0">
              <a:buNone/>
            </a:pPr>
            <a:endParaRPr lang="en-US" altLang="ja-JP" sz="1000"/>
          </a:p>
          <a:p>
            <a:pPr marL="0" indent="0">
              <a:buNone/>
            </a:pPr>
            <a:endParaRPr lang="vi-VN" altLang="ja-JP" sz="2200"/>
          </a:p>
          <a:p>
            <a:pPr marL="0" indent="0">
              <a:buNone/>
            </a:pPr>
            <a:r>
              <a:rPr lang="vi-VN" altLang="ja-JP" sz="2200"/>
              <a:t>Vẽ giản đồ Gantt và tính thời gian đợi trung bình, thời gian đáp ứng trung bình và thời gian lưu lại trong hệ thống (turnaround time) trung bình cho các giải thuật?</a:t>
            </a:r>
          </a:p>
          <a:p>
            <a:pPr marL="457200" indent="-457200">
              <a:buFont typeface="+mj-lt"/>
              <a:buAutoNum type="alphaLcPeriod"/>
            </a:pPr>
            <a:r>
              <a:rPr lang="vi-VN" altLang="ja-JP" sz="2200"/>
              <a:t>FCFS				 </a:t>
            </a:r>
          </a:p>
          <a:p>
            <a:pPr marL="457200" indent="-457200">
              <a:buFont typeface="+mj-lt"/>
              <a:buAutoNum type="alphaLcPeriod"/>
            </a:pPr>
            <a:r>
              <a:rPr lang="vi-VN" altLang="ja-JP" sz="2200"/>
              <a:t>SJF preemptive	 		</a:t>
            </a:r>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2418556" y="1737360"/>
          <a:ext cx="5181600" cy="23774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759208409"/>
                    </a:ext>
                  </a:extLst>
                </a:gridCol>
                <a:gridCol w="1727200">
                  <a:extLst>
                    <a:ext uri="{9D8B030D-6E8A-4147-A177-3AD203B41FA5}">
                      <a16:colId xmlns:a16="http://schemas.microsoft.com/office/drawing/2014/main" val="3310616307"/>
                    </a:ext>
                  </a:extLst>
                </a:gridCol>
                <a:gridCol w="1727200">
                  <a:extLst>
                    <a:ext uri="{9D8B030D-6E8A-4147-A177-3AD203B41FA5}">
                      <a16:colId xmlns:a16="http://schemas.microsoft.com/office/drawing/2014/main" val="3996905177"/>
                    </a:ext>
                  </a:extLst>
                </a:gridCol>
              </a:tblGrid>
              <a:tr h="167640">
                <a:tc>
                  <a:txBody>
                    <a:bodyPr/>
                    <a:lstStyle/>
                    <a:p>
                      <a:pPr algn="ctr"/>
                      <a:r>
                        <a:rPr lang="en-US" sz="2000" b="1">
                          <a:solidFill>
                            <a:schemeClr val="tx1"/>
                          </a:solidFill>
                        </a:rPr>
                        <a:t>Process</a:t>
                      </a:r>
                    </a:p>
                  </a:txBody>
                  <a:tcPr/>
                </a:tc>
                <a:tc>
                  <a:txBody>
                    <a:bodyPr/>
                    <a:lstStyle/>
                    <a:p>
                      <a:pPr algn="ctr"/>
                      <a:r>
                        <a:rPr lang="en-US" sz="2000" b="1">
                          <a:solidFill>
                            <a:schemeClr val="tx1"/>
                          </a:solidFill>
                        </a:rPr>
                        <a:t>Arrival</a:t>
                      </a:r>
                    </a:p>
                  </a:txBody>
                  <a:tcPr/>
                </a:tc>
                <a:tc>
                  <a:txBody>
                    <a:bodyPr/>
                    <a:lstStyle/>
                    <a:p>
                      <a:pPr algn="ctr"/>
                      <a:r>
                        <a:rPr lang="en-US" sz="2000" b="1">
                          <a:solidFill>
                            <a:schemeClr val="tx1"/>
                          </a:solidFill>
                        </a:rPr>
                        <a:t>Burst</a:t>
                      </a:r>
                    </a:p>
                  </a:txBody>
                  <a:tcPr/>
                </a:tc>
                <a:extLst>
                  <a:ext uri="{0D108BD9-81ED-4DB2-BD59-A6C34878D82A}">
                    <a16:rowId xmlns:a16="http://schemas.microsoft.com/office/drawing/2014/main" val="3357758805"/>
                  </a:ext>
                </a:extLst>
              </a:tr>
              <a:tr h="330200">
                <a:tc>
                  <a:txBody>
                    <a:bodyPr/>
                    <a:lstStyle/>
                    <a:p>
                      <a:pPr algn="ctr"/>
                      <a:r>
                        <a:rPr lang="en-US" sz="2000" b="1">
                          <a:solidFill>
                            <a:schemeClr val="tx1"/>
                          </a:solidFill>
                        </a:rPr>
                        <a:t>P1</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0</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10</a:t>
                      </a:r>
                    </a:p>
                  </a:txBody>
                  <a:tcPr/>
                </a:tc>
                <a:extLst>
                  <a:ext uri="{0D108BD9-81ED-4DB2-BD59-A6C34878D82A}">
                    <a16:rowId xmlns:a16="http://schemas.microsoft.com/office/drawing/2014/main" val="2890624123"/>
                  </a:ext>
                </a:extLst>
              </a:tr>
              <a:tr h="330200">
                <a:tc>
                  <a:txBody>
                    <a:bodyPr/>
                    <a:lstStyle/>
                    <a:p>
                      <a:pPr algn="ctr"/>
                      <a:r>
                        <a:rPr lang="en-US" sz="2000" b="1">
                          <a:solidFill>
                            <a:schemeClr val="tx1"/>
                          </a:solidFill>
                        </a:rPr>
                        <a:t>P2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29</a:t>
                      </a:r>
                    </a:p>
                  </a:txBody>
                  <a:tcPr/>
                </a:tc>
                <a:extLst>
                  <a:ext uri="{0D108BD9-81ED-4DB2-BD59-A6C34878D82A}">
                    <a16:rowId xmlns:a16="http://schemas.microsoft.com/office/drawing/2014/main" val="1953342291"/>
                  </a:ext>
                </a:extLst>
              </a:tr>
              <a:tr h="330200">
                <a:tc>
                  <a:txBody>
                    <a:bodyPr/>
                    <a:lstStyle/>
                    <a:p>
                      <a:pPr algn="ctr"/>
                      <a:r>
                        <a:rPr lang="en-US" sz="2000" b="1">
                          <a:solidFill>
                            <a:schemeClr val="tx1"/>
                          </a:solidFill>
                        </a:rPr>
                        <a:t>P3</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3</a:t>
                      </a:r>
                    </a:p>
                  </a:txBody>
                  <a:tcPr/>
                </a:tc>
                <a:extLst>
                  <a:ext uri="{0D108BD9-81ED-4DB2-BD59-A6C34878D82A}">
                    <a16:rowId xmlns:a16="http://schemas.microsoft.com/office/drawing/2014/main" val="1154116791"/>
                  </a:ext>
                </a:extLst>
              </a:tr>
              <a:tr h="330200">
                <a:tc>
                  <a:txBody>
                    <a:bodyPr/>
                    <a:lstStyle/>
                    <a:p>
                      <a:pPr algn="ctr"/>
                      <a:r>
                        <a:rPr lang="en-US" sz="2000" b="1">
                          <a:solidFill>
                            <a:schemeClr val="tx1"/>
                          </a:solidFill>
                        </a:rPr>
                        <a:t>P4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extLst>
                  <a:ext uri="{0D108BD9-81ED-4DB2-BD59-A6C34878D82A}">
                    <a16:rowId xmlns:a16="http://schemas.microsoft.com/office/drawing/2014/main" val="4039687590"/>
                  </a:ext>
                </a:extLst>
              </a:tr>
              <a:tr h="330200">
                <a:tc>
                  <a:txBody>
                    <a:bodyPr/>
                    <a:lstStyle/>
                    <a:p>
                      <a:pPr algn="ctr"/>
                      <a:r>
                        <a:rPr lang="en-US" sz="2000" b="1">
                          <a:solidFill>
                            <a:schemeClr val="tx1"/>
                          </a:solidFill>
                        </a:rPr>
                        <a:t>P5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12</a:t>
                      </a:r>
                    </a:p>
                  </a:txBody>
                  <a:tcPr/>
                </a:tc>
                <a:extLst>
                  <a:ext uri="{0D108BD9-81ED-4DB2-BD59-A6C34878D82A}">
                    <a16:rowId xmlns:a16="http://schemas.microsoft.com/office/drawing/2014/main" val="3189473449"/>
                  </a:ext>
                </a:extLst>
              </a:tr>
            </a:tbl>
          </a:graphicData>
        </a:graphic>
      </p:graphicFrame>
    </p:spTree>
    <p:extLst>
      <p:ext uri="{BB962C8B-B14F-4D97-AF65-F5344CB8AC3E}">
        <p14:creationId xmlns:p14="http://schemas.microsoft.com/office/powerpoint/2010/main" val="150464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Xét tập các tiến trình sau (với thời gian yêu cầu CPU và độ ưu tiên kèm theo) :</a:t>
            </a:r>
            <a:endParaRPr lang="en-US" altLang="ja-JP" sz="2200"/>
          </a:p>
          <a:p>
            <a:pPr marL="0" indent="0">
              <a:buNone/>
            </a:pPr>
            <a:endParaRPr lang="en-US" altLang="ja-JP" sz="2200"/>
          </a:p>
          <a:p>
            <a:pPr marL="0" indent="0">
              <a:buNone/>
            </a:pPr>
            <a:endParaRPr lang="en-US" altLang="ja-JP" sz="2200"/>
          </a:p>
          <a:p>
            <a:pPr marL="0" indent="0">
              <a:buNone/>
            </a:pPr>
            <a:endParaRPr lang="en-US" altLang="ja-JP" sz="1500"/>
          </a:p>
          <a:p>
            <a:pPr marL="0" indent="0">
              <a:buNone/>
            </a:pPr>
            <a:endParaRPr lang="en-US" altLang="ja-JP" sz="1000"/>
          </a:p>
          <a:p>
            <a:pPr marL="0" indent="0">
              <a:buNone/>
            </a:pPr>
            <a:endParaRPr lang="en-US" altLang="ja-JP" sz="2200"/>
          </a:p>
          <a:p>
            <a:pPr marL="0" indent="0">
              <a:buNone/>
            </a:pPr>
            <a:endParaRPr lang="en-US" altLang="ja-JP" sz="2200"/>
          </a:p>
          <a:p>
            <a:pPr marL="0" indent="0">
              <a:buNone/>
            </a:pPr>
            <a:endParaRPr lang="vi-VN" altLang="ja-JP" sz="2200"/>
          </a:p>
          <a:p>
            <a:pPr marL="0" indent="0">
              <a:buNone/>
            </a:pPr>
            <a:r>
              <a:rPr lang="vi-VN" altLang="ja-JP" sz="2200"/>
              <a:t>Vẽ giản đồ Gantt và tính thời gian đợi trung bình và thời gian lưu lại trong hệ thống trung bình (turnaround time) cho các giải thuật</a:t>
            </a:r>
            <a:r>
              <a:rPr lang="en-US" altLang="ja-JP" sz="2200"/>
              <a:t>:</a:t>
            </a:r>
            <a:endParaRPr lang="vi-VN" altLang="ja-JP" sz="2200"/>
          </a:p>
          <a:p>
            <a:pPr marL="457200" indent="-457200">
              <a:buFont typeface="+mj-lt"/>
              <a:buAutoNum type="alphaLcPeriod"/>
            </a:pPr>
            <a:r>
              <a:rPr lang="vi-VN" altLang="ja-JP" sz="2200"/>
              <a:t>SFJ Preemptive						</a:t>
            </a:r>
          </a:p>
          <a:p>
            <a:pPr marL="457200" indent="-457200">
              <a:buFont typeface="+mj-lt"/>
              <a:buAutoNum type="alphaLcPeriod"/>
            </a:pPr>
            <a:r>
              <a:rPr lang="vi-VN" altLang="ja-JP" sz="2200"/>
              <a:t>RR với quantum time = 2 					</a:t>
            </a:r>
            <a:endParaRPr lang="en-US" altLang="ja-JP" sz="2200"/>
          </a:p>
          <a:p>
            <a:pPr marL="457200" indent="-457200">
              <a:buFont typeface="+mj-lt"/>
              <a:buAutoNum type="alphaLcPeriod"/>
            </a:pPr>
            <a:r>
              <a:rPr lang="vi-VN" altLang="ja-JP" sz="2200"/>
              <a:t>Điều phối theo độ ưu tiên độc quyền (độ ưu tiên 1 &gt; 2 &gt;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nvGraphicFramePr>
        <p:xfrm>
          <a:off x="1828800" y="1676400"/>
          <a:ext cx="60960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578875772"/>
                    </a:ext>
                  </a:extLst>
                </a:gridCol>
                <a:gridCol w="1524000">
                  <a:extLst>
                    <a:ext uri="{9D8B030D-6E8A-4147-A177-3AD203B41FA5}">
                      <a16:colId xmlns:a16="http://schemas.microsoft.com/office/drawing/2014/main" val="879165275"/>
                    </a:ext>
                  </a:extLst>
                </a:gridCol>
                <a:gridCol w="1524000">
                  <a:extLst>
                    <a:ext uri="{9D8B030D-6E8A-4147-A177-3AD203B41FA5}">
                      <a16:colId xmlns:a16="http://schemas.microsoft.com/office/drawing/2014/main" val="2627742422"/>
                    </a:ext>
                  </a:extLst>
                </a:gridCol>
                <a:gridCol w="1524000">
                  <a:extLst>
                    <a:ext uri="{9D8B030D-6E8A-4147-A177-3AD203B41FA5}">
                      <a16:colId xmlns:a16="http://schemas.microsoft.com/office/drawing/2014/main" val="1853024247"/>
                    </a:ext>
                  </a:extLst>
                </a:gridCol>
              </a:tblGrid>
              <a:tr h="370840">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2169028946"/>
                  </a:ext>
                </a:extLst>
              </a:tr>
              <a:tr h="370840">
                <a:tc>
                  <a:txBody>
                    <a:bodyPr/>
                    <a:lstStyle/>
                    <a:p>
                      <a:pPr algn="ctr"/>
                      <a:r>
                        <a:rPr lang="en-US" sz="2400" b="1">
                          <a:solidFill>
                            <a:schemeClr val="tx1"/>
                          </a:solidFill>
                        </a:rPr>
                        <a:t>P1</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extLst>
                  <a:ext uri="{0D108BD9-81ED-4DB2-BD59-A6C34878D82A}">
                    <a16:rowId xmlns:a16="http://schemas.microsoft.com/office/drawing/2014/main" val="3169121147"/>
                  </a:ext>
                </a:extLst>
              </a:tr>
              <a:tr h="370840">
                <a:tc>
                  <a:txBody>
                    <a:bodyPr/>
                    <a:lstStyle/>
                    <a:p>
                      <a:pPr algn="ctr"/>
                      <a:r>
                        <a:rPr lang="en-US" sz="2400" b="1">
                          <a:solidFill>
                            <a:schemeClr val="tx1"/>
                          </a:solidFill>
                        </a:rPr>
                        <a:t>P2</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2884181176"/>
                  </a:ext>
                </a:extLst>
              </a:tr>
              <a:tr h="370840">
                <a:tc>
                  <a:txBody>
                    <a:bodyPr/>
                    <a:lstStyle/>
                    <a:p>
                      <a:pPr algn="ctr"/>
                      <a:r>
                        <a:rPr lang="en-US" sz="2400" b="1">
                          <a:solidFill>
                            <a:schemeClr val="tx1"/>
                          </a:solidFill>
                        </a:rPr>
                        <a:t>P3</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extLst>
                  <a:ext uri="{0D108BD9-81ED-4DB2-BD59-A6C34878D82A}">
                    <a16:rowId xmlns:a16="http://schemas.microsoft.com/office/drawing/2014/main" val="1507730236"/>
                  </a:ext>
                </a:extLst>
              </a:tr>
              <a:tr h="370840">
                <a:tc>
                  <a:txBody>
                    <a:bodyPr/>
                    <a:lstStyle/>
                    <a:p>
                      <a:pPr algn="ctr"/>
                      <a:r>
                        <a:rPr lang="en-US" sz="2400" b="1">
                          <a:solidFill>
                            <a:schemeClr val="tx1"/>
                          </a:solidFill>
                        </a:rPr>
                        <a:t>P4</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3793187838"/>
                  </a:ext>
                </a:extLst>
              </a:tr>
              <a:tr h="370840">
                <a:tc>
                  <a:txBody>
                    <a:bodyPr/>
                    <a:lstStyle/>
                    <a:p>
                      <a:pPr algn="ctr"/>
                      <a:r>
                        <a:rPr lang="en-US" sz="2400" b="1">
                          <a:solidFill>
                            <a:schemeClr val="tx1"/>
                          </a:solidFill>
                        </a:rPr>
                        <a:t>P5</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5</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extLst>
                  <a:ext uri="{0D108BD9-81ED-4DB2-BD59-A6C34878D82A}">
                    <a16:rowId xmlns:a16="http://schemas.microsoft.com/office/drawing/2014/main" val="2069854439"/>
                  </a:ext>
                </a:extLst>
              </a:tr>
            </a:tbl>
          </a:graphicData>
        </a:graphic>
      </p:graphicFrame>
    </p:spTree>
    <p:extLst>
      <p:ext uri="{BB962C8B-B14F-4D97-AF65-F5344CB8AC3E}">
        <p14:creationId xmlns:p14="http://schemas.microsoft.com/office/powerpoint/2010/main" val="110898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Vẽ giản đồ Gantt và tính thời gian đợi trung bình và thời gian lưu lại trong hệ thống (turnaround time) trung bình cho các giải thuật</a:t>
            </a:r>
            <a:r>
              <a:rPr lang="en-US" altLang="ja-JP" sz="2200"/>
              <a:t>:</a:t>
            </a:r>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vi-VN" altLang="ja-JP" sz="2200"/>
          </a:p>
          <a:p>
            <a:pPr marL="457200" indent="-457200">
              <a:buFont typeface="+mj-lt"/>
              <a:buAutoNum type="alphaLcPeriod"/>
            </a:pPr>
            <a:r>
              <a:rPr lang="vi-VN" altLang="ja-JP" sz="2200"/>
              <a:t>FCFS, SFJ </a:t>
            </a:r>
            <a:endParaRPr lang="en-US" altLang="ja-JP" sz="2200"/>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86625055-654D-4A3D-9ABD-F74AD9549109}"/>
              </a:ext>
            </a:extLst>
          </p:cNvPr>
          <p:cNvGraphicFramePr>
            <a:graphicFrameLocks noGrp="1"/>
          </p:cNvGraphicFramePr>
          <p:nvPr>
            <p:extLst>
              <p:ext uri="{D42A27DB-BD31-4B8C-83A1-F6EECF244321}">
                <p14:modId xmlns:p14="http://schemas.microsoft.com/office/powerpoint/2010/main" val="3885527961"/>
              </p:ext>
            </p:extLst>
          </p:nvPr>
        </p:nvGraphicFramePr>
        <p:xfrm>
          <a:off x="1523207" y="2362200"/>
          <a:ext cx="6096000"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2638907"/>
                    </a:ext>
                  </a:extLst>
                </a:gridCol>
                <a:gridCol w="2032000">
                  <a:extLst>
                    <a:ext uri="{9D8B030D-6E8A-4147-A177-3AD203B41FA5}">
                      <a16:colId xmlns:a16="http://schemas.microsoft.com/office/drawing/2014/main" val="1247048383"/>
                    </a:ext>
                  </a:extLst>
                </a:gridCol>
                <a:gridCol w="2032000">
                  <a:extLst>
                    <a:ext uri="{9D8B030D-6E8A-4147-A177-3AD203B41FA5}">
                      <a16:colId xmlns:a16="http://schemas.microsoft.com/office/drawing/2014/main" val="2765473828"/>
                    </a:ext>
                  </a:extLst>
                </a:gridCol>
              </a:tblGrid>
              <a:tr h="370840">
                <a:tc>
                  <a:txBody>
                    <a:bodyPr/>
                    <a:lstStyle/>
                    <a:p>
                      <a:pPr algn="ctr"/>
                      <a:r>
                        <a:rPr lang="en-US" sz="2200">
                          <a:solidFill>
                            <a:schemeClr val="tx1"/>
                          </a:solidFill>
                        </a:rPr>
                        <a:t>Process</a:t>
                      </a:r>
                    </a:p>
                  </a:txBody>
                  <a:tcPr/>
                </a:tc>
                <a:tc>
                  <a:txBody>
                    <a:bodyPr/>
                    <a:lstStyle/>
                    <a:p>
                      <a:pPr algn="ctr"/>
                      <a:r>
                        <a:rPr lang="en-US" sz="2200" b="1">
                          <a:solidFill>
                            <a:schemeClr val="tx1"/>
                          </a:solidFill>
                        </a:rPr>
                        <a:t>Burst</a:t>
                      </a:r>
                      <a:r>
                        <a:rPr lang="en-US" sz="2200" b="1" baseline="0">
                          <a:solidFill>
                            <a:schemeClr val="tx1"/>
                          </a:solidFill>
                        </a:rPr>
                        <a:t> Time</a:t>
                      </a:r>
                      <a:endParaRPr lang="en-US" sz="2200" b="1">
                        <a:solidFill>
                          <a:schemeClr val="tx1"/>
                        </a:solidFill>
                      </a:endParaRPr>
                    </a:p>
                  </a:txBody>
                  <a:tcPr/>
                </a:tc>
                <a:tc>
                  <a:txBody>
                    <a:bodyPr/>
                    <a:lstStyle/>
                    <a:p>
                      <a:pPr algn="ctr"/>
                      <a:r>
                        <a:rPr lang="en-US" sz="2200" b="1">
                          <a:solidFill>
                            <a:schemeClr val="tx1"/>
                          </a:solidFill>
                        </a:rPr>
                        <a:t>Arrival Time</a:t>
                      </a:r>
                    </a:p>
                  </a:txBody>
                  <a:tcPr/>
                </a:tc>
                <a:extLst>
                  <a:ext uri="{0D108BD9-81ED-4DB2-BD59-A6C34878D82A}">
                    <a16:rowId xmlns:a16="http://schemas.microsoft.com/office/drawing/2014/main" val="3754633356"/>
                  </a:ext>
                </a:extLst>
              </a:tr>
              <a:tr h="370840">
                <a:tc>
                  <a:txBody>
                    <a:bodyPr/>
                    <a:lstStyle/>
                    <a:p>
                      <a:pPr algn="ctr"/>
                      <a:r>
                        <a:rPr lang="en-US" sz="2200" b="1">
                          <a:solidFill>
                            <a:schemeClr val="tx1"/>
                          </a:solidFill>
                        </a:rPr>
                        <a:t>P1</a:t>
                      </a:r>
                    </a:p>
                  </a:txBody>
                  <a:tcPr/>
                </a:tc>
                <a:tc>
                  <a:txBody>
                    <a:bodyPr/>
                    <a:lstStyle/>
                    <a:p>
                      <a:pPr algn="ctr"/>
                      <a:r>
                        <a:rPr lang="en-US" sz="2200" b="1">
                          <a:solidFill>
                            <a:schemeClr val="tx1"/>
                          </a:solidFill>
                        </a:rPr>
                        <a:t>10</a:t>
                      </a:r>
                    </a:p>
                  </a:txBody>
                  <a:tcPr/>
                </a:tc>
                <a:tc>
                  <a:txBody>
                    <a:bodyPr/>
                    <a:lstStyle/>
                    <a:p>
                      <a:pPr algn="ctr"/>
                      <a:r>
                        <a:rPr lang="en-US" sz="2200" b="1">
                          <a:solidFill>
                            <a:schemeClr val="tx1"/>
                          </a:solidFill>
                        </a:rPr>
                        <a:t>5</a:t>
                      </a:r>
                    </a:p>
                  </a:txBody>
                  <a:tcPr/>
                </a:tc>
                <a:extLst>
                  <a:ext uri="{0D108BD9-81ED-4DB2-BD59-A6C34878D82A}">
                    <a16:rowId xmlns:a16="http://schemas.microsoft.com/office/drawing/2014/main" val="3554777181"/>
                  </a:ext>
                </a:extLst>
              </a:tr>
              <a:tr h="401320">
                <a:tc>
                  <a:txBody>
                    <a:bodyPr/>
                    <a:lstStyle/>
                    <a:p>
                      <a:pPr algn="ctr"/>
                      <a:r>
                        <a:rPr lang="en-US" sz="2200" b="1">
                          <a:solidFill>
                            <a:schemeClr val="tx1"/>
                          </a:solidFill>
                        </a:rPr>
                        <a:t>P2</a:t>
                      </a:r>
                    </a:p>
                  </a:txBody>
                  <a:tcPr/>
                </a:tc>
                <a:tc>
                  <a:txBody>
                    <a:bodyPr/>
                    <a:lstStyle/>
                    <a:p>
                      <a:pPr algn="ctr"/>
                      <a:r>
                        <a:rPr lang="en-US" sz="2200" b="1">
                          <a:solidFill>
                            <a:schemeClr val="tx1"/>
                          </a:solidFill>
                        </a:rPr>
                        <a:t>29</a:t>
                      </a:r>
                    </a:p>
                  </a:txBody>
                  <a:tcPr/>
                </a:tc>
                <a:tc>
                  <a:txBody>
                    <a:bodyPr/>
                    <a:lstStyle/>
                    <a:p>
                      <a:pPr algn="ctr"/>
                      <a:r>
                        <a:rPr lang="en-US" sz="2200" b="1">
                          <a:solidFill>
                            <a:schemeClr val="tx1"/>
                          </a:solidFill>
                        </a:rPr>
                        <a:t>2</a:t>
                      </a:r>
                    </a:p>
                  </a:txBody>
                  <a:tcPr/>
                </a:tc>
                <a:extLst>
                  <a:ext uri="{0D108BD9-81ED-4DB2-BD59-A6C34878D82A}">
                    <a16:rowId xmlns:a16="http://schemas.microsoft.com/office/drawing/2014/main" val="3485871730"/>
                  </a:ext>
                </a:extLst>
              </a:tr>
              <a:tr h="370840">
                <a:tc>
                  <a:txBody>
                    <a:bodyPr/>
                    <a:lstStyle/>
                    <a:p>
                      <a:pPr algn="ctr"/>
                      <a:r>
                        <a:rPr lang="en-US" sz="2200" b="1">
                          <a:solidFill>
                            <a:schemeClr val="tx1"/>
                          </a:solidFill>
                        </a:rPr>
                        <a:t>P3</a:t>
                      </a:r>
                    </a:p>
                  </a:txBody>
                  <a:tcPr/>
                </a:tc>
                <a:tc>
                  <a:txBody>
                    <a:bodyPr/>
                    <a:lstStyle/>
                    <a:p>
                      <a:pPr algn="ctr"/>
                      <a:r>
                        <a:rPr lang="en-US" sz="2200" b="1">
                          <a:solidFill>
                            <a:schemeClr val="tx1"/>
                          </a:solidFill>
                        </a:rPr>
                        <a:t>3</a:t>
                      </a:r>
                    </a:p>
                  </a:txBody>
                  <a:tcPr/>
                </a:tc>
                <a:tc>
                  <a:txBody>
                    <a:bodyPr/>
                    <a:lstStyle/>
                    <a:p>
                      <a:pPr algn="ctr"/>
                      <a:r>
                        <a:rPr lang="en-US" sz="2200" b="1">
                          <a:solidFill>
                            <a:schemeClr val="tx1"/>
                          </a:solidFill>
                        </a:rPr>
                        <a:t>0</a:t>
                      </a:r>
                    </a:p>
                  </a:txBody>
                  <a:tcPr/>
                </a:tc>
                <a:extLst>
                  <a:ext uri="{0D108BD9-81ED-4DB2-BD59-A6C34878D82A}">
                    <a16:rowId xmlns:a16="http://schemas.microsoft.com/office/drawing/2014/main" val="3362756668"/>
                  </a:ext>
                </a:extLst>
              </a:tr>
              <a:tr h="370840">
                <a:tc>
                  <a:txBody>
                    <a:bodyPr/>
                    <a:lstStyle/>
                    <a:p>
                      <a:pPr algn="ctr"/>
                      <a:r>
                        <a:rPr lang="en-US" sz="2200" b="1">
                          <a:solidFill>
                            <a:schemeClr val="tx1"/>
                          </a:solidFill>
                        </a:rPr>
                        <a:t>P4</a:t>
                      </a:r>
                    </a:p>
                  </a:txBody>
                  <a:tcPr/>
                </a:tc>
                <a:tc>
                  <a:txBody>
                    <a:bodyPr/>
                    <a:lstStyle/>
                    <a:p>
                      <a:pPr algn="ctr"/>
                      <a:r>
                        <a:rPr lang="en-US" sz="2200" b="1">
                          <a:solidFill>
                            <a:schemeClr val="tx1"/>
                          </a:solidFill>
                        </a:rPr>
                        <a:t>7</a:t>
                      </a:r>
                    </a:p>
                  </a:txBody>
                  <a:tcPr/>
                </a:tc>
                <a:tc>
                  <a:txBody>
                    <a:bodyPr/>
                    <a:lstStyle/>
                    <a:p>
                      <a:pPr algn="ctr"/>
                      <a:r>
                        <a:rPr lang="en-US" sz="2200" b="1">
                          <a:solidFill>
                            <a:schemeClr val="tx1"/>
                          </a:solidFill>
                        </a:rPr>
                        <a:t>1</a:t>
                      </a:r>
                    </a:p>
                  </a:txBody>
                  <a:tcPr/>
                </a:tc>
                <a:extLst>
                  <a:ext uri="{0D108BD9-81ED-4DB2-BD59-A6C34878D82A}">
                    <a16:rowId xmlns:a16="http://schemas.microsoft.com/office/drawing/2014/main" val="379892717"/>
                  </a:ext>
                </a:extLst>
              </a:tr>
              <a:tr h="370840">
                <a:tc>
                  <a:txBody>
                    <a:bodyPr/>
                    <a:lstStyle/>
                    <a:p>
                      <a:pPr algn="ctr"/>
                      <a:r>
                        <a:rPr lang="en-US" sz="2200" b="1">
                          <a:solidFill>
                            <a:schemeClr val="tx1"/>
                          </a:solidFill>
                        </a:rPr>
                        <a:t>P5</a:t>
                      </a:r>
                    </a:p>
                  </a:txBody>
                  <a:tcPr/>
                </a:tc>
                <a:tc>
                  <a:txBody>
                    <a:bodyPr/>
                    <a:lstStyle/>
                    <a:p>
                      <a:pPr algn="ctr"/>
                      <a:r>
                        <a:rPr lang="en-US" sz="2200" b="1">
                          <a:solidFill>
                            <a:schemeClr val="tx1"/>
                          </a:solidFill>
                        </a:rPr>
                        <a:t>12</a:t>
                      </a:r>
                    </a:p>
                  </a:txBody>
                  <a:tcPr/>
                </a:tc>
                <a:tc>
                  <a:txBody>
                    <a:bodyPr/>
                    <a:lstStyle/>
                    <a:p>
                      <a:pPr algn="ctr"/>
                      <a:r>
                        <a:rPr lang="en-US" sz="2200" b="1">
                          <a:solidFill>
                            <a:schemeClr val="tx1"/>
                          </a:solidFill>
                        </a:rPr>
                        <a:t>7</a:t>
                      </a:r>
                    </a:p>
                  </a:txBody>
                  <a:tcPr/>
                </a:tc>
                <a:extLst>
                  <a:ext uri="{0D108BD9-81ED-4DB2-BD59-A6C34878D82A}">
                    <a16:rowId xmlns:a16="http://schemas.microsoft.com/office/drawing/2014/main" val="818478311"/>
                  </a:ext>
                </a:extLst>
              </a:tr>
            </a:tbl>
          </a:graphicData>
        </a:graphic>
      </p:graphicFrame>
    </p:spTree>
    <p:extLst>
      <p:ext uri="{BB962C8B-B14F-4D97-AF65-F5344CB8AC3E}">
        <p14:creationId xmlns:p14="http://schemas.microsoft.com/office/powerpoint/2010/main" val="56541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a:t>Cho 4 tiến trình và thời gian vào (Arrival Time) tương ứng</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r>
              <a:rPr lang="en-US"/>
              <a:t>Vẽ sơ đồ Gannt và tính thời gian chờ trung bình (average wait time) và thời gian xoay vòng (average turnaround time) trung bình cho các giải thuật định thời: </a:t>
            </a:r>
          </a:p>
          <a:p>
            <a:pPr marL="514350" indent="-514350">
              <a:buFont typeface="+mj-lt"/>
              <a:buAutoNum type="alphaLcPeriod"/>
            </a:pPr>
            <a:r>
              <a:rPr lang="en-US"/>
              <a:t>Shortest Remaining Time First (SRTF) </a:t>
            </a:r>
          </a:p>
          <a:p>
            <a:pPr marL="514350" indent="-514350">
              <a:buFont typeface="+mj-lt"/>
              <a:buAutoNum type="alphaLcPeriod"/>
            </a:pPr>
            <a:r>
              <a:rPr lang="en-US"/>
              <a:t>Round Robin (RR) với quantum =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nvGraphicFramePr>
        <p:xfrm>
          <a:off x="1066799" y="1752601"/>
          <a:ext cx="7239000" cy="2394235"/>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932638907"/>
                    </a:ext>
                  </a:extLst>
                </a:gridCol>
                <a:gridCol w="2413000">
                  <a:extLst>
                    <a:ext uri="{9D8B030D-6E8A-4147-A177-3AD203B41FA5}">
                      <a16:colId xmlns:a16="http://schemas.microsoft.com/office/drawing/2014/main" val="1247048383"/>
                    </a:ext>
                  </a:extLst>
                </a:gridCol>
                <a:gridCol w="2413000">
                  <a:extLst>
                    <a:ext uri="{9D8B030D-6E8A-4147-A177-3AD203B41FA5}">
                      <a16:colId xmlns:a16="http://schemas.microsoft.com/office/drawing/2014/main" val="845646971"/>
                    </a:ext>
                  </a:extLst>
                </a:gridCol>
              </a:tblGrid>
              <a:tr h="626395">
                <a:tc>
                  <a:txBody>
                    <a:bodyPr/>
                    <a:lstStyle/>
                    <a:p>
                      <a:pPr algn="ctr"/>
                      <a:r>
                        <a:rPr lang="en-US" sz="2300">
                          <a:solidFill>
                            <a:schemeClr val="tx1"/>
                          </a:solidFill>
                        </a:rPr>
                        <a:t>Process</a:t>
                      </a:r>
                    </a:p>
                  </a:txBody>
                  <a:tcPr/>
                </a:tc>
                <a:tc>
                  <a:txBody>
                    <a:bodyPr/>
                    <a:lstStyle/>
                    <a:p>
                      <a:pPr algn="ctr"/>
                      <a:r>
                        <a:rPr lang="en-US" sz="2300" b="1">
                          <a:solidFill>
                            <a:schemeClr val="tx1"/>
                          </a:solidFill>
                        </a:rPr>
                        <a:t>Arrival Time</a:t>
                      </a:r>
                    </a:p>
                  </a:txBody>
                  <a:tcPr/>
                </a:tc>
                <a:tc>
                  <a:txBody>
                    <a:bodyPr/>
                    <a:lstStyle/>
                    <a:p>
                      <a:pPr algn="ctr"/>
                      <a:r>
                        <a:rPr lang="en-US" sz="2300" b="1">
                          <a:solidFill>
                            <a:schemeClr val="tx1"/>
                          </a:solidFill>
                        </a:rPr>
                        <a:t>CPU Burst Time</a:t>
                      </a:r>
                    </a:p>
                  </a:txBody>
                  <a:tcPr/>
                </a:tc>
                <a:extLst>
                  <a:ext uri="{0D108BD9-81ED-4DB2-BD59-A6C34878D82A}">
                    <a16:rowId xmlns:a16="http://schemas.microsoft.com/office/drawing/2014/main" val="3754633356"/>
                  </a:ext>
                </a:extLst>
              </a:tr>
              <a:tr h="414901">
                <a:tc>
                  <a:txBody>
                    <a:bodyPr/>
                    <a:lstStyle/>
                    <a:p>
                      <a:pPr algn="ctr"/>
                      <a:r>
                        <a:rPr lang="en-US" sz="2300" b="1">
                          <a:solidFill>
                            <a:schemeClr val="tx1"/>
                          </a:solidFill>
                        </a:rPr>
                        <a:t>P1</a:t>
                      </a:r>
                    </a:p>
                  </a:txBody>
                  <a:tcPr/>
                </a:tc>
                <a:tc>
                  <a:txBody>
                    <a:bodyPr/>
                    <a:lstStyle/>
                    <a:p>
                      <a:pPr algn="ctr"/>
                      <a:r>
                        <a:rPr lang="en-US" sz="2300" b="1">
                          <a:solidFill>
                            <a:schemeClr val="tx1"/>
                          </a:solidFill>
                        </a:rPr>
                        <a:t>0</a:t>
                      </a:r>
                    </a:p>
                  </a:txBody>
                  <a:tcPr/>
                </a:tc>
                <a:tc>
                  <a:txBody>
                    <a:bodyPr/>
                    <a:lstStyle/>
                    <a:p>
                      <a:pPr algn="ctr"/>
                      <a:r>
                        <a:rPr lang="en-US" sz="2300" b="1">
                          <a:solidFill>
                            <a:schemeClr val="tx1"/>
                          </a:solidFill>
                        </a:rPr>
                        <a:t>12</a:t>
                      </a:r>
                    </a:p>
                  </a:txBody>
                  <a:tcPr/>
                </a:tc>
                <a:extLst>
                  <a:ext uri="{0D108BD9-81ED-4DB2-BD59-A6C34878D82A}">
                    <a16:rowId xmlns:a16="http://schemas.microsoft.com/office/drawing/2014/main" val="3554777181"/>
                  </a:ext>
                </a:extLst>
              </a:tr>
              <a:tr h="414901">
                <a:tc>
                  <a:txBody>
                    <a:bodyPr/>
                    <a:lstStyle/>
                    <a:p>
                      <a:pPr algn="ctr"/>
                      <a:r>
                        <a:rPr lang="en-US" sz="2300" b="1">
                          <a:solidFill>
                            <a:schemeClr val="tx1"/>
                          </a:solidFill>
                        </a:rPr>
                        <a:t>P2</a:t>
                      </a:r>
                    </a:p>
                  </a:txBody>
                  <a:tcPr/>
                </a:tc>
                <a:tc>
                  <a:txBody>
                    <a:bodyPr/>
                    <a:lstStyle/>
                    <a:p>
                      <a:pPr algn="ctr"/>
                      <a:r>
                        <a:rPr lang="en-US" sz="2300" b="1">
                          <a:solidFill>
                            <a:schemeClr val="tx1"/>
                          </a:solidFill>
                        </a:rPr>
                        <a:t>2</a:t>
                      </a:r>
                    </a:p>
                  </a:txBody>
                  <a:tcPr/>
                </a:tc>
                <a:tc>
                  <a:txBody>
                    <a:bodyPr/>
                    <a:lstStyle/>
                    <a:p>
                      <a:pPr algn="ctr"/>
                      <a:r>
                        <a:rPr lang="en-US" sz="2300" b="1">
                          <a:solidFill>
                            <a:schemeClr val="tx1"/>
                          </a:solidFill>
                        </a:rPr>
                        <a:t>7</a:t>
                      </a:r>
                    </a:p>
                  </a:txBody>
                  <a:tcPr/>
                </a:tc>
                <a:extLst>
                  <a:ext uri="{0D108BD9-81ED-4DB2-BD59-A6C34878D82A}">
                    <a16:rowId xmlns:a16="http://schemas.microsoft.com/office/drawing/2014/main" val="3485871730"/>
                  </a:ext>
                </a:extLst>
              </a:tr>
              <a:tr h="414901">
                <a:tc>
                  <a:txBody>
                    <a:bodyPr/>
                    <a:lstStyle/>
                    <a:p>
                      <a:pPr algn="ctr"/>
                      <a:r>
                        <a:rPr lang="en-US" sz="2300" b="1">
                          <a:solidFill>
                            <a:schemeClr val="tx1"/>
                          </a:solidFill>
                        </a:rPr>
                        <a:t>P3</a:t>
                      </a:r>
                    </a:p>
                  </a:txBody>
                  <a:tcPr/>
                </a:tc>
                <a:tc>
                  <a:txBody>
                    <a:bodyPr/>
                    <a:lstStyle/>
                    <a:p>
                      <a:pPr algn="ctr"/>
                      <a:r>
                        <a:rPr lang="en-US" sz="2300" b="1">
                          <a:solidFill>
                            <a:schemeClr val="tx1"/>
                          </a:solidFill>
                        </a:rPr>
                        <a:t>3</a:t>
                      </a:r>
                    </a:p>
                  </a:txBody>
                  <a:tcPr/>
                </a:tc>
                <a:tc>
                  <a:txBody>
                    <a:bodyPr/>
                    <a:lstStyle/>
                    <a:p>
                      <a:pPr algn="ctr"/>
                      <a:r>
                        <a:rPr lang="en-US" sz="2300" b="1">
                          <a:solidFill>
                            <a:schemeClr val="tx1"/>
                          </a:solidFill>
                        </a:rPr>
                        <a:t>5</a:t>
                      </a:r>
                    </a:p>
                  </a:txBody>
                  <a:tcPr/>
                </a:tc>
                <a:extLst>
                  <a:ext uri="{0D108BD9-81ED-4DB2-BD59-A6C34878D82A}">
                    <a16:rowId xmlns:a16="http://schemas.microsoft.com/office/drawing/2014/main" val="3362756668"/>
                  </a:ext>
                </a:extLst>
              </a:tr>
              <a:tr h="414901">
                <a:tc>
                  <a:txBody>
                    <a:bodyPr/>
                    <a:lstStyle/>
                    <a:p>
                      <a:pPr algn="ctr"/>
                      <a:r>
                        <a:rPr lang="en-US" sz="2300" b="1">
                          <a:solidFill>
                            <a:schemeClr val="tx1"/>
                          </a:solidFill>
                        </a:rPr>
                        <a:t>P4</a:t>
                      </a:r>
                    </a:p>
                  </a:txBody>
                  <a:tcPr/>
                </a:tc>
                <a:tc>
                  <a:txBody>
                    <a:bodyPr/>
                    <a:lstStyle/>
                    <a:p>
                      <a:pPr algn="ctr"/>
                      <a:r>
                        <a:rPr lang="en-US" sz="2300" b="1">
                          <a:solidFill>
                            <a:schemeClr val="tx1"/>
                          </a:solidFill>
                        </a:rPr>
                        <a:t>5</a:t>
                      </a:r>
                    </a:p>
                  </a:txBody>
                  <a:tcPr/>
                </a:tc>
                <a:tc>
                  <a:txBody>
                    <a:bodyPr/>
                    <a:lstStyle/>
                    <a:p>
                      <a:pPr algn="ctr"/>
                      <a:r>
                        <a:rPr lang="en-US" sz="2300" b="1">
                          <a:solidFill>
                            <a:schemeClr val="tx1"/>
                          </a:solidFill>
                        </a:rPr>
                        <a:t>9</a:t>
                      </a:r>
                    </a:p>
                  </a:txBody>
                  <a:tcPr/>
                </a:tc>
                <a:extLst>
                  <a:ext uri="{0D108BD9-81ED-4DB2-BD59-A6C34878D82A}">
                    <a16:rowId xmlns:a16="http://schemas.microsoft.com/office/drawing/2014/main" val="379892717"/>
                  </a:ext>
                </a:extLst>
              </a:tr>
            </a:tbl>
          </a:graphicData>
        </a:graphic>
      </p:graphicFrame>
    </p:spTree>
    <p:extLst>
      <p:ext uri="{BB962C8B-B14F-4D97-AF65-F5344CB8AC3E}">
        <p14:creationId xmlns:p14="http://schemas.microsoft.com/office/powerpoint/2010/main" val="3275320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en-US" altLang="ja-JP" sz="2100"/>
              <a:t>Cho 5 tiến trình P1, P2, P3, P4, P5 với thời gian vào Ready List vào thời gian cần CPU tương tứng như bảng sau:</a:t>
            </a:r>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r>
              <a:rPr lang="en-US" sz="2100"/>
              <a:t>Vẽ sơ đồ Gantt và tính thời gian chờ trung bình, </a:t>
            </a:r>
            <a:r>
              <a:rPr lang="vi-VN" sz="2100"/>
              <a:t>thời gian đáp ứng trung bình và thời gian lưu lại trong hệ thống (turnaround time) trung bình cho các giải thuật</a:t>
            </a:r>
            <a:r>
              <a:rPr lang="en-US" sz="2100"/>
              <a:t>:</a:t>
            </a:r>
          </a:p>
          <a:p>
            <a:pPr marL="514350" indent="-514350">
              <a:buFont typeface="+mj-lt"/>
              <a:buAutoNum type="alphaLcPeriod"/>
            </a:pPr>
            <a:r>
              <a:rPr lang="en-US" sz="2100"/>
              <a:t>FCFS,				 </a:t>
            </a:r>
          </a:p>
          <a:p>
            <a:pPr marL="514350" indent="-514350">
              <a:buFont typeface="+mj-lt"/>
              <a:buAutoNum type="alphaLcPeriod"/>
            </a:pPr>
            <a:r>
              <a:rPr lang="en-US" sz="2100"/>
              <a:t>SJF preemptive</a:t>
            </a:r>
          </a:p>
          <a:p>
            <a:pPr marL="514350" indent="-514350">
              <a:buFont typeface="+mj-lt"/>
              <a:buAutoNum type="alphaLcPeriod"/>
            </a:pPr>
            <a:r>
              <a:rPr lang="en-US" sz="2100"/>
              <a:t>RR với quantum time = 6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3/8/2020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nvGraphicFramePr>
        <p:xfrm>
          <a:off x="1362869" y="1981200"/>
          <a:ext cx="6553992" cy="2286000"/>
        </p:xfrm>
        <a:graphic>
          <a:graphicData uri="http://schemas.openxmlformats.org/drawingml/2006/table">
            <a:tbl>
              <a:tblPr firstRow="1" bandRow="1">
                <a:tableStyleId>{5C22544A-7EE6-4342-B048-85BDC9FD1C3A}</a:tableStyleId>
              </a:tblPr>
              <a:tblGrid>
                <a:gridCol w="2184664">
                  <a:extLst>
                    <a:ext uri="{9D8B030D-6E8A-4147-A177-3AD203B41FA5}">
                      <a16:colId xmlns:a16="http://schemas.microsoft.com/office/drawing/2014/main" val="932638907"/>
                    </a:ext>
                  </a:extLst>
                </a:gridCol>
                <a:gridCol w="2184664">
                  <a:extLst>
                    <a:ext uri="{9D8B030D-6E8A-4147-A177-3AD203B41FA5}">
                      <a16:colId xmlns:a16="http://schemas.microsoft.com/office/drawing/2014/main" val="1247048383"/>
                    </a:ext>
                  </a:extLst>
                </a:gridCol>
                <a:gridCol w="2184664">
                  <a:extLst>
                    <a:ext uri="{9D8B030D-6E8A-4147-A177-3AD203B41FA5}">
                      <a16:colId xmlns:a16="http://schemas.microsoft.com/office/drawing/2014/main" val="845646971"/>
                    </a:ext>
                  </a:extLst>
                </a:gridCol>
              </a:tblGrid>
              <a:tr h="317500">
                <a:tc>
                  <a:txBody>
                    <a:bodyPr/>
                    <a:lstStyle/>
                    <a:p>
                      <a:pPr algn="ctr"/>
                      <a:r>
                        <a:rPr lang="en-US" sz="1900">
                          <a:solidFill>
                            <a:schemeClr val="tx1"/>
                          </a:solidFill>
                        </a:rPr>
                        <a:t>Process</a:t>
                      </a:r>
                    </a:p>
                  </a:txBody>
                  <a:tcPr/>
                </a:tc>
                <a:tc>
                  <a:txBody>
                    <a:bodyPr/>
                    <a:lstStyle/>
                    <a:p>
                      <a:pPr algn="ctr"/>
                      <a:r>
                        <a:rPr lang="en-US" sz="1900" b="1">
                          <a:solidFill>
                            <a:schemeClr val="tx1"/>
                          </a:solidFill>
                        </a:rPr>
                        <a:t>Arrival Time</a:t>
                      </a:r>
                    </a:p>
                  </a:txBody>
                  <a:tcPr/>
                </a:tc>
                <a:tc>
                  <a:txBody>
                    <a:bodyPr/>
                    <a:lstStyle/>
                    <a:p>
                      <a:pPr algn="ctr"/>
                      <a:r>
                        <a:rPr lang="en-US" sz="1900" b="1">
                          <a:solidFill>
                            <a:schemeClr val="tx1"/>
                          </a:solidFill>
                        </a:rPr>
                        <a:t>CPU Burst Time</a:t>
                      </a:r>
                    </a:p>
                  </a:txBody>
                  <a:tcPr/>
                </a:tc>
                <a:extLst>
                  <a:ext uri="{0D108BD9-81ED-4DB2-BD59-A6C34878D82A}">
                    <a16:rowId xmlns:a16="http://schemas.microsoft.com/office/drawing/2014/main" val="3754633356"/>
                  </a:ext>
                </a:extLst>
              </a:tr>
              <a:tr h="317500">
                <a:tc>
                  <a:txBody>
                    <a:bodyPr/>
                    <a:lstStyle/>
                    <a:p>
                      <a:pPr algn="ctr"/>
                      <a:r>
                        <a:rPr lang="en-US" sz="1900" b="1">
                          <a:solidFill>
                            <a:schemeClr val="tx1"/>
                          </a:solidFill>
                        </a:rPr>
                        <a:t>P1</a:t>
                      </a:r>
                    </a:p>
                  </a:txBody>
                  <a:tcPr/>
                </a:tc>
                <a:tc>
                  <a:txBody>
                    <a:bodyPr/>
                    <a:lstStyle/>
                    <a:p>
                      <a:pPr algn="ctr"/>
                      <a:r>
                        <a:rPr lang="en-US" sz="1900" b="1">
                          <a:solidFill>
                            <a:schemeClr val="tx1"/>
                          </a:solidFill>
                        </a:rPr>
                        <a:t>0</a:t>
                      </a:r>
                    </a:p>
                  </a:txBody>
                  <a:tcPr/>
                </a:tc>
                <a:tc>
                  <a:txBody>
                    <a:bodyPr/>
                    <a:lstStyle/>
                    <a:p>
                      <a:pPr algn="ctr"/>
                      <a:r>
                        <a:rPr lang="en-US" sz="1900" b="1">
                          <a:solidFill>
                            <a:schemeClr val="tx1"/>
                          </a:solidFill>
                        </a:rPr>
                        <a:t>8</a:t>
                      </a:r>
                    </a:p>
                  </a:txBody>
                  <a:tcPr/>
                </a:tc>
                <a:extLst>
                  <a:ext uri="{0D108BD9-81ED-4DB2-BD59-A6C34878D82A}">
                    <a16:rowId xmlns:a16="http://schemas.microsoft.com/office/drawing/2014/main" val="3554777181"/>
                  </a:ext>
                </a:extLst>
              </a:tr>
              <a:tr h="317500">
                <a:tc>
                  <a:txBody>
                    <a:bodyPr/>
                    <a:lstStyle/>
                    <a:p>
                      <a:pPr algn="ctr"/>
                      <a:r>
                        <a:rPr lang="en-US" sz="1900" b="1">
                          <a:solidFill>
                            <a:schemeClr val="tx1"/>
                          </a:solidFill>
                        </a:rPr>
                        <a:t>P2</a:t>
                      </a:r>
                    </a:p>
                  </a:txBody>
                  <a:tcPr/>
                </a:tc>
                <a:tc>
                  <a:txBody>
                    <a:bodyPr/>
                    <a:lstStyle/>
                    <a:p>
                      <a:pPr algn="ctr"/>
                      <a:r>
                        <a:rPr lang="en-US" sz="1900" b="1">
                          <a:solidFill>
                            <a:schemeClr val="tx1"/>
                          </a:solidFill>
                        </a:rPr>
                        <a:t>2</a:t>
                      </a:r>
                    </a:p>
                  </a:txBody>
                  <a:tcPr/>
                </a:tc>
                <a:tc>
                  <a:txBody>
                    <a:bodyPr/>
                    <a:lstStyle/>
                    <a:p>
                      <a:pPr algn="ctr"/>
                      <a:r>
                        <a:rPr lang="en-US" sz="1900" b="1">
                          <a:solidFill>
                            <a:schemeClr val="tx1"/>
                          </a:solidFill>
                        </a:rPr>
                        <a:t>19</a:t>
                      </a:r>
                    </a:p>
                  </a:txBody>
                  <a:tcPr/>
                </a:tc>
                <a:extLst>
                  <a:ext uri="{0D108BD9-81ED-4DB2-BD59-A6C34878D82A}">
                    <a16:rowId xmlns:a16="http://schemas.microsoft.com/office/drawing/2014/main" val="3485871730"/>
                  </a:ext>
                </a:extLst>
              </a:tr>
              <a:tr h="317500">
                <a:tc>
                  <a:txBody>
                    <a:bodyPr/>
                    <a:lstStyle/>
                    <a:p>
                      <a:pPr algn="ctr"/>
                      <a:r>
                        <a:rPr lang="en-US" sz="1900" b="1">
                          <a:solidFill>
                            <a:schemeClr val="tx1"/>
                          </a:solidFill>
                        </a:rPr>
                        <a:t>P3</a:t>
                      </a:r>
                    </a:p>
                  </a:txBody>
                  <a:tcPr/>
                </a:tc>
                <a:tc>
                  <a:txBody>
                    <a:bodyPr/>
                    <a:lstStyle/>
                    <a:p>
                      <a:pPr algn="ctr"/>
                      <a:r>
                        <a:rPr lang="en-US" sz="1900" b="1">
                          <a:solidFill>
                            <a:schemeClr val="tx1"/>
                          </a:solidFill>
                        </a:rPr>
                        <a:t>4</a:t>
                      </a:r>
                    </a:p>
                  </a:txBody>
                  <a:tcPr/>
                </a:tc>
                <a:tc>
                  <a:txBody>
                    <a:bodyPr/>
                    <a:lstStyle/>
                    <a:p>
                      <a:pPr algn="ctr"/>
                      <a:r>
                        <a:rPr lang="en-US" sz="1900" b="1">
                          <a:solidFill>
                            <a:schemeClr val="tx1"/>
                          </a:solidFill>
                        </a:rPr>
                        <a:t>3</a:t>
                      </a:r>
                    </a:p>
                  </a:txBody>
                  <a:tcPr/>
                </a:tc>
                <a:extLst>
                  <a:ext uri="{0D108BD9-81ED-4DB2-BD59-A6C34878D82A}">
                    <a16:rowId xmlns:a16="http://schemas.microsoft.com/office/drawing/2014/main" val="3362756668"/>
                  </a:ext>
                </a:extLst>
              </a:tr>
              <a:tr h="317500">
                <a:tc>
                  <a:txBody>
                    <a:bodyPr/>
                    <a:lstStyle/>
                    <a:p>
                      <a:pPr algn="ctr"/>
                      <a:r>
                        <a:rPr lang="en-US" sz="1900" b="1">
                          <a:solidFill>
                            <a:schemeClr val="tx1"/>
                          </a:solidFill>
                        </a:rPr>
                        <a:t>P4</a:t>
                      </a:r>
                    </a:p>
                  </a:txBody>
                  <a:tcPr/>
                </a:tc>
                <a:tc>
                  <a:txBody>
                    <a:bodyPr/>
                    <a:lstStyle/>
                    <a:p>
                      <a:pPr algn="ctr"/>
                      <a:r>
                        <a:rPr lang="en-US" sz="1900" b="1">
                          <a:solidFill>
                            <a:schemeClr val="tx1"/>
                          </a:solidFill>
                        </a:rPr>
                        <a:t>5</a:t>
                      </a:r>
                    </a:p>
                  </a:txBody>
                  <a:tcPr/>
                </a:tc>
                <a:tc>
                  <a:txBody>
                    <a:bodyPr/>
                    <a:lstStyle/>
                    <a:p>
                      <a:pPr algn="ctr"/>
                      <a:r>
                        <a:rPr lang="en-US" sz="1900" b="1">
                          <a:solidFill>
                            <a:schemeClr val="tx1"/>
                          </a:solidFill>
                        </a:rPr>
                        <a:t>6</a:t>
                      </a:r>
                    </a:p>
                  </a:txBody>
                  <a:tcPr/>
                </a:tc>
                <a:extLst>
                  <a:ext uri="{0D108BD9-81ED-4DB2-BD59-A6C34878D82A}">
                    <a16:rowId xmlns:a16="http://schemas.microsoft.com/office/drawing/2014/main" val="379892717"/>
                  </a:ext>
                </a:extLst>
              </a:tr>
              <a:tr h="317500">
                <a:tc>
                  <a:txBody>
                    <a:bodyPr/>
                    <a:lstStyle/>
                    <a:p>
                      <a:pPr algn="ctr"/>
                      <a:r>
                        <a:rPr lang="en-US" sz="1900" b="1">
                          <a:solidFill>
                            <a:schemeClr val="tx1"/>
                          </a:solidFill>
                        </a:rPr>
                        <a:t>P5</a:t>
                      </a:r>
                    </a:p>
                  </a:txBody>
                  <a:tcPr/>
                </a:tc>
                <a:tc>
                  <a:txBody>
                    <a:bodyPr/>
                    <a:lstStyle/>
                    <a:p>
                      <a:pPr algn="ctr"/>
                      <a:r>
                        <a:rPr lang="en-US" sz="1900" b="1">
                          <a:solidFill>
                            <a:schemeClr val="tx1"/>
                          </a:solidFill>
                        </a:rPr>
                        <a:t>7</a:t>
                      </a:r>
                    </a:p>
                  </a:txBody>
                  <a:tcPr/>
                </a:tc>
                <a:tc>
                  <a:txBody>
                    <a:bodyPr/>
                    <a:lstStyle/>
                    <a:p>
                      <a:pPr algn="ctr"/>
                      <a:r>
                        <a:rPr lang="en-US" sz="1900" b="1">
                          <a:solidFill>
                            <a:schemeClr val="tx1"/>
                          </a:solidFill>
                        </a:rPr>
                        <a:t>12</a:t>
                      </a:r>
                    </a:p>
                  </a:txBody>
                  <a:tcPr/>
                </a:tc>
                <a:extLst>
                  <a:ext uri="{0D108BD9-81ED-4DB2-BD59-A6C34878D82A}">
                    <a16:rowId xmlns:a16="http://schemas.microsoft.com/office/drawing/2014/main" val="3583909773"/>
                  </a:ext>
                </a:extLst>
              </a:tr>
            </a:tbl>
          </a:graphicData>
        </a:graphic>
      </p:graphicFrame>
    </p:spTree>
    <p:extLst>
      <p:ext uri="{BB962C8B-B14F-4D97-AF65-F5344CB8AC3E}">
        <p14:creationId xmlns:p14="http://schemas.microsoft.com/office/powerpoint/2010/main" val="175610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7" name="Content Placeholder 6"/>
          <p:cNvSpPr>
            <a:spLocks noGrp="1"/>
          </p:cNvSpPr>
          <p:nvPr>
            <p:ph idx="1"/>
          </p:nvPr>
        </p:nvSpPr>
        <p:spPr/>
        <p:txBody>
          <a:bodyPr/>
          <a:lstStyle/>
          <a:p>
            <a:r>
              <a:rPr lang="en-US"/>
              <a:t>Giới thiệu tổng quan về hệ điều hành</a:t>
            </a:r>
          </a:p>
          <a:p>
            <a:r>
              <a:rPr lang="en-US"/>
              <a:t>Cấu trúc hệ điều hành</a:t>
            </a:r>
          </a:p>
          <a:p>
            <a:r>
              <a:rPr lang="en-US"/>
              <a:t>Quản lý tiến trình</a:t>
            </a:r>
          </a:p>
          <a:p>
            <a:r>
              <a:rPr lang="en-US"/>
              <a:t>Định thời CPU</a:t>
            </a:r>
            <a:endParaRPr lang="vi-VN"/>
          </a:p>
        </p:txBody>
      </p:sp>
    </p:spTree>
    <p:extLst>
      <p:ext uri="{BB962C8B-B14F-4D97-AF65-F5344CB8AC3E}">
        <p14:creationId xmlns:p14="http://schemas.microsoft.com/office/powerpoint/2010/main" val="1896279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3/8/2020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5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Định nghĩa hệ điều hành?</a:t>
            </a:r>
          </a:p>
          <a:p>
            <a:r>
              <a:rPr lang="vi-VN"/>
              <a:t>Cấu trúc hệ thống máy tính gồm những phần nào?</a:t>
            </a:r>
          </a:p>
          <a:p>
            <a:r>
              <a:rPr lang="vi-VN"/>
              <a:t>Hệ điều hành có những chức năng gì?</a:t>
            </a:r>
          </a:p>
          <a:p>
            <a:r>
              <a:rPr lang="vi-VN"/>
              <a:t>Dưới góc độ hình thức xử lý, hệ điều hành chia thành những loại nào? Trong mỗi loại có những yêu cầu gì với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 (tt)</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4891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2</a:t>
            </a:r>
          </a:p>
        </p:txBody>
      </p:sp>
      <p:sp>
        <p:nvSpPr>
          <p:cNvPr id="3" name="Content Placeholder 2"/>
          <p:cNvSpPr>
            <a:spLocks noGrp="1"/>
          </p:cNvSpPr>
          <p:nvPr>
            <p:ph idx="1"/>
          </p:nvPr>
        </p:nvSpPr>
        <p:spPr/>
        <p:txBody>
          <a:bodyPr/>
          <a:lstStyle/>
          <a:p>
            <a:r>
              <a:rPr lang="vi-VN"/>
              <a:t>Nêu các thành phần chính của hệ điều hành?</a:t>
            </a:r>
          </a:p>
          <a:p>
            <a:r>
              <a:rPr lang="vi-VN"/>
              <a:t>Nêu các dịch vụ mà hệ điều hành cung cấp?</a:t>
            </a:r>
          </a:p>
          <a:p>
            <a:r>
              <a:rPr lang="vi-VN"/>
              <a:t>Lời gọi hệ thống là gì? Nêu </a:t>
            </a:r>
            <a:r>
              <a:rPr lang="en-US"/>
              <a:t>một</a:t>
            </a:r>
            <a:r>
              <a:rPr lang="vi-VN"/>
              <a:t> vài ví dụ?</a:t>
            </a:r>
          </a:p>
          <a:p>
            <a:r>
              <a:rPr lang="vi-VN"/>
              <a:t>Có mấy dạng cấu trúc hệ điều hành? Kể tên?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425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a:t>
            </a:r>
          </a:p>
        </p:txBody>
      </p:sp>
      <p:sp>
        <p:nvSpPr>
          <p:cNvPr id="3" name="Content Placeholder 2"/>
          <p:cNvSpPr>
            <a:spLocks noGrp="1"/>
          </p:cNvSpPr>
          <p:nvPr>
            <p:ph idx="1"/>
          </p:nvPr>
        </p:nvSpPr>
        <p:spPr/>
        <p:txBody>
          <a:bodyPr/>
          <a:lstStyle/>
          <a:p>
            <a:r>
              <a:rPr lang="vi-VN"/>
              <a:t>Một tiến trình chứa những thành phần gì?</a:t>
            </a:r>
          </a:p>
          <a:p>
            <a:r>
              <a:rPr lang="vi-VN"/>
              <a:t>Tiến trình có những trạng thái nào? Cách tiến trình chuyển trạng thái?</a:t>
            </a:r>
          </a:p>
          <a:p>
            <a:r>
              <a:rPr lang="vi-VN"/>
              <a:t>Tại sao phải cộng tác giữa các tiến trình?</a:t>
            </a:r>
          </a:p>
          <a:p>
            <a:r>
              <a:rPr lang="vi-VN"/>
              <a:t>PCB là gì? Dùng để làm gì?</a:t>
            </a:r>
          </a:p>
          <a:p>
            <a:r>
              <a:rPr lang="vi-VN"/>
              <a:t>Tiểu trình là gì?</a:t>
            </a:r>
            <a:r>
              <a:rPr lang="en-US"/>
              <a:t> Trình bày các mô hình đa tiểu trình?</a:t>
            </a:r>
            <a:endParaRPr lang="vi-VN"/>
          </a:p>
          <a:p>
            <a:r>
              <a:rPr lang="vi-VN"/>
              <a:t>Trình tự thực thi của tiến trình cha và tiến trình con?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3139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Bài tập về trạng thái của tiến trình</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844480" y="1400076"/>
            <a:ext cx="4343400" cy="4770537"/>
          </a:xfrm>
          <a:prstGeom prst="rect">
            <a:avLst/>
          </a:prstGeom>
          <a:noFill/>
        </p:spPr>
        <p:txBody>
          <a:bodyPr wrap="square" rtlCol="0">
            <a:spAutoFit/>
          </a:bodyPr>
          <a:lstStyle/>
          <a:p>
            <a:r>
              <a:rPr lang="en-US" sz="1600" b="1"/>
              <a:t>int main (int argc, char** argv)</a:t>
            </a:r>
            <a:endParaRPr lang="en-US" sz="1600"/>
          </a:p>
          <a:p>
            <a:r>
              <a:rPr lang="en-US" sz="1600" b="1"/>
              <a:t>{       </a:t>
            </a:r>
            <a:endParaRPr lang="en-US" sz="1600"/>
          </a:p>
          <a:p>
            <a:r>
              <a:rPr lang="en-US" sz="1600" b="1"/>
              <a:t>   	int i = 2;</a:t>
            </a:r>
            <a:endParaRPr lang="en-US" sz="1600"/>
          </a:p>
          <a:p>
            <a:r>
              <a:rPr lang="en-US" sz="1600" b="1"/>
              <a:t>while (i &lt; =5)</a:t>
            </a:r>
            <a:endParaRPr lang="en-US" sz="1600"/>
          </a:p>
          <a:p>
            <a:r>
              <a:rPr lang="en-US" sz="1600" b="1"/>
              <a:t>{</a:t>
            </a:r>
            <a:endParaRPr lang="en-US" sz="1600"/>
          </a:p>
          <a:p>
            <a:r>
              <a:rPr lang="en-US" sz="1600" b="1"/>
              <a:t>	i++;</a:t>
            </a:r>
            <a:endParaRPr lang="en-US" sz="1600"/>
          </a:p>
          <a:p>
            <a:r>
              <a:rPr lang="en-US" sz="1600" b="1"/>
              <a:t>if (i % 2 == 0)</a:t>
            </a:r>
            <a:endParaRPr lang="en-US" sz="1600"/>
          </a:p>
          <a:p>
            <a:r>
              <a:rPr lang="en-US" sz="1600" b="1"/>
              <a:t>{   		</a:t>
            </a:r>
            <a:endParaRPr lang="en-US" sz="1600"/>
          </a:p>
          <a:p>
            <a:r>
              <a:rPr lang="en-US" sz="1600" b="1"/>
              <a:t>	printf (“Hello”);</a:t>
            </a:r>
            <a:endParaRPr lang="en-US" sz="1600"/>
          </a:p>
          <a:p>
            <a:r>
              <a:rPr lang="en-US" sz="1600" b="1"/>
              <a:t>	printf (“Hi”);</a:t>
            </a:r>
            <a:endParaRPr lang="en-US" sz="1600"/>
          </a:p>
          <a:p>
            <a:r>
              <a:rPr lang="en-US" sz="1600" b="1"/>
              <a:t>}</a:t>
            </a:r>
            <a:endParaRPr lang="en-US" sz="1600"/>
          </a:p>
          <a:p>
            <a:r>
              <a:rPr lang="en-US" sz="1600" b="1"/>
              <a:t>else </a:t>
            </a:r>
            <a:endParaRPr lang="en-US" sz="1600"/>
          </a:p>
          <a:p>
            <a:r>
              <a:rPr lang="en-US" sz="1600" b="1"/>
              <a:t>{</a:t>
            </a:r>
            <a:endParaRPr lang="en-US" sz="1600"/>
          </a:p>
          <a:p>
            <a:r>
              <a:rPr lang="en-US" sz="1600" b="1"/>
              <a:t>	printf (“Bye”);</a:t>
            </a:r>
            <a:endParaRPr lang="en-US" sz="1600"/>
          </a:p>
          <a:p>
            <a:r>
              <a:rPr lang="en-US" sz="1600" b="1"/>
              <a:t>}</a:t>
            </a:r>
            <a:endParaRPr lang="en-US" sz="1600"/>
          </a:p>
          <a:p>
            <a:r>
              <a:rPr lang="en-US" sz="1600" b="1"/>
              <a:t>}</a:t>
            </a:r>
            <a:endParaRPr lang="en-US" sz="1600"/>
          </a:p>
          <a:p>
            <a:r>
              <a:rPr lang="en-US" sz="1600" b="1"/>
              <a:t>   	exit (0);</a:t>
            </a:r>
            <a:endParaRPr lang="en-US" sz="1600"/>
          </a:p>
          <a:p>
            <a:r>
              <a:rPr lang="en-US" sz="1600" b="1"/>
              <a:t>}</a:t>
            </a:r>
            <a:endParaRPr lang="en-US" sz="1600"/>
          </a:p>
          <a:p>
            <a:endParaRPr lang="en-US" sz="1600"/>
          </a:p>
        </p:txBody>
      </p:sp>
      <p:sp>
        <p:nvSpPr>
          <p:cNvPr id="8" name="TextBox 7"/>
          <p:cNvSpPr txBox="1"/>
          <p:nvPr/>
        </p:nvSpPr>
        <p:spPr>
          <a:xfrm>
            <a:off x="990600" y="3200400"/>
            <a:ext cx="3658393" cy="1292662"/>
          </a:xfrm>
          <a:prstGeom prst="rect">
            <a:avLst/>
          </a:prstGeom>
          <a:noFill/>
        </p:spPr>
        <p:txBody>
          <a:bodyPr wrap="square" rtlCol="0">
            <a:spAutoFit/>
          </a:bodyPr>
          <a:lstStyle/>
          <a:p>
            <a:r>
              <a:rPr lang="en-US" sz="2600"/>
              <a:t>Tiến trình có đoạn code sau đi qua những trạng thái nào?</a:t>
            </a:r>
          </a:p>
        </p:txBody>
      </p:sp>
    </p:spTree>
    <p:extLst>
      <p:ext uri="{BB962C8B-B14F-4D97-AF65-F5344CB8AC3E}">
        <p14:creationId xmlns:p14="http://schemas.microsoft.com/office/powerpoint/2010/main" val="414166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Bài tập về lệnh fork()</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4865340" y="1905000"/>
            <a:ext cx="2667000" cy="3416320"/>
          </a:xfrm>
          <a:prstGeom prst="rect">
            <a:avLst/>
          </a:prstGeom>
          <a:noFill/>
        </p:spPr>
        <p:txBody>
          <a:bodyPr wrap="square" rtlCol="0">
            <a:spAutoFit/>
          </a:bodyPr>
          <a:lstStyle/>
          <a:p>
            <a:r>
              <a:rPr lang="en-US" sz="2400"/>
              <a:t>int main()</a:t>
            </a:r>
          </a:p>
          <a:p>
            <a:r>
              <a:rPr lang="en-US" sz="2400"/>
              <a:t>{	</a:t>
            </a:r>
          </a:p>
          <a:p>
            <a:r>
              <a:rPr lang="en-US" sz="2400"/>
              <a:t>fork();</a:t>
            </a:r>
          </a:p>
          <a:p>
            <a:r>
              <a:rPr lang="en-US" sz="2400"/>
              <a:t>fork();</a:t>
            </a:r>
          </a:p>
          <a:p>
            <a:r>
              <a:rPr lang="en-US" sz="2400"/>
              <a:t>fork();</a:t>
            </a:r>
          </a:p>
          <a:p>
            <a:r>
              <a:rPr lang="en-US" sz="2400"/>
              <a:t>fork();</a:t>
            </a:r>
          </a:p>
          <a:p>
            <a:r>
              <a:rPr lang="en-US" sz="2400"/>
              <a:t>return 0;</a:t>
            </a:r>
          </a:p>
          <a:p>
            <a:r>
              <a:rPr lang="en-US" sz="2400"/>
              <a:t>}</a:t>
            </a:r>
          </a:p>
          <a:p>
            <a:endParaRPr lang="en-US" sz="2400"/>
          </a:p>
        </p:txBody>
      </p:sp>
      <p:sp>
        <p:nvSpPr>
          <p:cNvPr id="8" name="TextBox 7"/>
          <p:cNvSpPr txBox="1"/>
          <p:nvPr/>
        </p:nvSpPr>
        <p:spPr>
          <a:xfrm>
            <a:off x="1143000" y="3429000"/>
            <a:ext cx="2362200" cy="1200329"/>
          </a:xfrm>
          <a:prstGeom prst="rect">
            <a:avLst/>
          </a:prstGeom>
          <a:noFill/>
        </p:spPr>
        <p:txBody>
          <a:bodyPr wrap="square" rtlCol="0">
            <a:spAutoFit/>
          </a:bodyPr>
          <a:lstStyle/>
          <a:p>
            <a:r>
              <a:rPr lang="en-US" sz="2400"/>
              <a:t>Vẽ cây tiến trình cho đoạn lệnh sau?</a:t>
            </a:r>
          </a:p>
        </p:txBody>
      </p:sp>
    </p:spTree>
    <p:extLst>
      <p:ext uri="{BB962C8B-B14F-4D97-AF65-F5344CB8AC3E}">
        <p14:creationId xmlns:p14="http://schemas.microsoft.com/office/powerpoint/2010/main" val="401286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a:t>
            </a:r>
          </a:p>
        </p:txBody>
      </p:sp>
      <p:sp>
        <p:nvSpPr>
          <p:cNvPr id="3" name="Content Placeholder 2"/>
          <p:cNvSpPr>
            <a:spLocks noGrp="1"/>
          </p:cNvSpPr>
          <p:nvPr>
            <p:ph idx="1"/>
          </p:nvPr>
        </p:nvSpPr>
        <p:spPr/>
        <p:txBody>
          <a:bodyPr/>
          <a:lstStyle/>
          <a:p>
            <a:r>
              <a:rPr lang="vi-VN"/>
              <a:t>Tại sao phải định thời? Nêu các bộ định thời và mô tả về chúng?</a:t>
            </a:r>
          </a:p>
          <a:p>
            <a:r>
              <a:rPr lang="vi-VN"/>
              <a:t>Các tiêu chuẩn định thời CPU?</a:t>
            </a:r>
          </a:p>
          <a:p>
            <a:r>
              <a:rPr lang="vi-VN"/>
              <a:t>Có bao nhiêu giải thuật định thời? Kể tên?</a:t>
            </a:r>
          </a:p>
          <a:p>
            <a:r>
              <a:rPr lang="vi-VN"/>
              <a:t>Mô tả và nêu ưu điểm, nhược điểm của từng giải thuật định thời? FCFS, SJF, SRTF, RR, Priority Scheduling, HRRN, MQ, MFQ.</a:t>
            </a:r>
          </a:p>
          <a:p>
            <a:r>
              <a:rPr lang="vi-VN"/>
              <a:t>Trong các </a:t>
            </a:r>
            <a:r>
              <a:rPr lang="en-US"/>
              <a:t>giải thuật </a:t>
            </a:r>
            <a:r>
              <a:rPr lang="vi-VN"/>
              <a:t>định thời, định thời nào có thể preemptive?</a:t>
            </a:r>
          </a:p>
          <a:p>
            <a:r>
              <a:rPr lang="vi-VN"/>
              <a:t>Trong các giải thuật định thời, giải thuật nào không </a:t>
            </a:r>
            <a:r>
              <a:rPr lang="en-US"/>
              <a:t>x</a:t>
            </a:r>
            <a:r>
              <a:rPr lang="vi-VN"/>
              <a:t>ảy ra starvation</a:t>
            </a:r>
            <a:r>
              <a:rPr lang="en-US"/>
              <a:t>?</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476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1DF4-A38F-4D2A-BFB7-B40303636166}"/>
              </a:ext>
            </a:extLst>
          </p:cNvPr>
          <p:cNvSpPr>
            <a:spLocks noGrp="1"/>
          </p:cNvSpPr>
          <p:nvPr>
            <p:ph type="title"/>
          </p:nvPr>
        </p:nvSpPr>
        <p:spPr/>
        <p:txBody>
          <a:bodyPr/>
          <a:lstStyle/>
          <a:p>
            <a:r>
              <a:rPr lang="en-US"/>
              <a:t>Câu hỏi ôn tập chương 4</a:t>
            </a:r>
          </a:p>
        </p:txBody>
      </p:sp>
      <p:sp>
        <p:nvSpPr>
          <p:cNvPr id="3" name="Content Placeholder 2">
            <a:extLst>
              <a:ext uri="{FF2B5EF4-FFF2-40B4-BE49-F238E27FC236}">
                <a16:creationId xmlns:a16="http://schemas.microsoft.com/office/drawing/2014/main" id="{900918FC-C293-4ED2-85A6-87902B70BEAE}"/>
              </a:ext>
            </a:extLst>
          </p:cNvPr>
          <p:cNvSpPr>
            <a:spLocks noGrp="1"/>
          </p:cNvSpPr>
          <p:nvPr>
            <p:ph idx="1"/>
          </p:nvPr>
        </p:nvSpPr>
        <p:spPr/>
        <p:txBody>
          <a:bodyPr/>
          <a:lstStyle/>
          <a:p>
            <a:r>
              <a:rPr lang="en-US"/>
              <a:t>Định thời tiểu trình nh</a:t>
            </a:r>
            <a:r>
              <a:rPr lang="vi-VN"/>
              <a:t>ư</a:t>
            </a:r>
            <a:r>
              <a:rPr lang="en-US"/>
              <a:t> thế nào?</a:t>
            </a:r>
          </a:p>
          <a:p>
            <a:r>
              <a:rPr lang="en-US"/>
              <a:t>Có các cách tiếp cận nào để thực hiện định thời đa bộ xử lý? </a:t>
            </a:r>
            <a:r>
              <a:rPr lang="vi-VN"/>
              <a:t>Ư</a:t>
            </a:r>
            <a:r>
              <a:rPr lang="en-US"/>
              <a:t>u nh</a:t>
            </a:r>
            <a:r>
              <a:rPr lang="vi-VN"/>
              <a:t>ư</a:t>
            </a:r>
            <a:r>
              <a:rPr lang="en-US"/>
              <a:t>ợc điểm của từng cách tiếp cận?</a:t>
            </a:r>
          </a:p>
          <a:p>
            <a:r>
              <a:rPr lang="en-US"/>
              <a:t>Cân bằng tải là gì? Tại sao phải cân bằng tải?</a:t>
            </a:r>
          </a:p>
          <a:p>
            <a:r>
              <a:rPr lang="en-US"/>
              <a:t>Định thời theo thời gian thực nh</a:t>
            </a:r>
            <a:r>
              <a:rPr lang="vi-VN"/>
              <a:t>ư</a:t>
            </a:r>
            <a:r>
              <a:rPr lang="en-US"/>
              <a:t> thế nào?</a:t>
            </a:r>
          </a:p>
          <a:p>
            <a:r>
              <a:rPr lang="en-US"/>
              <a:t>Mô tả CFS?</a:t>
            </a:r>
          </a:p>
          <a:p>
            <a:r>
              <a:rPr lang="en-US"/>
              <a:t>Trình bày đặc điểm của bộ định thời trên Windows?</a:t>
            </a:r>
          </a:p>
          <a:p>
            <a:endParaRPr lang="en-US"/>
          </a:p>
        </p:txBody>
      </p:sp>
      <p:sp>
        <p:nvSpPr>
          <p:cNvPr id="4" name="Date Placeholder 3">
            <a:extLst>
              <a:ext uri="{FF2B5EF4-FFF2-40B4-BE49-F238E27FC236}">
                <a16:creationId xmlns:a16="http://schemas.microsoft.com/office/drawing/2014/main" id="{F8CF513B-42CA-4345-9A29-45DD53E99952}"/>
              </a:ext>
            </a:extLst>
          </p:cNvPr>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a:extLst>
              <a:ext uri="{FF2B5EF4-FFF2-40B4-BE49-F238E27FC236}">
                <a16:creationId xmlns:a16="http://schemas.microsoft.com/office/drawing/2014/main" id="{EA1735F0-3BE9-4BEA-92AA-0E1677D3DF1D}"/>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18E5F121-A3D8-4E21-93D0-C0ED39537DB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3951497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456</TotalTime>
  <Words>1431</Words>
  <Application>Microsoft Office PowerPoint</Application>
  <PresentationFormat>On-screen Show (4:3)</PresentationFormat>
  <Paragraphs>328</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Times New Roman</vt:lpstr>
      <vt:lpstr>Wingdings</vt:lpstr>
      <vt:lpstr>dsp</vt:lpstr>
      <vt:lpstr>HỆ ĐIỀU HÀNH  ÔN TẬP GIỮA KỲ</vt:lpstr>
      <vt:lpstr>Câu hỏi ôn tập chương 1</vt:lpstr>
      <vt:lpstr>Câu hỏi ôn tập chương 1 (tt)</vt:lpstr>
      <vt:lpstr>Câu hỏi ôn tập chương 2</vt:lpstr>
      <vt:lpstr>Câu hỏi ôn tập chương 3</vt:lpstr>
      <vt:lpstr>Câu hỏi ôn tập chương 3 (tt)</vt:lpstr>
      <vt:lpstr>Câu hỏi ôn tập chương 3 (tt)</vt:lpstr>
      <vt:lpstr>Câu hỏi ôn tập chương 4</vt:lpstr>
      <vt:lpstr>Câu hỏi ôn tập chương 4</vt:lpstr>
      <vt:lpstr>Bài tập chương 4</vt:lpstr>
      <vt:lpstr>Bài tập 1</vt:lpstr>
      <vt:lpstr>Bài tập 2</vt:lpstr>
      <vt:lpstr>Bài tập 3</vt:lpstr>
      <vt:lpstr>Bài tập 4</vt:lpstr>
      <vt:lpstr>Bài tập 5</vt:lpstr>
      <vt:lpstr>Bài tập 6</vt:lpstr>
      <vt:lpstr>Tóm tắt lại nội dung buổi học</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79</cp:revision>
  <dcterms:created xsi:type="dcterms:W3CDTF">2017-02-19T14:22:18Z</dcterms:created>
  <dcterms:modified xsi:type="dcterms:W3CDTF">2020-03-08T08:01:44Z</dcterms:modified>
</cp:coreProperties>
</file>