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2" r:id="rId2"/>
    <p:sldId id="300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296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01" r:id="rId20"/>
    <p:sldId id="320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5" id="{01E33B1B-E197-463B-A531-467BFB591BCB}">
          <p14:sldIdLst>
            <p14:sldId id="262"/>
            <p14:sldId id="300"/>
            <p14:sldId id="303"/>
            <p14:sldId id="305"/>
            <p14:sldId id="306"/>
            <p14:sldId id="307"/>
            <p14:sldId id="308"/>
            <p14:sldId id="309"/>
            <p14:sldId id="310"/>
            <p14:sldId id="296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0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73" autoAdjust="0"/>
  </p:normalViewPr>
  <p:slideViewPr>
    <p:cSldViewPr>
      <p:cViewPr varScale="1">
        <p:scale>
          <a:sx n="68" d="100"/>
          <a:sy n="68" d="100"/>
        </p:scale>
        <p:origin x="114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2021/10/20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Hỏi</a:t>
            </a:r>
            <a:r>
              <a:rPr lang="en-US" baseline="0"/>
              <a:t> bài sinh viên và ôn tập lại kiến thức chương 4 (khoảng 15 phút)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48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1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2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618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861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692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184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325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683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81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7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38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30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61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9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6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18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52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12192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12192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80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" y="10716"/>
            <a:ext cx="2349468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72008"/>
            <a:ext cx="1817165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624417" y="16287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6279819" y="16288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185" y="84139"/>
            <a:ext cx="10644716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1" y="44450"/>
            <a:ext cx="11521017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87338"/>
            <a:ext cx="9806516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412776"/>
            <a:ext cx="115212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360" y="6525344"/>
            <a:ext cx="28448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9468" y="6524626"/>
            <a:ext cx="749094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19840" y="6524626"/>
            <a:ext cx="2336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92617" y="1123680"/>
            <a:ext cx="113284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593"/>
            <a:ext cx="1488676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400" b="1"/>
              <a:t>HỆ ĐIỀU HÀNH</a:t>
            </a:r>
            <a:br>
              <a:rPr lang="en-US" altLang="ja-JP" sz="4400" b="1"/>
            </a:br>
            <a:r>
              <a:rPr lang="en-US" altLang="ja-JP" sz="4400" b="1"/>
              <a:t>Chương 5 – Đồng bộ (2)</a:t>
            </a:r>
            <a:r>
              <a:rPr lang="en-US" altLang="ja-JP" sz="4400" b="1" dirty="0"/>
              <a:t/>
            </a:r>
            <a:br>
              <a:rPr lang="en-US" altLang="ja-JP" sz="4400" b="1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C724031C-9E2E-4599-A37A-2B9E11B13DDA}" type="datetime1">
              <a:rPr lang="en-US" altLang="ja-JP" smtClean="0"/>
              <a:t>10/20/2021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775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10/20/2021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663880" y="6524626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Giải thuật bakery: n process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33400" y="1412776"/>
            <a:ext cx="11049001" cy="4824536"/>
          </a:xfrm>
        </p:spPr>
        <p:txBody>
          <a:bodyPr/>
          <a:lstStyle/>
          <a:p>
            <a:r>
              <a:rPr lang="vi-VN" altLang="en-US" sz="2400"/>
              <a:t>Trước khi vào CS, process Pi nhận một con số. Process nào giữ con số nhỏ nhất thì được vào CS</a:t>
            </a:r>
          </a:p>
          <a:p>
            <a:r>
              <a:rPr lang="vi-VN" altLang="en-US" sz="2400"/>
              <a:t>Trường hợp Pi và Pj cùng nhận được một chỉ số: </a:t>
            </a:r>
          </a:p>
          <a:p>
            <a:pPr lvl="1"/>
            <a:r>
              <a:rPr lang="vi-VN" altLang="en-US"/>
              <a:t>Nếu i &lt; j thì Pi được vào trước. (Đối xứng)</a:t>
            </a:r>
          </a:p>
          <a:p>
            <a:r>
              <a:rPr lang="vi-VN" altLang="en-US" sz="2400"/>
              <a:t>Khi ra khỏi CS, Pi đặt lại số của mình bằng 0</a:t>
            </a:r>
          </a:p>
          <a:p>
            <a:r>
              <a:rPr lang="vi-VN" altLang="en-US" sz="2400"/>
              <a:t>Cơ chế cấp số cho các process thường tạo các số theo cơ chế tăng dần, ví dụ 1, 2, 3, 3, 3, 3, 4, 5,…</a:t>
            </a:r>
          </a:p>
          <a:p>
            <a:r>
              <a:rPr lang="vi-VN" altLang="en-US" sz="2400"/>
              <a:t>Kí hiệu</a:t>
            </a:r>
          </a:p>
          <a:p>
            <a:pPr lvl="1"/>
            <a:r>
              <a:rPr lang="vi-VN" altLang="en-US"/>
              <a:t>(a,b) &lt; (c,d) nếu  a &lt; c hoặc nếu a = c và b &lt; d</a:t>
            </a:r>
          </a:p>
          <a:p>
            <a:pPr lvl="1"/>
            <a:r>
              <a:rPr lang="vi-VN" altLang="en-US"/>
              <a:t>max(a0,…,ak) là con số b sao cho b ≥ ai với mọi i = 0,…, k</a:t>
            </a:r>
          </a:p>
          <a:p>
            <a:pPr lvl="2"/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Giải thuật bakery: n process (tt)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92339" y="1371600"/>
            <a:ext cx="7805737" cy="520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5842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8420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842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842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842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/*  shared variable  */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boolean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choosing[ n ]; 	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/*  initially, choosing[ </a:t>
            </a:r>
            <a:r>
              <a:rPr lang="en-US" alt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] = false  */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         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 n ];		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/*  initially, </a:t>
            </a:r>
            <a:r>
              <a:rPr lang="en-US" alt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num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 </a:t>
            </a:r>
            <a:r>
              <a:rPr lang="en-US" alt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] = 0               */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{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choosing[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] =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true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;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]        = max(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[0],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[1],…,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[n </a:t>
            </a:r>
            <a:r>
              <a:rPr lang="en-US" altLang="en-US" sz="2000" dirty="0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1]) + 1;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choosing[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] =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false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;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for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(j = 0; j &lt; n;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j++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 {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    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while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(choosing[ j ]);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    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while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 j ] != 0) &amp;&amp;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 j ], j) &lt;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],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));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}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   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critical section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] = 0;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   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remainder section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 </a:t>
            </a: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while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(1);</a:t>
            </a:r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236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Từ software đến hardware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33400" y="1412776"/>
            <a:ext cx="11049001" cy="4824536"/>
          </a:xfrm>
        </p:spPr>
        <p:txBody>
          <a:bodyPr/>
          <a:lstStyle/>
          <a:p>
            <a:r>
              <a:rPr lang="en-US" altLang="en-US"/>
              <a:t>Khuyết điểm của các giải pháp software</a:t>
            </a:r>
            <a:r>
              <a:rPr lang="vi-VN" altLang="en-US"/>
              <a:t>:</a:t>
            </a:r>
          </a:p>
          <a:p>
            <a:pPr lvl="1"/>
            <a:r>
              <a:rPr lang="vi-VN" altLang="en-US" sz="2800"/>
              <a:t>Các process khi yêu cầu được vào vùng tranh chấp đều phải liên tục kiểm tra điều kiện (busy waiting), tốn nhiều thời gian xử lý của CPU</a:t>
            </a:r>
          </a:p>
          <a:p>
            <a:pPr lvl="1"/>
            <a:r>
              <a:rPr lang="vi-VN" altLang="en-US" sz="2800"/>
              <a:t>Nếu thời gian xử lý trong vùng tranh chấp lớn, một giải pháp hiệu quả nên có cơ chế block các process cần đợi.</a:t>
            </a:r>
            <a:endParaRPr lang="en-US" altLang="en-US" sz="2800"/>
          </a:p>
          <a:p>
            <a:r>
              <a:rPr lang="vi-VN" altLang="en-US"/>
              <a:t>C</a:t>
            </a:r>
            <a:r>
              <a:rPr lang="en-US" altLang="en-US"/>
              <a:t>ác giải pháp phần cứng:</a:t>
            </a:r>
            <a:endParaRPr lang="vi-VN" altLang="en-US"/>
          </a:p>
          <a:p>
            <a:pPr lvl="1"/>
            <a:r>
              <a:rPr lang="vi-VN" altLang="en-US" sz="2800"/>
              <a:t>Cấm ngắt (disable interrupts)</a:t>
            </a:r>
          </a:p>
          <a:p>
            <a:pPr lvl="1"/>
            <a:r>
              <a:rPr lang="vi-VN" altLang="en-US" sz="2800"/>
              <a:t>Dùng các lệnh đặc biệt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4/29/2020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534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Cấm ngắt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85800" y="1412776"/>
            <a:ext cx="6400800" cy="4824536"/>
          </a:xfrm>
        </p:spPr>
        <p:txBody>
          <a:bodyPr/>
          <a:lstStyle/>
          <a:p>
            <a:pPr>
              <a:defRPr/>
            </a:pPr>
            <a:r>
              <a:rPr lang="en-US"/>
              <a:t>Trong hệ thống uniprocessor: mutual exclusion được đảm bảo</a:t>
            </a:r>
          </a:p>
          <a:p>
            <a:pPr lvl="1">
              <a:defRPr/>
            </a:pPr>
            <a:r>
              <a:rPr lang="en-US"/>
              <a:t>Nhưng nếu system clock được cập nhật do interrupt thì…</a:t>
            </a:r>
          </a:p>
          <a:p>
            <a:pPr>
              <a:defRPr/>
            </a:pPr>
            <a:r>
              <a:rPr lang="en-US"/>
              <a:t>Trong hệ thống multiprocessor: mutual exclusion không được đảm bảo</a:t>
            </a:r>
          </a:p>
          <a:p>
            <a:pPr lvl="1">
              <a:defRPr/>
            </a:pPr>
            <a:r>
              <a:rPr lang="en-US"/>
              <a:t>Chỉ cấm ngắt tại CPU thực thi lệnh disable_interrupts</a:t>
            </a:r>
          </a:p>
          <a:p>
            <a:pPr lvl="1">
              <a:defRPr/>
            </a:pPr>
            <a:r>
              <a:rPr lang="en-US"/>
              <a:t>Các CPU khác vẫn có thể truy cập bộ nhớ chia sẻ</a:t>
            </a:r>
            <a:endParaRPr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4/29/2020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7086600" y="1338263"/>
            <a:ext cx="3429000" cy="2308324"/>
          </a:xfrm>
          <a:prstGeom prst="rect">
            <a:avLst/>
          </a:prstGeom>
          <a:solidFill>
            <a:srgbClr val="FFFFFF"/>
          </a:solidFill>
          <a:ln w="25400">
            <a:solidFill>
              <a:srgbClr val="00CC9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Process Pi: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do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	disable_interrupts();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	    critical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	enable_interrupts();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	    remainder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} while (1);</a:t>
            </a:r>
          </a:p>
        </p:txBody>
      </p:sp>
    </p:spTree>
    <p:extLst>
      <p:ext uri="{BB962C8B-B14F-4D97-AF65-F5344CB8AC3E}">
        <p14:creationId xmlns:p14="http://schemas.microsoft.com/office/powerpoint/2010/main" val="633793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Lệnh TestAndSet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599" y="1412776"/>
            <a:ext cx="10972801" cy="949424"/>
          </a:xfrm>
        </p:spPr>
        <p:txBody>
          <a:bodyPr/>
          <a:lstStyle/>
          <a:p>
            <a:r>
              <a:rPr lang="en-US" altLang="en-US"/>
              <a:t>Đọc và ghi một biến trong một thao tác atomic (không chia cắt được)</a:t>
            </a:r>
            <a:endParaRPr lang="vi-VN" altLang="en-US" sz="240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4/29/2020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1101870" y="2514321"/>
            <a:ext cx="4621212" cy="1928733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dirty="0" err="1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boolean</a:t>
            </a:r>
            <a:r>
              <a:rPr kumimoji="0" lang="en-US" altLang="en-US" sz="2000" dirty="0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 </a:t>
            </a:r>
            <a:r>
              <a:rPr kumimoji="0" lang="en-US" altLang="en-US" sz="2000" dirty="0" err="1">
                <a:latin typeface="VNI-Helve" pitchFamily="2" charset="0"/>
                <a:sym typeface="VNI-Helve" pitchFamily="2" charset="0"/>
              </a:rPr>
              <a:t>TestAndSet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( </a:t>
            </a:r>
            <a:r>
              <a:rPr kumimoji="0" lang="en-US" altLang="en-US" sz="2000" dirty="0" err="1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boolean</a:t>
            </a:r>
            <a:r>
              <a:rPr kumimoji="0" lang="en-US" altLang="en-US" sz="2000" dirty="0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 </a:t>
            </a:r>
            <a:r>
              <a:rPr kumimoji="0" lang="en-US" altLang="en-US" sz="2400" b="1" dirty="0">
                <a:solidFill>
                  <a:srgbClr val="FF260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*</a:t>
            </a: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target){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    </a:t>
            </a:r>
            <a:r>
              <a:rPr kumimoji="0" lang="en-US" altLang="en-US" sz="2000" dirty="0" err="1">
                <a:solidFill>
                  <a:srgbClr val="0070C0"/>
                </a:solidFill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boolean</a:t>
            </a:r>
            <a:r>
              <a:rPr kumimoji="0" lang="en-US" altLang="en-US" sz="2000" dirty="0">
                <a:solidFill>
                  <a:srgbClr val="0070C0"/>
                </a:solidFill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 </a:t>
            </a:r>
            <a:r>
              <a:rPr kumimoji="0" lang="en-US" altLang="en-US" sz="2000" dirty="0" err="1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rv</a:t>
            </a: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 = </a:t>
            </a:r>
            <a:r>
              <a:rPr kumimoji="0" lang="en-US" altLang="en-US" sz="2400" b="1" dirty="0">
                <a:solidFill>
                  <a:srgbClr val="FF260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*</a:t>
            </a: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target;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    </a:t>
            </a:r>
            <a:r>
              <a:rPr kumimoji="0" lang="en-US" altLang="en-US" sz="2400" b="1" dirty="0">
                <a:solidFill>
                  <a:srgbClr val="FF260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*</a:t>
            </a: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target = </a:t>
            </a:r>
            <a:r>
              <a:rPr kumimoji="0" lang="en-US" altLang="en-US" sz="2000" dirty="0">
                <a:solidFill>
                  <a:srgbClr val="0070C0"/>
                </a:solidFill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true</a:t>
            </a: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;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    </a:t>
            </a:r>
            <a:r>
              <a:rPr kumimoji="0" lang="en-US" altLang="en-US" sz="2000" dirty="0">
                <a:solidFill>
                  <a:srgbClr val="0070C0"/>
                </a:solidFill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return</a:t>
            </a: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 </a:t>
            </a:r>
            <a:r>
              <a:rPr kumimoji="0" lang="en-US" altLang="en-US" sz="2000" dirty="0" err="1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rv</a:t>
            </a: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;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}</a:t>
            </a:r>
            <a:endParaRPr kumimoji="0" lang="en-US" altLang="en-US" dirty="0"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489701" y="2438400"/>
            <a:ext cx="4100513" cy="385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400"/>
              </a:spcBef>
              <a:buClr>
                <a:srgbClr val="000000"/>
              </a:buClr>
              <a:buFont typeface="Helvetica" panose="020B0604020202020204" pitchFamily="34" charset="0"/>
              <a:buChar char=""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Shared data: </a:t>
            </a:r>
            <a:br>
              <a:rPr kumimoji="0" lang="en-US" altLang="en-US" sz="2000" dirty="0">
                <a:latin typeface="VNI-Helve" pitchFamily="2" charset="0"/>
                <a:sym typeface="VNI-Helve" pitchFamily="2" charset="0"/>
              </a:rPr>
            </a:br>
            <a:r>
              <a:rPr kumimoji="0" lang="en-US" altLang="en-US" sz="2000" dirty="0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     </a:t>
            </a:r>
            <a:r>
              <a:rPr kumimoji="0" lang="en-US" altLang="en-US" sz="2000" dirty="0" err="1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boolean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lock = </a:t>
            </a:r>
            <a:r>
              <a:rPr kumimoji="0" lang="en-US" altLang="en-US" sz="2000" dirty="0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false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;</a:t>
            </a:r>
            <a:br>
              <a:rPr kumimoji="0" lang="en-US" altLang="en-US" sz="2000" dirty="0">
                <a:latin typeface="VNI-Helve" pitchFamily="2" charset="0"/>
                <a:sym typeface="VNI-Helve" pitchFamily="2" charset="0"/>
              </a:rPr>
            </a:br>
            <a:endParaRPr kumimoji="0" lang="en-US" altLang="en-US" sz="2000" dirty="0">
              <a:latin typeface="VNI-Helve" pitchFamily="2" charset="0"/>
              <a:sym typeface="VNI-Helve" pitchFamily="2" charset="0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Helvetica" panose="020B0604020202020204" pitchFamily="34" charset="0"/>
              <a:buChar char=""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Process </a:t>
            </a:r>
            <a:r>
              <a:rPr kumimoji="0" lang="en-US" altLang="en-US" sz="2000" i="1" dirty="0">
                <a:latin typeface="VNI-Helve" pitchFamily="2" charset="0"/>
                <a:sym typeface="VNI-Helve" pitchFamily="2" charset="0"/>
              </a:rPr>
              <a:t>P</a:t>
            </a:r>
            <a:r>
              <a:rPr kumimoji="0" lang="en-US" altLang="en-US" sz="2000" i="1" baseline="-25000" dirty="0">
                <a:latin typeface="VNI-Helve" pitchFamily="2" charset="0"/>
                <a:sym typeface="VNI-Helve" pitchFamily="2" charset="0"/>
              </a:rPr>
              <a:t>i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: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endParaRPr kumimoji="0" lang="en-US" altLang="en-US" sz="2000" dirty="0">
              <a:latin typeface="VNI-Helve" pitchFamily="2" charset="0"/>
              <a:sym typeface="VNI-Helve" pitchFamily="2" charset="0"/>
            </a:endParaRP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 </a:t>
            </a:r>
            <a:r>
              <a:rPr kumimoji="0" lang="en-US" altLang="en-US" sz="2000" dirty="0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do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{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dirty="0">
                <a:solidFill>
                  <a:srgbClr val="FF0000"/>
                </a:solidFill>
                <a:latin typeface="VNI-Helve" pitchFamily="2" charset="0"/>
                <a:sym typeface="VNI-Helve" pitchFamily="2" charset="0"/>
              </a:rPr>
              <a:t>         while (</a:t>
            </a:r>
            <a:r>
              <a:rPr kumimoji="0" lang="en-US" altLang="en-US" sz="2000" dirty="0" err="1">
                <a:solidFill>
                  <a:srgbClr val="FF0000"/>
                </a:solidFill>
                <a:latin typeface="VNI-Helve" pitchFamily="2" charset="0"/>
                <a:sym typeface="VNI-Helve" pitchFamily="2" charset="0"/>
              </a:rPr>
              <a:t>TestAndSet</a:t>
            </a:r>
            <a:r>
              <a:rPr kumimoji="0" lang="en-US" altLang="en-US" sz="2000" dirty="0">
                <a:solidFill>
                  <a:srgbClr val="FF0000"/>
                </a:solidFill>
                <a:latin typeface="VNI-Helve" pitchFamily="2" charset="0"/>
                <a:sym typeface="VNI-Helve" pitchFamily="2" charset="0"/>
              </a:rPr>
              <a:t>(</a:t>
            </a:r>
            <a:r>
              <a:rPr kumimoji="0" lang="en-US" alt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&amp;</a:t>
            </a:r>
            <a:r>
              <a:rPr kumimoji="0" lang="en-US" altLang="en-US" sz="2000" dirty="0">
                <a:solidFill>
                  <a:srgbClr val="0433FF"/>
                </a:solidFill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lock</a:t>
            </a:r>
            <a:r>
              <a:rPr kumimoji="0" lang="en-US" altLang="en-US" sz="2000" dirty="0">
                <a:solidFill>
                  <a:srgbClr val="FF0000"/>
                </a:solidFill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));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             </a:t>
            </a:r>
            <a:r>
              <a:rPr kumimoji="0" lang="en-US" altLang="en-US" sz="2000" b="1" i="1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c</a:t>
            </a:r>
            <a:r>
              <a:rPr kumimoji="0" lang="en-US" altLang="en-US" sz="2000" i="1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ritical section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dirty="0">
                <a:solidFill>
                  <a:srgbClr val="FF0000"/>
                </a:solidFill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         lock = false;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             </a:t>
            </a:r>
            <a:r>
              <a:rPr kumimoji="0" lang="en-US" altLang="en-US" sz="2000" i="1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remainder </a:t>
            </a:r>
            <a:r>
              <a:rPr kumimoji="0" lang="en-US" altLang="en-US" sz="2000" i="1" dirty="0" smtClean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section a=b;</a:t>
            </a:r>
            <a:endParaRPr kumimoji="0" lang="en-US" altLang="en-US" sz="2000" i="1" dirty="0">
              <a:latin typeface="VNI-Helve" pitchFamily="2" charset="0"/>
              <a:cs typeface="Tahoma" panose="020B0604030504040204" pitchFamily="34" charset="0"/>
              <a:sym typeface="VNI-Helve" pitchFamily="2" charset="0"/>
            </a:endParaRP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    } </a:t>
            </a:r>
            <a:r>
              <a:rPr kumimoji="0" lang="en-US" altLang="en-US" sz="2000" dirty="0">
                <a:solidFill>
                  <a:srgbClr val="0070C0"/>
                </a:solidFill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while</a:t>
            </a:r>
            <a:r>
              <a:rPr kumimoji="0" lang="en-US" altLang="en-US" sz="2000" dirty="0">
                <a:latin typeface="VNI-Helve" pitchFamily="2" charset="0"/>
                <a:cs typeface="Tahoma" panose="020B0604030504040204" pitchFamily="34" charset="0"/>
                <a:sym typeface="VNI-Helve" pitchFamily="2" charset="0"/>
              </a:rPr>
              <a:t> (1);</a:t>
            </a:r>
            <a:endParaRPr kumimoji="0" lang="en-US" altLang="en-US" dirty="0"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61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Lệnh TestAndSet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85799" y="1412776"/>
            <a:ext cx="10896601" cy="4911824"/>
          </a:xfrm>
        </p:spPr>
        <p:txBody>
          <a:bodyPr/>
          <a:lstStyle/>
          <a:p>
            <a:r>
              <a:rPr lang="vi-VN" altLang="en-US"/>
              <a:t>Mutual exclusion được bảo đảm: nếu Pi vào CS, các process Pj  khác đều đang busy waiting</a:t>
            </a:r>
          </a:p>
          <a:p>
            <a:r>
              <a:rPr lang="vi-VN" altLang="en-US"/>
              <a:t>Khi Pi ra khỏi CS, quá trình chọn lựa process Pj vào CS kế tiếp là tùy ý ⇒ không bảo đảm điều kiện bounded waiting. Do đó có thể xảy ra starvation (bị bỏ đói)</a:t>
            </a:r>
          </a:p>
          <a:p>
            <a:r>
              <a:rPr lang="vi-VN" altLang="en-US"/>
              <a:t>Các processor (ví dụ Pentium) thông thường cung cấp một lệnh đơn là Swap(a, b) có tác dụng hoán chuyển nội dung của a và b.</a:t>
            </a:r>
          </a:p>
          <a:p>
            <a:pPr lvl="1"/>
            <a:r>
              <a:rPr lang="vi-VN" altLang="en-US" sz="2800"/>
              <a:t>Swap(a, b) cũng có ưu nhược điểm như TestAndSet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4/29/2020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000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Swap và mutual exclusion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4/29/2020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62000" y="1268412"/>
            <a:ext cx="5164138" cy="520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5842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250" indent="-285750" defTabSz="58420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842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842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842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400"/>
              </a:spcBef>
              <a:buClrTx/>
              <a:buBlip>
                <a:blip r:embed="rId3"/>
              </a:buBlip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Biến chia sẻ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lock</a:t>
            </a: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được khởi tạo giá trị false</a:t>
            </a:r>
          </a:p>
          <a:p>
            <a:pPr>
              <a:spcBef>
                <a:spcPts val="400"/>
              </a:spcBef>
              <a:buClrTx/>
              <a:buBlip>
                <a:blip r:embed="rId3"/>
              </a:buBlip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Mỗi process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i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có biến cục bộ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key</a:t>
            </a: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</a:p>
          <a:p>
            <a:pPr>
              <a:spcBef>
                <a:spcPts val="400"/>
              </a:spcBef>
              <a:buClrTx/>
              <a:buBlip>
                <a:blip r:embed="rId3"/>
              </a:buBlip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i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nào thấy giá trị 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lock = false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thì được vào CS.</a:t>
            </a:r>
          </a:p>
          <a:p>
            <a:pPr lvl="1">
              <a:spcBef>
                <a:spcPts val="400"/>
              </a:spcBef>
              <a:buClrTx/>
              <a:buSzPct val="60000"/>
              <a:buBlip>
                <a:blip r:embed="rId4"/>
              </a:buBlip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Process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i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sẽ loại trừ các process P</a:t>
            </a:r>
            <a:r>
              <a:rPr lang="en-US" altLang="en-US" sz="2200" baseline="-25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j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khác khi thiết lập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lock = true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1454944" y="4114800"/>
            <a:ext cx="3778250" cy="210314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void</a:t>
            </a:r>
            <a:r>
              <a:rPr kumimoji="0" lang="en-US" altLang="en-US" sz="2000" b="1">
                <a:solidFill>
                  <a:srgbClr val="660066"/>
                </a:solidFill>
                <a:latin typeface="VNI-Helve" pitchFamily="2" charset="0"/>
                <a:sym typeface="VNI-Helve" pitchFamily="2" charset="0"/>
              </a:rPr>
              <a:t> Swap(</a:t>
            </a:r>
            <a:r>
              <a:rPr kumimoji="0" lang="en-US" altLang="en-US" sz="2000" b="1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boolean *</a:t>
            </a:r>
            <a:r>
              <a:rPr kumimoji="0" lang="en-US" altLang="en-US" sz="2000" b="1">
                <a:solidFill>
                  <a:srgbClr val="660066"/>
                </a:solidFill>
                <a:latin typeface="VNI-Helve" pitchFamily="2" charset="0"/>
                <a:sym typeface="VNI-Helve" pitchFamily="2" charset="0"/>
              </a:rPr>
              <a:t>a,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solidFill>
                  <a:srgbClr val="660066"/>
                </a:solidFill>
                <a:latin typeface="VNI-Helve" pitchFamily="2" charset="0"/>
                <a:sym typeface="VNI-Helve" pitchFamily="2" charset="0"/>
              </a:rPr>
              <a:t>                   </a:t>
            </a:r>
            <a:r>
              <a:rPr kumimoji="0" lang="en-US" altLang="en-US" sz="2000" b="1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boolean *</a:t>
            </a:r>
            <a:r>
              <a:rPr kumimoji="0" lang="en-US" altLang="en-US" sz="2000" b="1">
                <a:solidFill>
                  <a:srgbClr val="660066"/>
                </a:solidFill>
                <a:latin typeface="VNI-Helve" pitchFamily="2" charset="0"/>
                <a:sym typeface="VNI-Helve" pitchFamily="2" charset="0"/>
              </a:rPr>
              <a:t>b) {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solidFill>
                  <a:srgbClr val="660066"/>
                </a:solidFill>
                <a:latin typeface="VNI-Helve" pitchFamily="2" charset="0"/>
                <a:sym typeface="VNI-Helve" pitchFamily="2" charset="0"/>
              </a:rPr>
              <a:t>    </a:t>
            </a:r>
            <a:r>
              <a:rPr kumimoji="0" lang="en-US" altLang="en-US" sz="2000" b="1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boolean </a:t>
            </a:r>
            <a:r>
              <a:rPr kumimoji="0" lang="en-US" altLang="en-US" sz="2000" b="1">
                <a:solidFill>
                  <a:srgbClr val="660066"/>
                </a:solidFill>
                <a:latin typeface="VNI-Helve" pitchFamily="2" charset="0"/>
                <a:sym typeface="VNI-Helve" pitchFamily="2" charset="0"/>
              </a:rPr>
              <a:t>temp = *a;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solidFill>
                  <a:srgbClr val="660066"/>
                </a:solidFill>
                <a:latin typeface="VNI-Helve" pitchFamily="2" charset="0"/>
                <a:sym typeface="VNI-Helve" pitchFamily="2" charset="0"/>
              </a:rPr>
              <a:t>    *a = *b;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solidFill>
                  <a:srgbClr val="660066"/>
                </a:solidFill>
                <a:latin typeface="VNI-Helve" pitchFamily="2" charset="0"/>
                <a:sym typeface="VNI-Helve" pitchFamily="2" charset="0"/>
              </a:rPr>
              <a:t>    *b = temp;</a:t>
            </a:r>
          </a:p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solidFill>
                  <a:srgbClr val="660066"/>
                </a:solidFill>
                <a:latin typeface="VNI-Helve" pitchFamily="2" charset="0"/>
                <a:sym typeface="VNI-Helve" pitchFamily="2" charset="0"/>
              </a:rPr>
              <a:t>}</a:t>
            </a:r>
            <a:endParaRPr kumimoji="0" lang="en-US" altLang="en-US">
              <a:latin typeface="Verdana" panose="020B0604030504040204" pitchFamily="34" charset="0"/>
            </a:endParaRP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6046788" y="1301750"/>
            <a:ext cx="4468813" cy="509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7663" indent="-347663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tabLst>
                <a:tab pos="1422400" algn="l"/>
                <a:tab pos="1714500" algn="l"/>
                <a:tab pos="205740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tabLst>
                <a:tab pos="1422400" algn="l"/>
                <a:tab pos="1714500" algn="l"/>
                <a:tab pos="205740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>
                <a:tab pos="1422400" algn="l"/>
                <a:tab pos="1714500" algn="l"/>
                <a:tab pos="205740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tabLst>
                <a:tab pos="1422400" algn="l"/>
                <a:tab pos="1714500" algn="l"/>
                <a:tab pos="205740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tabLst>
                <a:tab pos="1422400" algn="l"/>
                <a:tab pos="1714500" algn="l"/>
                <a:tab pos="205740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422400" algn="l"/>
                <a:tab pos="1714500" algn="l"/>
                <a:tab pos="205740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422400" algn="l"/>
                <a:tab pos="1714500" algn="l"/>
                <a:tab pos="205740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422400" algn="l"/>
                <a:tab pos="1714500" algn="l"/>
                <a:tab pos="205740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422400" algn="l"/>
                <a:tab pos="1714500" algn="l"/>
                <a:tab pos="205740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  <a:buClrTx/>
              <a:buSzPct val="70000"/>
              <a:buFont typeface="Wingdings" panose="05000000000000000000" pitchFamily="2" charset="2"/>
              <a:buChar char="➢"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Biến chia sẻ (khởi tạo là </a:t>
            </a: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false</a:t>
            </a: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) </a:t>
            </a:r>
            <a:b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</a:b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      </a:t>
            </a:r>
            <a:r>
              <a:rPr kumimoji="0"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 </a:t>
            </a:r>
            <a:r>
              <a:rPr kumimoji="0"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bool  </a:t>
            </a: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lock;</a:t>
            </a: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	      </a:t>
            </a:r>
            <a:r>
              <a:rPr kumimoji="0"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 bool  </a:t>
            </a: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key;</a:t>
            </a:r>
            <a:b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</a:br>
            <a:endParaRPr kumimoji="0" lang="en-US" altLang="en-US" sz="2000" b="1">
              <a:latin typeface="Times New Roman" panose="02020603050405020304" pitchFamily="18" charset="0"/>
              <a:cs typeface="Times New Roman" panose="02020603050405020304" pitchFamily="18" charset="0"/>
              <a:sym typeface="VNI-Helve" pitchFamily="2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Pct val="70000"/>
              <a:buFont typeface="Wingdings" panose="05000000000000000000" pitchFamily="2" charset="2"/>
              <a:buChar char="➢"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Process </a:t>
            </a:r>
            <a:r>
              <a:rPr kumimoji="0"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P</a:t>
            </a:r>
            <a:r>
              <a:rPr kumimoji="0"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i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VNI-Helve" pitchFamily="2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	</a:t>
            </a:r>
            <a:r>
              <a:rPr kumimoji="0"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do</a:t>
            </a: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 {</a:t>
            </a: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	       key = </a:t>
            </a:r>
            <a:r>
              <a:rPr kumimoji="0"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true</a:t>
            </a: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	       </a:t>
            </a:r>
            <a:r>
              <a:rPr kumimoji="0"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while</a:t>
            </a: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 (key == </a:t>
            </a:r>
            <a:r>
              <a:rPr kumimoji="0"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true</a:t>
            </a: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) </a:t>
            </a: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		Swap(&amp;lock, &amp;key);</a:t>
            </a: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	           </a:t>
            </a:r>
            <a:r>
              <a:rPr kumimoji="0"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critical section</a:t>
            </a: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	       lock = </a:t>
            </a:r>
            <a:r>
              <a:rPr kumimoji="0" lang="en-US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false</a:t>
            </a: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	           </a:t>
            </a:r>
            <a:r>
              <a:rPr kumimoji="0"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remainder section</a:t>
            </a: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	</a:t>
            </a: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} </a:t>
            </a:r>
            <a:r>
              <a:rPr kumimoji="0"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while</a:t>
            </a: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 (1)</a:t>
            </a: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VNI-Helve" pitchFamily="2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	</a:t>
            </a:r>
            <a:r>
              <a:rPr kumimoji="0"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VNI-Helve" pitchFamily="2" charset="0"/>
              </a:rPr>
              <a:t>Không thỏa mãn bounded waiting</a:t>
            </a: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4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ja-JP" sz="2800"/>
              <a:t>Giải thuật dùng TestAndSet thoả mãn 3 yêu cầu</a:t>
            </a:r>
            <a:endParaRPr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599" y="1412776"/>
            <a:ext cx="10972801" cy="4911824"/>
          </a:xfrm>
        </p:spPr>
        <p:txBody>
          <a:bodyPr/>
          <a:lstStyle/>
          <a:p>
            <a:pPr>
              <a:defRPr/>
            </a:pPr>
            <a:r>
              <a:rPr lang="vi-VN" sz="2200"/>
              <a:t>Cấu trúc dữ liệu dùng chung (khởi tạo là false)</a:t>
            </a:r>
          </a:p>
          <a:p>
            <a:pPr marL="457200" lvl="1" indent="0">
              <a:buNone/>
              <a:defRPr/>
            </a:pPr>
            <a:r>
              <a:rPr lang="en-US" sz="2200"/>
              <a:t>	</a:t>
            </a:r>
            <a:r>
              <a:rPr lang="vi-VN" sz="2200"/>
              <a:t>bool  waiting[ n ];</a:t>
            </a:r>
          </a:p>
          <a:p>
            <a:pPr marL="0" indent="0">
              <a:buNone/>
              <a:defRPr/>
            </a:pPr>
            <a:r>
              <a:rPr lang="en-US" sz="2200"/>
              <a:t>	</a:t>
            </a:r>
            <a:r>
              <a:rPr lang="vi-VN" sz="2200"/>
              <a:t>bool  lock;</a:t>
            </a:r>
          </a:p>
          <a:p>
            <a:pPr>
              <a:defRPr/>
            </a:pPr>
            <a:r>
              <a:rPr lang="vi-VN" sz="2200"/>
              <a:t>Mutual exclusion: Pi chỉ có thể vào CS nếu và chỉ nếu hoặc waiting[ i ] = false, hoặc key = false</a:t>
            </a:r>
          </a:p>
          <a:p>
            <a:pPr lvl="1">
              <a:defRPr/>
            </a:pPr>
            <a:r>
              <a:rPr lang="vi-VN" sz="2200"/>
              <a:t>key = false chỉ khi TestAndSet (hay Swap) được thực thi</a:t>
            </a:r>
          </a:p>
          <a:p>
            <a:pPr lvl="2">
              <a:defRPr/>
            </a:pPr>
            <a:r>
              <a:rPr lang="vi-VN" sz="2200"/>
              <a:t>Process đầu tiên thực thi TestAndSet mới có key == false; các process khác đều phải đợi</a:t>
            </a:r>
          </a:p>
          <a:p>
            <a:pPr lvl="1">
              <a:defRPr/>
            </a:pPr>
            <a:r>
              <a:rPr lang="vi-VN" sz="2200"/>
              <a:t>waiting[ i ] = false chỉ khi process khác rời khỏi CS</a:t>
            </a:r>
          </a:p>
          <a:p>
            <a:pPr lvl="2">
              <a:defRPr/>
            </a:pPr>
            <a:r>
              <a:rPr lang="vi-VN" sz="2200"/>
              <a:t>Chỉ có một waiting[ i ] có giá trị false</a:t>
            </a:r>
          </a:p>
          <a:p>
            <a:pPr>
              <a:defRPr/>
            </a:pPr>
            <a:r>
              <a:rPr lang="vi-VN" sz="2200"/>
              <a:t>Progress: chứng minh tương tự như mutual exclusion</a:t>
            </a:r>
          </a:p>
          <a:p>
            <a:pPr>
              <a:defRPr/>
            </a:pPr>
            <a:r>
              <a:rPr lang="vi-VN" sz="2200"/>
              <a:t>Bounded waiting: waiting in the cyclic order</a:t>
            </a:r>
            <a:endParaRPr lang="vi-VN" sz="22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4/29/2020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367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67001" y="287338"/>
            <a:ext cx="7543800" cy="693390"/>
          </a:xfrm>
        </p:spPr>
        <p:txBody>
          <a:bodyPr/>
          <a:lstStyle/>
          <a:p>
            <a:r>
              <a:rPr lang="vi-VN" altLang="ja-JP" sz="2800"/>
              <a:t>Giải thuật dùng TestAndSet thoả mãn 3 yêu cầu</a:t>
            </a:r>
            <a:r>
              <a:rPr lang="en-US" altLang="ja-JP" sz="2800"/>
              <a:t> (tt)</a:t>
            </a:r>
            <a:endParaRPr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4/29/2020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3606800" y="1495426"/>
            <a:ext cx="4737100" cy="1812925"/>
            <a:chOff x="0" y="23796"/>
            <a:chExt cx="4737100" cy="1811688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>
              <a:off x="0" y="23796"/>
              <a:ext cx="4737100" cy="1811688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spcBef>
                  <a:spcPts val="400"/>
                </a:spcBef>
                <a:defRPr/>
              </a:pPr>
              <a:endParaRPr lang="en-US" sz="2000">
                <a:latin typeface="VNI-Helve" pitchFamily="2" charset="0"/>
                <a:sym typeface="VNI-Helve" pitchFamily="2" charset="0"/>
              </a:endParaRPr>
            </a:p>
          </p:txBody>
        </p:sp>
        <p:sp>
          <p:nvSpPr>
            <p:cNvPr id="10" name="Rectangle 4"/>
            <p:cNvSpPr>
              <a:spLocks/>
            </p:cNvSpPr>
            <p:nvPr/>
          </p:nvSpPr>
          <p:spPr bwMode="auto">
            <a:xfrm>
              <a:off x="0" y="58202"/>
              <a:ext cx="2702663" cy="1742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>
                  <a:latin typeface="VNI-Helve" pitchFamily="2" charset="0"/>
                  <a:sym typeface="VNI-Helve" pitchFamily="2" charset="0"/>
                </a:rPr>
                <a:t>waiting[ i ] = </a:t>
              </a:r>
              <a:r>
                <a:rPr kumimoji="0" lang="en-US" altLang="en-US" sz="2000">
                  <a:solidFill>
                    <a:srgbClr val="0070C0"/>
                  </a:solidFill>
                  <a:latin typeface="VNI-Helve" pitchFamily="2" charset="0"/>
                  <a:sym typeface="VNI-Helve" pitchFamily="2" charset="0"/>
                </a:rPr>
                <a:t>true</a:t>
              </a:r>
              <a:r>
                <a:rPr kumimoji="0" lang="en-US" altLang="en-US" sz="2000">
                  <a:latin typeface="VNI-Helve" pitchFamily="2" charset="0"/>
                  <a:sym typeface="VNI-Helve" pitchFamily="2" charset="0"/>
                </a:rPr>
                <a:t>;</a:t>
              </a:r>
            </a:p>
            <a:p>
              <a:pPr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>
                  <a:latin typeface="VNI-Helve" pitchFamily="2" charset="0"/>
                  <a:sym typeface="VNI-Helve" pitchFamily="2" charset="0"/>
                </a:rPr>
                <a:t>key = </a:t>
              </a:r>
              <a:r>
                <a:rPr kumimoji="0" lang="en-US" altLang="en-US" sz="2000">
                  <a:solidFill>
                    <a:srgbClr val="0070C0"/>
                  </a:solidFill>
                  <a:latin typeface="VNI-Helve" pitchFamily="2" charset="0"/>
                  <a:sym typeface="VNI-Helve" pitchFamily="2" charset="0"/>
                </a:rPr>
                <a:t>true</a:t>
              </a:r>
              <a:r>
                <a:rPr kumimoji="0" lang="en-US" altLang="en-US" sz="2000">
                  <a:latin typeface="VNI-Helve" pitchFamily="2" charset="0"/>
                  <a:sym typeface="VNI-Helve" pitchFamily="2" charset="0"/>
                </a:rPr>
                <a:t>;</a:t>
              </a:r>
            </a:p>
            <a:p>
              <a:pPr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>
                  <a:latin typeface="VNI-Helve" pitchFamily="2" charset="0"/>
                  <a:sym typeface="VNI-Helve" pitchFamily="2" charset="0"/>
                </a:rPr>
                <a:t>while (waiting[ i ] &amp;&amp; key)</a:t>
              </a:r>
            </a:p>
            <a:p>
              <a:pPr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>
                  <a:latin typeface="VNI-Helve" pitchFamily="2" charset="0"/>
                  <a:sym typeface="VNI-Helve" pitchFamily="2" charset="0"/>
                </a:rPr>
                <a:t>    key = TestAndSet(lock);</a:t>
              </a:r>
            </a:p>
            <a:p>
              <a:pPr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>
                  <a:latin typeface="VNI-Helve" pitchFamily="2" charset="0"/>
                  <a:sym typeface="VNI-Helve" pitchFamily="2" charset="0"/>
                </a:rPr>
                <a:t>waiting[ i ] = </a:t>
              </a:r>
              <a:r>
                <a:rPr kumimoji="0" lang="en-US" altLang="en-US" sz="2000">
                  <a:solidFill>
                    <a:srgbClr val="0070C0"/>
                  </a:solidFill>
                  <a:latin typeface="VNI-Helve" pitchFamily="2" charset="0"/>
                  <a:sym typeface="VNI-Helve" pitchFamily="2" charset="0"/>
                </a:rPr>
                <a:t>false</a:t>
              </a:r>
              <a:r>
                <a:rPr kumimoji="0" lang="en-US" altLang="en-US" sz="2000">
                  <a:latin typeface="VNI-Helve" pitchFamily="2" charset="0"/>
                  <a:sym typeface="VNI-Helve" pitchFamily="2" charset="0"/>
                </a:rPr>
                <a:t>;</a:t>
              </a:r>
              <a:endParaRPr kumimoji="0" lang="en-US" altLang="en-US">
                <a:latin typeface="Verdana" panose="020B0604030504040204" pitchFamily="34" charset="0"/>
              </a:endParaRPr>
            </a:p>
          </p:txBody>
        </p:sp>
      </p:grp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3571875" y="3738564"/>
            <a:ext cx="4762500" cy="2382837"/>
            <a:chOff x="-1" y="12698"/>
            <a:chExt cx="4760914" cy="2382523"/>
          </a:xfrm>
        </p:grpSpPr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-1" y="12698"/>
              <a:ext cx="4760914" cy="2382523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/>
              </a:pPr>
              <a:endParaRPr lang="en-US" sz="2400">
                <a:latin typeface="VNI-Helve" pitchFamily="2" charset="0"/>
                <a:sym typeface="VNI-Helve" pitchFamily="2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0" y="80722"/>
              <a:ext cx="3261025" cy="2246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j = (</a:t>
              </a:r>
              <a:r>
                <a:rPr kumimoji="0" lang="en-US" altLang="en-US" sz="2000" dirty="0" err="1">
                  <a:latin typeface="VNI-Helve" pitchFamily="2" charset="0"/>
                  <a:sym typeface="VNI-Helve" pitchFamily="2" charset="0"/>
                </a:rPr>
                <a:t>i</a:t>
              </a: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 + 1) % n;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while ( (j != </a:t>
              </a:r>
              <a:r>
                <a:rPr kumimoji="0" lang="en-US" altLang="en-US" sz="2000" dirty="0" err="1">
                  <a:latin typeface="VNI-Helve" pitchFamily="2" charset="0"/>
                  <a:sym typeface="VNI-Helve" pitchFamily="2" charset="0"/>
                </a:rPr>
                <a:t>i</a:t>
              </a: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)  &amp;&amp;  !waiting[ j ] )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    j = (j + 1) % n;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if (j == </a:t>
              </a:r>
              <a:r>
                <a:rPr kumimoji="0" lang="en-US" altLang="en-US" sz="2000" dirty="0" err="1">
                  <a:latin typeface="VNI-Helve" pitchFamily="2" charset="0"/>
                  <a:sym typeface="VNI-Helve" pitchFamily="2" charset="0"/>
                </a:rPr>
                <a:t>i</a:t>
              </a: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)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    lock = </a:t>
              </a:r>
              <a:r>
                <a:rPr kumimoji="0" lang="en-US" altLang="en-US" sz="2000" dirty="0">
                  <a:solidFill>
                    <a:srgbClr val="0070C0"/>
                  </a:solidFill>
                  <a:latin typeface="VNI-Helve" pitchFamily="2" charset="0"/>
                  <a:sym typeface="VNI-Helve" pitchFamily="2" charset="0"/>
                </a:rPr>
                <a:t>false</a:t>
              </a: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;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else </a:t>
              </a:r>
            </a:p>
            <a:p>
              <a:pPr>
                <a:lnSpc>
                  <a:spcPct val="90000"/>
                </a:lnSpc>
                <a:spcBef>
                  <a:spcPts val="400"/>
                </a:spcBef>
                <a:buClrTx/>
                <a:buSzTx/>
                <a:buNone/>
              </a:pP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    waiting[ j ] = </a:t>
              </a:r>
              <a:r>
                <a:rPr kumimoji="0" lang="en-US" altLang="en-US" sz="2000" dirty="0">
                  <a:solidFill>
                    <a:srgbClr val="0070C0"/>
                  </a:solidFill>
                  <a:latin typeface="VNI-Helve" pitchFamily="2" charset="0"/>
                  <a:sym typeface="VNI-Helve" pitchFamily="2" charset="0"/>
                </a:rPr>
                <a:t>false</a:t>
              </a:r>
              <a:r>
                <a:rPr kumimoji="0" lang="en-US" altLang="en-US" sz="2000" dirty="0">
                  <a:latin typeface="VNI-Helve" pitchFamily="2" charset="0"/>
                  <a:sym typeface="VNI-Helve" pitchFamily="2" charset="0"/>
                </a:rPr>
                <a:t>;</a:t>
              </a:r>
              <a:endParaRPr kumimoji="0" lang="en-US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14" name="Rectangle 8"/>
          <p:cNvSpPr>
            <a:spLocks/>
          </p:cNvSpPr>
          <p:nvPr/>
        </p:nvSpPr>
        <p:spPr bwMode="auto">
          <a:xfrm>
            <a:off x="4016376" y="3308351"/>
            <a:ext cx="14939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>
                <a:latin typeface="VNI-Helve" pitchFamily="2" charset="0"/>
                <a:sym typeface="VNI-Helve" pitchFamily="2" charset="0"/>
              </a:rPr>
              <a:t>critical section</a:t>
            </a:r>
            <a:endParaRPr kumimoji="0" lang="en-US" altLang="en-US">
              <a:latin typeface="VNI-Helve" pitchFamily="2" charset="0"/>
              <a:sym typeface="VNI-Helve" pitchFamily="2" charset="0"/>
            </a:endParaRPr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3968751" y="6065839"/>
            <a:ext cx="18723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>
                <a:latin typeface="VNI-Helve" pitchFamily="2" charset="0"/>
                <a:sym typeface="VNI-Helve" pitchFamily="2" charset="0"/>
              </a:rPr>
              <a:t>remainder section</a:t>
            </a:r>
            <a:endParaRPr kumimoji="0" lang="en-US" altLang="en-US">
              <a:latin typeface="VNI-Helve" pitchFamily="2" charset="0"/>
              <a:sym typeface="VNI-Helve" pitchFamily="2" charset="0"/>
            </a:endParaRPr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2870201" y="1204914"/>
            <a:ext cx="4071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400"/>
              </a:spcBef>
              <a:buClrTx/>
              <a:buSzTx/>
              <a:buNone/>
            </a:pPr>
            <a:r>
              <a:rPr kumimoji="0" lang="en-US" altLang="en-US" sz="2000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do</a:t>
            </a:r>
            <a:r>
              <a:rPr kumimoji="0" lang="en-US" altLang="en-US" sz="2000">
                <a:latin typeface="VNI-Helve" pitchFamily="2" charset="0"/>
                <a:sym typeface="VNI-Helve" pitchFamily="2" charset="0"/>
              </a:rPr>
              <a:t> {</a:t>
            </a:r>
            <a:endParaRPr kumimoji="0" lang="en-US" altLang="en-US">
              <a:latin typeface="Verdana" panose="020B0604030504040204" pitchFamily="34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2886076" y="6273801"/>
            <a:ext cx="10467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VNI-Helve" pitchFamily="2" charset="0"/>
                <a:sym typeface="VNI-Helve" pitchFamily="2" charset="0"/>
              </a:rPr>
              <a:t>} </a:t>
            </a:r>
            <a:r>
              <a:rPr kumimoji="0" lang="en-US" altLang="en-US" sz="2000">
                <a:solidFill>
                  <a:srgbClr val="0070C0"/>
                </a:solidFill>
                <a:latin typeface="VNI-Helve" pitchFamily="2" charset="0"/>
                <a:sym typeface="VNI-Helve" pitchFamily="2" charset="0"/>
              </a:rPr>
              <a:t>while</a:t>
            </a:r>
            <a:r>
              <a:rPr kumimoji="0" lang="en-US" altLang="en-US" sz="2000">
                <a:latin typeface="VNI-Helve" pitchFamily="2" charset="0"/>
                <a:sym typeface="VNI-Helve" pitchFamily="2" charset="0"/>
              </a:rPr>
              <a:t> (1)</a:t>
            </a:r>
            <a:endParaRPr kumimoji="0" lang="en-US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036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Tóm</a:t>
            </a:r>
            <a:r>
              <a:rPr lang="en-US" altLang="ja-JP" dirty="0"/>
              <a:t> </a:t>
            </a:r>
            <a:r>
              <a:rPr lang="en-US" altLang="ja-JP" dirty="0" err="1"/>
              <a:t>tắt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buổi </a:t>
            </a:r>
            <a:r>
              <a:rPr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mềm</a:t>
            </a:r>
            <a:endParaRPr lang="en-US" altLang="en-US" dirty="0"/>
          </a:p>
          <a:p>
            <a:pPr lvl="1"/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kiểm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phiên</a:t>
            </a:r>
            <a:endParaRPr lang="en-US" altLang="en-US" sz="2800" dirty="0"/>
          </a:p>
          <a:p>
            <a:pPr lvl="1"/>
            <a:r>
              <a:rPr lang="en-US" altLang="en-US" sz="2800" dirty="0" err="1"/>
              <a:t>Sử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cờ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hiệu</a:t>
            </a:r>
            <a:endParaRPr lang="en-US" altLang="en-US" sz="2800" dirty="0"/>
          </a:p>
          <a:p>
            <a:pPr lvl="1"/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pháp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Peterson</a:t>
            </a:r>
          </a:p>
          <a:p>
            <a:pPr lvl="1"/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pháp</a:t>
            </a:r>
            <a:r>
              <a:rPr lang="en-US" altLang="en-US" sz="2800" dirty="0"/>
              <a:t> Bakery</a:t>
            </a:r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cứng</a:t>
            </a:r>
            <a:endParaRPr lang="en-US" altLang="en-US" dirty="0"/>
          </a:p>
          <a:p>
            <a:pPr lvl="1"/>
            <a:r>
              <a:rPr lang="en-US" altLang="en-US" sz="2800" dirty="0" err="1"/>
              <a:t>Cấp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ngắt</a:t>
            </a:r>
            <a:endParaRPr lang="en-US" altLang="en-US" sz="2800" dirty="0"/>
          </a:p>
          <a:p>
            <a:pPr lvl="1"/>
            <a:r>
              <a:rPr lang="en-US" altLang="en-US" sz="2800" dirty="0" err="1" smtClean="0"/>
              <a:t>LỆnh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đặt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biệt</a:t>
            </a:r>
            <a:endParaRPr lang="vi-VN" altLang="en-US" sz="2800" dirty="0"/>
          </a:p>
          <a:p>
            <a:pPr lvl="2"/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279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Ôn tập chương 5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963" y="1371597"/>
            <a:ext cx="10972437" cy="3810004"/>
          </a:xfrm>
        </p:spPr>
        <p:txBody>
          <a:bodyPr wrap="square" anchor="ctr" anchorCtr="0">
            <a:noAutofit/>
          </a:bodyPr>
          <a:lstStyle/>
          <a:p>
            <a:r>
              <a:rPr lang="vi-VN" altLang="ja-JP" sz="3000"/>
              <a:t>Khi nào thì xảy ra tranh chấp race condition?</a:t>
            </a:r>
          </a:p>
          <a:p>
            <a:r>
              <a:rPr lang="vi-VN" altLang="ja-JP" sz="3000"/>
              <a:t>Vấn đề Critical Section là gì?</a:t>
            </a:r>
          </a:p>
          <a:p>
            <a:r>
              <a:rPr lang="vi-VN" altLang="ja-JP" sz="3000"/>
              <a:t>Yêu cầu của lời giải cho CS problem?</a:t>
            </a:r>
          </a:p>
          <a:p>
            <a:r>
              <a:rPr lang="vi-VN" altLang="ja-JP" sz="3000"/>
              <a:t>Có mấy loại giải pháp? Kể tên?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215666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14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chương 5 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963" y="1371600"/>
            <a:ext cx="10972437" cy="4824536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Các giải pháp phần mềm</a:t>
            </a:r>
          </a:p>
          <a:p>
            <a:pPr lvl="1">
              <a:defRPr/>
            </a:pPr>
            <a:r>
              <a:rPr lang="en-US" altLang="en-US" sz="2800"/>
              <a:t>Sử dụng giải thuật kiểm tra luân phiên</a:t>
            </a:r>
          </a:p>
          <a:p>
            <a:pPr lvl="1">
              <a:defRPr/>
            </a:pPr>
            <a:r>
              <a:rPr lang="en-US" altLang="en-US" sz="2800"/>
              <a:t>Sử dụng các biến cờ hiệu</a:t>
            </a:r>
          </a:p>
          <a:p>
            <a:pPr lvl="1">
              <a:defRPr/>
            </a:pPr>
            <a:r>
              <a:rPr lang="en-US" altLang="en-US" sz="2800"/>
              <a:t>Giải pháp của Peterson</a:t>
            </a:r>
          </a:p>
          <a:p>
            <a:pPr lvl="1">
              <a:defRPr/>
            </a:pPr>
            <a:r>
              <a:rPr lang="en-US" altLang="en-US" sz="2800"/>
              <a:t>Giải pháp Bakery</a:t>
            </a:r>
          </a:p>
          <a:p>
            <a:pPr>
              <a:defRPr/>
            </a:pPr>
            <a:r>
              <a:rPr lang="en-US" altLang="en-US"/>
              <a:t>Các giải pháp phần cứng</a:t>
            </a:r>
          </a:p>
          <a:p>
            <a:pPr lvl="1">
              <a:defRPr/>
            </a:pPr>
            <a:r>
              <a:rPr lang="en-US" altLang="en-US" sz="2800"/>
              <a:t>Cấp ngắt</a:t>
            </a:r>
          </a:p>
          <a:p>
            <a:pPr lvl="1">
              <a:defRPr/>
            </a:pPr>
            <a:r>
              <a:rPr lang="en-US" altLang="en-US" sz="2800"/>
              <a:t>Chỉ thị TSL</a:t>
            </a:r>
            <a:endParaRPr lang="vi-VN" altLang="en-US" sz="280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85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Giải thuật 1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963" y="1371600"/>
            <a:ext cx="10972437" cy="5153025"/>
          </a:xfrm>
        </p:spPr>
        <p:txBody>
          <a:bodyPr/>
          <a:lstStyle/>
          <a:p>
            <a:pPr>
              <a:buSzPct val="90000"/>
            </a:pPr>
            <a:r>
              <a:rPr lang="en-US" altLang="en-US" sz="2400" dirty="0" err="1"/>
              <a:t>Biến</a:t>
            </a:r>
            <a:r>
              <a:rPr lang="en-US" altLang="en-US" sz="2400" dirty="0"/>
              <a:t> chia </a:t>
            </a:r>
            <a:r>
              <a:rPr lang="en-US" altLang="en-US" sz="2400" dirty="0" err="1"/>
              <a:t>sẻ</a:t>
            </a:r>
            <a:endParaRPr lang="en-US" altLang="en-US" sz="2400" dirty="0"/>
          </a:p>
          <a:p>
            <a:pPr marL="571500" lvl="1">
              <a:buSzPct val="90000"/>
            </a:pPr>
            <a:r>
              <a:rPr lang="vi-VN" altLang="en-US" sz="2000" dirty="0"/>
              <a:t>int   turn;		/* khởi đầu turn = 0 */</a:t>
            </a:r>
          </a:p>
          <a:p>
            <a:pPr marL="571500" lvl="1">
              <a:buSzPct val="90000"/>
            </a:pPr>
            <a:r>
              <a:rPr lang="vi-VN" altLang="en-US" sz="2000" dirty="0"/>
              <a:t>nếu turn = i thì Pi  được phép vào critical section, với i = 0 hay 1</a:t>
            </a:r>
          </a:p>
          <a:p>
            <a:pPr>
              <a:buSzPct val="90000"/>
            </a:pPr>
            <a:r>
              <a:rPr lang="en-US" altLang="en-US" sz="2400" dirty="0"/>
              <a:t>Process Pi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en-US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  </a:t>
            </a:r>
            <a:r>
              <a:rPr kumimoji="0" lang="vi-VN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do</a:t>
            </a: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 {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</a:t>
            </a:r>
            <a:r>
              <a:rPr kumimoji="0" lang="vi-VN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while</a:t>
            </a: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 (turn != i);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	critical section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turn = j;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	remainder section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        } </a:t>
            </a:r>
            <a:r>
              <a:rPr kumimoji="0" lang="vi-VN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while</a:t>
            </a: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 (1);</a:t>
            </a:r>
          </a:p>
          <a:p>
            <a:pPr>
              <a:buSzPct val="90000"/>
            </a:pPr>
            <a:r>
              <a:rPr lang="en-US" altLang="en-US" sz="2400" dirty="0" err="1"/>
              <a:t>Thỏa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mãn</a:t>
            </a:r>
            <a:r>
              <a:rPr lang="en-US" altLang="en-US" sz="2400" dirty="0"/>
              <a:t> Mutual exclusion (1)</a:t>
            </a:r>
          </a:p>
          <a:p>
            <a:pPr>
              <a:buSzPct val="90000"/>
            </a:pPr>
            <a:r>
              <a:rPr lang="en-US" altLang="en-US" sz="2400" dirty="0" err="1"/>
              <a:t>Nhưng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vi-VN" altLang="en-US" sz="2400" dirty="0"/>
              <a:t>thoả mãn yêu cầu về progress (2) và bounded waiting (3) vì tính chất strict alternation của giải thuật</a:t>
            </a:r>
            <a:endParaRPr lang="en-US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thuật</a:t>
            </a:r>
            <a:r>
              <a:rPr lang="en-US" altLang="ja-JP" dirty="0"/>
              <a:t> 1 (</a:t>
            </a:r>
            <a:r>
              <a:rPr lang="en-US" altLang="ja-JP" dirty="0" err="1"/>
              <a:t>tt</a:t>
            </a:r>
            <a:r>
              <a:rPr lang="en-US" altLang="ja-JP" dirty="0"/>
              <a:t>)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436" cy="5381626"/>
          </a:xfrm>
        </p:spPr>
        <p:txBody>
          <a:bodyPr/>
          <a:lstStyle/>
          <a:p>
            <a:pPr>
              <a:buSzPct val="90000"/>
            </a:pPr>
            <a:endParaRPr lang="en-US" altLang="en-US" sz="2400" dirty="0"/>
          </a:p>
          <a:p>
            <a:pPr>
              <a:buSzPct val="90000"/>
            </a:pPr>
            <a:endParaRPr lang="en-US" altLang="en-US" sz="2400" dirty="0"/>
          </a:p>
          <a:p>
            <a:pPr>
              <a:buSzPct val="90000"/>
            </a:pPr>
            <a:endParaRPr lang="en-US" altLang="en-US" sz="2400" dirty="0"/>
          </a:p>
          <a:p>
            <a:pPr>
              <a:buSzPct val="90000"/>
            </a:pPr>
            <a:endParaRPr lang="en-US" altLang="en-US" sz="2400" dirty="0"/>
          </a:p>
          <a:p>
            <a:pPr>
              <a:buSzPct val="90000"/>
            </a:pPr>
            <a:endParaRPr lang="en-US" altLang="en-US" sz="2400" dirty="0"/>
          </a:p>
          <a:p>
            <a:pPr>
              <a:buSzPct val="90000"/>
            </a:pPr>
            <a:endParaRPr lang="en-US" altLang="en-US" sz="2400" dirty="0"/>
          </a:p>
          <a:p>
            <a:pPr>
              <a:buSzPct val="90000"/>
            </a:pPr>
            <a:r>
              <a:rPr lang="en-US" altLang="en-US" sz="2400" dirty="0" smtClean="0"/>
              <a:t>P0 </a:t>
            </a:r>
            <a:r>
              <a:rPr lang="en-US" altLang="en-US" sz="2400" dirty="0" err="1" smtClean="0"/>
              <a:t>vào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trước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set turn = 1, </a:t>
            </a:r>
            <a:r>
              <a:rPr lang="en-US" altLang="en-US" sz="2400" dirty="0" err="1" smtClean="0"/>
              <a:t>nhưng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muốn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lại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hoặc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lâu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hơn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tại</a:t>
            </a:r>
            <a:r>
              <a:rPr lang="en-US" altLang="en-US" sz="2400" dirty="0" smtClean="0"/>
              <a:t> remainder section.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khi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đó</a:t>
            </a:r>
            <a:r>
              <a:rPr lang="en-US" altLang="en-US" sz="2400" dirty="0" smtClean="0"/>
              <a:t> P1 </a:t>
            </a:r>
            <a:r>
              <a:rPr lang="en-US" altLang="en-US" sz="2400" dirty="0" err="1" smtClean="0"/>
              <a:t>vào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xong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set turn = 0. P1 </a:t>
            </a:r>
            <a:r>
              <a:rPr lang="en-US" altLang="en-US" sz="2400" dirty="0" err="1" smtClean="0"/>
              <a:t>lại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muốn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tiếp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tục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lại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chấp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nhưng</a:t>
            </a:r>
            <a:r>
              <a:rPr lang="en-US" altLang="en-US" sz="2400" dirty="0" smtClean="0"/>
              <a:t> P0 </a:t>
            </a:r>
            <a:r>
              <a:rPr lang="en-US" altLang="en-US" sz="2400" dirty="0" err="1" smtClean="0"/>
              <a:t>lại</a:t>
            </a:r>
            <a:r>
              <a:rPr lang="en-US" altLang="en-US" sz="2400" dirty="0" smtClean="0"/>
              <a:t> block P1 </a:t>
            </a:r>
            <a:r>
              <a:rPr lang="en-US" altLang="en-US" sz="2400" dirty="0" err="1" smtClean="0"/>
              <a:t>vào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tiến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nào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trong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chấp</a:t>
            </a:r>
            <a:r>
              <a:rPr lang="en-US" altLang="en-US" sz="2400" dirty="0" smtClean="0"/>
              <a:t>. Vi </a:t>
            </a:r>
            <a:r>
              <a:rPr lang="en-US" altLang="en-US" sz="2400" dirty="0" err="1" smtClean="0"/>
              <a:t>phạm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tính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2 (progress)</a:t>
            </a:r>
            <a:endParaRPr lang="en-US" altLang="en-US" sz="2400" dirty="0"/>
          </a:p>
          <a:p>
            <a:pPr>
              <a:buSzPct val="90000"/>
            </a:pP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gì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xảy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nếu</a:t>
            </a:r>
            <a:r>
              <a:rPr lang="en-US" altLang="en-US" sz="2400" dirty="0"/>
              <a:t> P0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RS (remainder section) </a:t>
            </a:r>
            <a:r>
              <a:rPr lang="en-US" altLang="en-US" sz="2400" dirty="0" err="1"/>
              <a:t>rất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còn</a:t>
            </a:r>
            <a:r>
              <a:rPr lang="en-US" altLang="en-US" sz="2400" dirty="0"/>
              <a:t> P1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RS </a:t>
            </a:r>
            <a:r>
              <a:rPr lang="en-US" altLang="en-US" sz="2400" dirty="0" err="1"/>
              <a:t>nhỏ</a:t>
            </a:r>
            <a:r>
              <a:rPr lang="en-US" altLang="en-US" sz="2400" dirty="0" smtClean="0"/>
              <a:t>? </a:t>
            </a:r>
            <a:r>
              <a:rPr lang="en-US" altLang="en-US" sz="2400" dirty="0" err="1" smtClean="0"/>
              <a:t>Đói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tài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nguyên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vi </a:t>
            </a:r>
            <a:r>
              <a:rPr lang="en-US" altLang="en-US" sz="2400" dirty="0" err="1" smtClean="0"/>
              <a:t>phạm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tính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số</a:t>
            </a:r>
            <a:r>
              <a:rPr lang="en-US" altLang="en-US" sz="2400" dirty="0" smtClean="0"/>
              <a:t> 3 (bounded waiting)</a:t>
            </a:r>
            <a:endParaRPr lang="en-US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10/20/2021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1628445" y="1260128"/>
            <a:ext cx="4294188" cy="2411413"/>
          </a:xfrm>
          <a:prstGeom prst="rect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latin typeface="VNI-Helve" pitchFamily="2" charset="0"/>
                <a:sym typeface="VNI-Helve" pitchFamily="2" charset="0"/>
              </a:rPr>
              <a:t>Process P0: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latin typeface="VNI-Helve" pitchFamily="2" charset="0"/>
                <a:sym typeface="VNI-Helve" pitchFamily="2" charset="0"/>
              </a:rPr>
              <a:t>do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solidFill>
                  <a:srgbClr val="FF0000"/>
                </a:solidFill>
                <a:latin typeface="VNI-Helve" pitchFamily="2" charset="0"/>
                <a:sym typeface="VNI-Helve" pitchFamily="2" charset="0"/>
              </a:rPr>
              <a:t>  while (turn != 0);</a:t>
            </a:r>
            <a:endParaRPr kumimoji="0" lang="en-US" altLang="en-US" sz="2200" b="1" dirty="0">
              <a:latin typeface="VNI-Helve" pitchFamily="2" charset="0"/>
              <a:sym typeface="VNI-Helve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latin typeface="VNI-Helve" pitchFamily="2" charset="0"/>
                <a:sym typeface="VNI-Helve" pitchFamily="2" charset="0"/>
              </a:rPr>
              <a:t>	critical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latin typeface="VNI-Helve" pitchFamily="2" charset="0"/>
                <a:sym typeface="VNI-Helve" pitchFamily="2" charset="0"/>
              </a:rPr>
              <a:t>  </a:t>
            </a:r>
            <a:r>
              <a:rPr kumimoji="0" lang="en-US" altLang="en-US" sz="2200" b="1" dirty="0">
                <a:solidFill>
                  <a:srgbClr val="FF0000"/>
                </a:solidFill>
                <a:latin typeface="VNI-Helve" pitchFamily="2" charset="0"/>
                <a:sym typeface="VNI-Helve" pitchFamily="2" charset="0"/>
              </a:rPr>
              <a:t>turn := 1;</a:t>
            </a:r>
            <a:endParaRPr kumimoji="0" lang="en-US" altLang="en-US" sz="2200" b="1" dirty="0">
              <a:latin typeface="VNI-Helve" pitchFamily="2" charset="0"/>
              <a:sym typeface="VNI-Helve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 smtClean="0">
                <a:latin typeface="VNI-Helve" pitchFamily="2" charset="0"/>
                <a:sym typeface="VNI-Helve" pitchFamily="2" charset="0"/>
              </a:rPr>
              <a:t>	remainder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 smtClean="0">
                <a:latin typeface="VNI-Helve" pitchFamily="2" charset="0"/>
                <a:sym typeface="VNI-Helve" pitchFamily="2" charset="0"/>
              </a:rPr>
              <a:t>while (1);</a:t>
            </a:r>
            <a:endParaRPr kumimoji="0" lang="en-US" altLang="en-US" dirty="0">
              <a:latin typeface="Verdana" panose="020B0604030504040204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196873" y="1260129"/>
            <a:ext cx="4213225" cy="2411412"/>
          </a:xfrm>
          <a:prstGeom prst="rect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latin typeface="VNI-Helve" pitchFamily="2" charset="0"/>
                <a:sym typeface="VNI-Helve" pitchFamily="2" charset="0"/>
              </a:rPr>
              <a:t>Process P1: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latin typeface="VNI-Helve" pitchFamily="2" charset="0"/>
                <a:sym typeface="VNI-Helve" pitchFamily="2" charset="0"/>
              </a:rPr>
              <a:t>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latin typeface="VNI-Helve" pitchFamily="2" charset="0"/>
                <a:sym typeface="VNI-Helve" pitchFamily="2" charset="0"/>
              </a:rPr>
              <a:t>  </a:t>
            </a:r>
            <a:r>
              <a:rPr kumimoji="0" lang="en-US" altLang="en-US" sz="2200" b="1" dirty="0">
                <a:solidFill>
                  <a:srgbClr val="FF0000"/>
                </a:solidFill>
                <a:latin typeface="VNI-Helve" pitchFamily="2" charset="0"/>
                <a:sym typeface="VNI-Helve" pitchFamily="2" charset="0"/>
              </a:rPr>
              <a:t>while (turn !=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latin typeface="VNI-Helve" pitchFamily="2" charset="0"/>
                <a:sym typeface="VNI-Helve" pitchFamily="2" charset="0"/>
              </a:rPr>
              <a:t>	critical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latin typeface="VNI-Helve" pitchFamily="2" charset="0"/>
                <a:sym typeface="VNI-Helve" pitchFamily="2" charset="0"/>
              </a:rPr>
              <a:t>  </a:t>
            </a:r>
            <a:r>
              <a:rPr kumimoji="0" lang="en-US" altLang="en-US" sz="2200" b="1" dirty="0">
                <a:solidFill>
                  <a:srgbClr val="FF0000"/>
                </a:solidFill>
                <a:latin typeface="VNI-Helve" pitchFamily="2" charset="0"/>
                <a:sym typeface="VNI-Helve" pitchFamily="2" charset="0"/>
              </a:rPr>
              <a:t>turn :=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latin typeface="VNI-Helve" pitchFamily="2" charset="0"/>
                <a:sym typeface="VNI-Helve" pitchFamily="2" charset="0"/>
              </a:rPr>
              <a:t>	remainder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b="1" dirty="0">
                <a:latin typeface="VNI-Helve" pitchFamily="2" charset="0"/>
                <a:sym typeface="VNI-Helve" pitchFamily="2" charset="0"/>
              </a:rPr>
              <a:t>while (1);</a:t>
            </a:r>
            <a:endParaRPr kumimoji="0" lang="en-US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Giải thuật 2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963" y="1371600"/>
            <a:ext cx="10972437" cy="5153025"/>
          </a:xfrm>
        </p:spPr>
        <p:txBody>
          <a:bodyPr/>
          <a:lstStyle/>
          <a:p>
            <a:pPr>
              <a:buSzPct val="90000"/>
            </a:pPr>
            <a:r>
              <a:rPr lang="vi-VN" altLang="en-US" sz="2400" dirty="0"/>
              <a:t>Biến chia sẻ</a:t>
            </a:r>
          </a:p>
          <a:p>
            <a:pPr lvl="1">
              <a:buSzPct val="90000"/>
            </a:pPr>
            <a:r>
              <a:rPr lang="vi-VN" altLang="en-US" sz="2000" dirty="0"/>
              <a:t>boolean  flag[ 2 ];    /*  khởi đầu flag[ 0 ] = flag[ 1 ] = false  */</a:t>
            </a:r>
          </a:p>
          <a:p>
            <a:pPr lvl="1">
              <a:buSzPct val="90000"/>
            </a:pPr>
            <a:r>
              <a:rPr lang="vi-VN" altLang="en-US" sz="2000" dirty="0"/>
              <a:t>Nếu flag[ i ] = true thì Pi  “sẵn sàng” vào critical section.</a:t>
            </a:r>
          </a:p>
          <a:p>
            <a:pPr>
              <a:buSzPct val="90000"/>
            </a:pPr>
            <a:r>
              <a:rPr lang="en-US" altLang="en-US" sz="2400" dirty="0"/>
              <a:t>Process Pi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en-US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  </a:t>
            </a:r>
            <a:r>
              <a:rPr kumimoji="0" lang="vi-VN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do</a:t>
            </a: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 {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</a:t>
            </a:r>
            <a:r>
              <a:rPr kumimoji="0" lang="vi-VN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flag[ i ] = true;       /* Pi “sẵn sàng” vào CS */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while ( flag[ j ] );    /* Pi “nhường” Pj             */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	critical section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flag[ i ] = false;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	remainder section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        } </a:t>
            </a:r>
            <a:r>
              <a:rPr kumimoji="0" lang="vi-VN" sz="1600" b="1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while</a:t>
            </a:r>
            <a:r>
              <a:rPr kumimoji="0" lang="vi-VN" sz="1600" kern="1200" dirty="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 (1);</a:t>
            </a:r>
          </a:p>
          <a:p>
            <a:pPr>
              <a:buSzPct val="90000"/>
            </a:pPr>
            <a:r>
              <a:rPr lang="en-US" altLang="en-US" sz="2400" dirty="0" err="1"/>
              <a:t>Thỏa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mãn</a:t>
            </a:r>
            <a:r>
              <a:rPr lang="en-US" altLang="en-US" sz="2400" dirty="0"/>
              <a:t> Mutual exclusion (1)</a:t>
            </a:r>
          </a:p>
          <a:p>
            <a:pPr>
              <a:buSzPct val="90000"/>
            </a:pPr>
            <a:r>
              <a:rPr lang="vi-VN" altLang="en-US" sz="2400" dirty="0"/>
              <a:t>Không thỏa mãn progress. Vì sao</a:t>
            </a:r>
            <a:r>
              <a:rPr lang="en-US" altLang="en-US" sz="2400" dirty="0"/>
              <a:t>?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77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Giải thuật 3 (Peterson)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799" y="1371600"/>
            <a:ext cx="10896601" cy="5153025"/>
          </a:xfrm>
        </p:spPr>
        <p:txBody>
          <a:bodyPr/>
          <a:lstStyle/>
          <a:p>
            <a:pPr>
              <a:buSzPct val="90000"/>
            </a:pPr>
            <a:r>
              <a:rPr lang="vi-VN" altLang="en-US" sz="2400"/>
              <a:t>Biến chia sẻ</a:t>
            </a:r>
          </a:p>
          <a:p>
            <a:pPr lvl="1">
              <a:buSzPct val="90000"/>
            </a:pPr>
            <a:r>
              <a:rPr lang="en-US" altLang="en-US" sz="2000"/>
              <a:t>Kết hợp cả giải thuật 1 và 2</a:t>
            </a:r>
            <a:endParaRPr lang="vi-VN" altLang="en-US" sz="2000"/>
          </a:p>
          <a:p>
            <a:pPr>
              <a:buSzPct val="90000"/>
            </a:pPr>
            <a:r>
              <a:rPr lang="en-US" altLang="en-US" sz="2400"/>
              <a:t>Process Pi, với i = 0 hoặc i = 1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en-US" sz="1600" b="1" kern="120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  </a:t>
            </a:r>
            <a:r>
              <a:rPr kumimoji="0" lang="vi-VN" sz="1600" b="1" kern="120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do {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b="1" kern="120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flag[ i ] = true; 	/*  Process i sẵn sàng  */</a:t>
            </a:r>
            <a:br>
              <a:rPr kumimoji="0" lang="vi-VN" sz="1600" b="1" kern="120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</a:br>
            <a:r>
              <a:rPr kumimoji="0" lang="vi-VN" sz="1600" b="1" kern="120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turn = j;	  	/*  Nhường process j    */</a:t>
            </a:r>
            <a:br>
              <a:rPr kumimoji="0" lang="vi-VN" sz="1600" b="1" kern="120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</a:br>
            <a:r>
              <a:rPr kumimoji="0" lang="vi-VN" sz="1600" b="1" kern="120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while (flag[ j ] and turn == j);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b="1" kern="120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	critical section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b="1" kern="120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flag[ i ] = false;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b="1" kern="120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		remainder section</a:t>
            </a:r>
          </a:p>
          <a:p>
            <a:pPr marL="0" indent="0" eaLnBrk="0" hangingPunc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kumimoji="0" lang="vi-VN" sz="1600" b="1" kern="1200">
                <a:solidFill>
                  <a:srgbClr val="000000"/>
                </a:solidFill>
                <a:latin typeface="Arial" charset="0"/>
                <a:ea typeface="MS PGothic" panose="020B0600070205080204" pitchFamily="34" charset="-128"/>
                <a:cs typeface="+mn-cs"/>
              </a:rPr>
              <a:t>	        } while (1);</a:t>
            </a:r>
          </a:p>
          <a:p>
            <a:pPr>
              <a:buSzPct val="90000"/>
            </a:pPr>
            <a:r>
              <a:rPr lang="vi-VN" altLang="en-US" sz="2400"/>
              <a:t>Thoả mãn được cả 3 yêu cầu </a:t>
            </a:r>
            <a:r>
              <a:rPr lang="en-US" altLang="en-US" sz="2400"/>
              <a:t>?</a:t>
            </a:r>
          </a:p>
          <a:p>
            <a:pPr marL="0" indent="0">
              <a:spcBef>
                <a:spcPts val="875"/>
              </a:spcBef>
              <a:buClr>
                <a:srgbClr val="993300"/>
              </a:buClr>
              <a:buSzPct val="90000"/>
              <a:buNone/>
              <a:defRPr/>
            </a:pPr>
            <a:r>
              <a:rPr lang="vi-VN" sz="2400">
                <a:solidFill>
                  <a:srgbClr val="000000"/>
                </a:solidFill>
                <a:latin typeface="+mj-lt"/>
              </a:rPr>
              <a:t>⇒ giải quyết bài toán critical section cho 2 process</a:t>
            </a:r>
            <a:endParaRPr lang="vi-VN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6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Giải thuật 3 (Peterson) cho 2 tiến trình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1835150" y="1527176"/>
            <a:ext cx="4191000" cy="44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Process P</a:t>
            </a:r>
            <a:r>
              <a:rPr kumimoji="0" lang="en-US" altLang="en-US" sz="2000" baseline="-25000" dirty="0">
                <a:latin typeface="VNI-Helve" pitchFamily="2" charset="0"/>
                <a:sym typeface="VNI-Helve" pitchFamily="2" charset="0"/>
              </a:rPr>
              <a:t>0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latin typeface="VNI-Helve" pitchFamily="2" charset="0"/>
                <a:sym typeface="VNI-Helve" pitchFamily="2" charset="0"/>
              </a:rPr>
              <a:t>do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NI-Helve" pitchFamily="2" charset="0"/>
                <a:sym typeface="VNI-Helve" pitchFamily="2" charset="0"/>
              </a:rPr>
              <a:t>    /*  0 wants in  */</a:t>
            </a:r>
            <a:endParaRPr kumimoji="0" lang="en-US" altLang="en-US" sz="2000" dirty="0">
              <a:latin typeface="VNI-Helve" pitchFamily="2" charset="0"/>
              <a:sym typeface="VNI-Helve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flag[0] = true;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</a:t>
            </a:r>
            <a:r>
              <a:rPr kumimoji="0" lang="en-US" altLang="en-US" dirty="0">
                <a:latin typeface="VNI-Helve" pitchFamily="2" charset="0"/>
                <a:sym typeface="VNI-Helve" pitchFamily="2" charset="0"/>
              </a:rPr>
              <a:t>/*  0 gives a chance to 1  */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turn = 1;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</a:t>
            </a:r>
            <a:r>
              <a:rPr kumimoji="0" lang="en-US" altLang="en-US" sz="2000" b="1" dirty="0">
                <a:latin typeface="VNI-Helve" pitchFamily="2" charset="0"/>
                <a:sym typeface="VNI-Helve" pitchFamily="2" charset="0"/>
              </a:rPr>
              <a:t>while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(flag[1] &amp;&amp;turn == 1);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   </a:t>
            </a:r>
            <a:r>
              <a:rPr kumimoji="0" lang="en-US" altLang="en-US" sz="2000" i="1" dirty="0">
                <a:latin typeface="VNI-Helve" pitchFamily="2" charset="0"/>
                <a:sym typeface="VNI-Helve" pitchFamily="2" charset="0"/>
              </a:rPr>
              <a:t>critical section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NI-Helve" pitchFamily="2" charset="0"/>
                <a:sym typeface="VNI-Helve" pitchFamily="2" charset="0"/>
              </a:rPr>
              <a:t>    /*  0 no longer wants in  */</a:t>
            </a:r>
            <a:endParaRPr kumimoji="0" lang="en-US" altLang="en-US" sz="2000" dirty="0">
              <a:latin typeface="VNI-Helve" pitchFamily="2" charset="0"/>
              <a:sym typeface="VNI-Helve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flag[0] = false;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   </a:t>
            </a:r>
            <a:r>
              <a:rPr kumimoji="0" lang="en-US" altLang="en-US" sz="2000" i="1" dirty="0">
                <a:latin typeface="VNI-Helve" pitchFamily="2" charset="0"/>
                <a:sym typeface="VNI-Helve" pitchFamily="2" charset="0"/>
              </a:rPr>
              <a:t>remainder section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}</a:t>
            </a:r>
            <a:r>
              <a:rPr kumimoji="0" lang="en-US" altLang="en-US" sz="2000" b="1" dirty="0">
                <a:latin typeface="VNI-Helve" pitchFamily="2" charset="0"/>
                <a:sym typeface="VNI-Helve" pitchFamily="2" charset="0"/>
              </a:rPr>
              <a:t> while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(1);</a:t>
            </a:r>
            <a:endParaRPr kumimoji="0" lang="en-US" altLang="en-US" dirty="0">
              <a:latin typeface="Verdana" panose="020B0604030504040204" pitchFamily="34" charset="0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159500" y="1474787"/>
            <a:ext cx="4279900" cy="444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Process P</a:t>
            </a:r>
            <a:r>
              <a:rPr kumimoji="0" lang="en-US" altLang="en-US" sz="2000" baseline="-25000" dirty="0">
                <a:latin typeface="VNI-Helve" pitchFamily="2" charset="0"/>
                <a:sym typeface="VNI-Helve" pitchFamily="2" charset="0"/>
              </a:rPr>
              <a:t>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latin typeface="VNI-Helve" pitchFamily="2" charset="0"/>
                <a:sym typeface="VNI-Helve" pitchFamily="2" charset="0"/>
              </a:rPr>
              <a:t>do 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{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</a:t>
            </a:r>
            <a:r>
              <a:rPr kumimoji="0" lang="en-US" altLang="en-US" dirty="0">
                <a:latin typeface="VNI-Helve" pitchFamily="2" charset="0"/>
                <a:sym typeface="VNI-Helve" pitchFamily="2" charset="0"/>
              </a:rPr>
              <a:t>/*  1 wants in  */</a:t>
            </a:r>
            <a:endParaRPr kumimoji="0" lang="en-US" altLang="en-US" sz="2000" dirty="0">
              <a:latin typeface="VNI-Helve" pitchFamily="2" charset="0"/>
              <a:sym typeface="VNI-Helve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flag[1] = true;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</a:t>
            </a:r>
            <a:r>
              <a:rPr kumimoji="0" lang="en-US" altLang="en-US" dirty="0">
                <a:latin typeface="VNI-Helve" pitchFamily="2" charset="0"/>
                <a:sym typeface="VNI-Helve" pitchFamily="2" charset="0"/>
              </a:rPr>
              <a:t>/*  1 gives a chance to 0  */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turn = 0;</a:t>
            </a:r>
            <a:endParaRPr kumimoji="0" lang="en-US" altLang="en-US" dirty="0">
              <a:latin typeface="VNI-Helve" pitchFamily="2" charset="0"/>
              <a:sym typeface="VNI-Helve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latin typeface="VNI-Helve" pitchFamily="2" charset="0"/>
                <a:sym typeface="VNI-Helve" pitchFamily="2" charset="0"/>
              </a:rPr>
              <a:t>   while 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(flag[0] &amp;&amp; turn == 0);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   </a:t>
            </a:r>
            <a:r>
              <a:rPr kumimoji="0" lang="en-US" altLang="en-US" sz="2000" i="1" dirty="0">
                <a:latin typeface="VNI-Helve" pitchFamily="2" charset="0"/>
                <a:sym typeface="VNI-Helve" pitchFamily="2" charset="0"/>
              </a:rPr>
              <a:t>critical section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NI-Helve" pitchFamily="2" charset="0"/>
                <a:sym typeface="VNI-Helve" pitchFamily="2" charset="0"/>
              </a:rPr>
              <a:t>    /*  1 no longer wants in  */</a:t>
            </a:r>
            <a:endParaRPr kumimoji="0" lang="en-US" altLang="en-US" sz="2000" dirty="0">
              <a:latin typeface="VNI-Helve" pitchFamily="2" charset="0"/>
              <a:sym typeface="VNI-Helve" pitchFamily="2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flag[1] = false;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      </a:t>
            </a:r>
            <a:r>
              <a:rPr kumimoji="0" lang="en-US" altLang="en-US" sz="2000" i="1" dirty="0">
                <a:latin typeface="VNI-Helve" pitchFamily="2" charset="0"/>
                <a:sym typeface="VNI-Helve" pitchFamily="2" charset="0"/>
              </a:rPr>
              <a:t>remainder section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}</a:t>
            </a:r>
            <a:r>
              <a:rPr kumimoji="0" lang="en-US" altLang="en-US" sz="2000" b="1" dirty="0">
                <a:latin typeface="VNI-Helve" pitchFamily="2" charset="0"/>
                <a:sym typeface="VNI-Helve" pitchFamily="2" charset="0"/>
              </a:rPr>
              <a:t> while</a:t>
            </a:r>
            <a:r>
              <a:rPr kumimoji="0" lang="en-US" altLang="en-US" sz="2000" dirty="0">
                <a:latin typeface="VNI-Helve" pitchFamily="2" charset="0"/>
                <a:sym typeface="VNI-Helve" pitchFamily="2" charset="0"/>
              </a:rPr>
              <a:t>(1);</a:t>
            </a:r>
            <a:endParaRPr kumimoji="0" lang="en-US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2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Giải thuật 3: Tính đúng đắn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963" y="1371600"/>
            <a:ext cx="10972437" cy="5153026"/>
          </a:xfrm>
        </p:spPr>
        <p:txBody>
          <a:bodyPr/>
          <a:lstStyle/>
          <a:p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thuật</a:t>
            </a:r>
            <a:r>
              <a:rPr lang="en-US" altLang="en-US" sz="2400" dirty="0"/>
              <a:t> 3 </a:t>
            </a:r>
            <a:r>
              <a:rPr lang="en-US" altLang="en-US" sz="2400" dirty="0" err="1"/>
              <a:t>thỏa</a:t>
            </a:r>
            <a:r>
              <a:rPr lang="en-US" altLang="en-US" sz="2400" dirty="0"/>
              <a:t> mutual exclusion, progress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bounded waiting</a:t>
            </a:r>
          </a:p>
          <a:p>
            <a:r>
              <a:rPr lang="en-US" altLang="en-US" sz="2400" dirty="0"/>
              <a:t>Mutual exclusion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đảm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bảo</a:t>
            </a:r>
            <a:endParaRPr lang="en-US" altLang="en-US" sz="2400" dirty="0"/>
          </a:p>
          <a:p>
            <a:r>
              <a:rPr lang="en-US" altLang="en-US" sz="2400" dirty="0" err="1" smtClean="0"/>
              <a:t>Chứng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minh </a:t>
            </a:r>
            <a:r>
              <a:rPr lang="en-US" altLang="en-US" sz="2400" dirty="0" err="1"/>
              <a:t>thỏa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yêu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progress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bounded waiting</a:t>
            </a:r>
          </a:p>
          <a:p>
            <a:pPr lvl="1"/>
            <a:r>
              <a:rPr lang="en-US" altLang="ja-JP" dirty="0" smtClean="0"/>
              <a:t>P0 </a:t>
            </a:r>
            <a:r>
              <a:rPr lang="en-US" altLang="ja-JP" dirty="0" err="1" smtClean="0"/>
              <a:t>vào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tranh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chấp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trước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set flag[0] = false,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tiếp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lâu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tại</a:t>
            </a:r>
            <a:r>
              <a:rPr lang="en-US" altLang="ja-JP" dirty="0" smtClean="0"/>
              <a:t> remainder section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muốn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tranh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chấp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đó</a:t>
            </a:r>
            <a:r>
              <a:rPr lang="en-US" altLang="ja-JP" dirty="0" smtClean="0"/>
              <a:t>, P1 </a:t>
            </a:r>
            <a:r>
              <a:rPr lang="en-US" altLang="ja-JP" dirty="0" err="1" smtClean="0"/>
              <a:t>vào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tranh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chấp</a:t>
            </a:r>
            <a:r>
              <a:rPr lang="en-US" altLang="ja-JP" dirty="0"/>
              <a:t>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set flag[1] = false, </a:t>
            </a:r>
            <a:r>
              <a:rPr lang="en-US" altLang="ja-JP" dirty="0" err="1" smtClean="0"/>
              <a:t>sau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đó</a:t>
            </a:r>
            <a:r>
              <a:rPr lang="en-US" altLang="ja-JP" dirty="0" smtClean="0"/>
              <a:t> P1 </a:t>
            </a:r>
            <a:r>
              <a:rPr lang="en-US" altLang="ja-JP" dirty="0" err="1" smtClean="0"/>
              <a:t>lại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muốn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tranh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chấp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nhưng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bị</a:t>
            </a:r>
            <a:r>
              <a:rPr lang="en-US" altLang="ja-JP" dirty="0" smtClean="0"/>
              <a:t> block </a:t>
            </a:r>
            <a:r>
              <a:rPr lang="en-US" altLang="ja-JP" dirty="0" err="1" smtClean="0"/>
              <a:t>bởi</a:t>
            </a:r>
            <a:r>
              <a:rPr lang="en-US" altLang="ja-JP" dirty="0" smtClean="0"/>
              <a:t> P0 </a:t>
            </a:r>
            <a:r>
              <a:rPr lang="en-US" altLang="ja-JP" dirty="0" err="1" smtClean="0"/>
              <a:t>bởi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vì</a:t>
            </a:r>
            <a:r>
              <a:rPr lang="en-US" altLang="ja-JP" dirty="0" smtClean="0"/>
              <a:t> flag[0] = false. (</a:t>
            </a:r>
            <a:r>
              <a:rPr lang="en-US" altLang="ja-JP" dirty="0" err="1" smtClean="0"/>
              <a:t>Thỏa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số</a:t>
            </a:r>
            <a:r>
              <a:rPr lang="en-US" altLang="ja-JP" dirty="0" smtClean="0"/>
              <a:t> 2)</a:t>
            </a:r>
          </a:p>
          <a:p>
            <a:pPr lvl="1"/>
            <a:r>
              <a:rPr lang="en-US" altLang="ja-JP" dirty="0" err="1" smtClean="0"/>
              <a:t>Tiếp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tục</a:t>
            </a:r>
            <a:r>
              <a:rPr lang="en-US" altLang="ja-JP" dirty="0" smtClean="0"/>
              <a:t>, P1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set flag[1] = false,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muốn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tranh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chấp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Lúc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này</a:t>
            </a:r>
            <a:r>
              <a:rPr lang="en-US" altLang="ja-JP" dirty="0" smtClean="0"/>
              <a:t>, P0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tại</a:t>
            </a:r>
            <a:r>
              <a:rPr lang="en-US" altLang="ja-JP" dirty="0" smtClean="0"/>
              <a:t> remainder section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muốn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tranh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chấp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nhưng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bị</a:t>
            </a:r>
            <a:r>
              <a:rPr lang="en-US" altLang="ja-JP" dirty="0" smtClean="0"/>
              <a:t> block </a:t>
            </a:r>
            <a:r>
              <a:rPr lang="en-US" altLang="ja-JP" dirty="0" err="1" smtClean="0"/>
              <a:t>bởi</a:t>
            </a:r>
            <a:r>
              <a:rPr lang="en-US" altLang="ja-JP" dirty="0" smtClean="0"/>
              <a:t> P1 </a:t>
            </a:r>
            <a:r>
              <a:rPr lang="en-US" altLang="ja-JP" dirty="0" err="1" smtClean="0"/>
              <a:t>bởi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vì</a:t>
            </a:r>
            <a:r>
              <a:rPr lang="en-US" altLang="ja-JP" dirty="0" smtClean="0"/>
              <a:t> flag[1]= false. (</a:t>
            </a:r>
            <a:r>
              <a:rPr lang="en-US" altLang="ja-JP" dirty="0" err="1" smtClean="0"/>
              <a:t>thỏa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số</a:t>
            </a:r>
            <a:r>
              <a:rPr lang="en-US" altLang="ja-JP" dirty="0" smtClean="0"/>
              <a:t> 2)</a:t>
            </a:r>
          </a:p>
          <a:p>
            <a:pPr lvl="1"/>
            <a:r>
              <a:rPr lang="en-US" altLang="ja-JP" sz="2400" dirty="0" err="1" smtClean="0"/>
              <a:t>Tính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chất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số</a:t>
            </a:r>
            <a:r>
              <a:rPr lang="en-US" altLang="ja-JP" sz="2400" dirty="0" smtClean="0"/>
              <a:t> 3 </a:t>
            </a:r>
            <a:r>
              <a:rPr lang="en-US" altLang="ja-JP" sz="2400" dirty="0" err="1" smtClean="0"/>
              <a:t>cũng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thỏa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vì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ko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có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tiến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trình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nào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phải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chờ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đợi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phụ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thuộc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nhau</a:t>
            </a:r>
            <a:r>
              <a:rPr lang="en-US" altLang="ja-JP" sz="2400" dirty="0" smtClean="0"/>
              <a:t>.</a:t>
            </a:r>
            <a:endParaRPr lang="en-US" altLang="ja-JP" sz="2400" dirty="0"/>
          </a:p>
          <a:p>
            <a:endParaRPr lang="en-US" altLang="ja-JP" sz="2400" dirty="0"/>
          </a:p>
          <a:p>
            <a:endParaRPr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10/20/2021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86101" y="6524626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39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KTMT_PowerPoint_Template</Template>
  <TotalTime>353</TotalTime>
  <Words>1619</Words>
  <Application>Microsoft Office PowerPoint</Application>
  <PresentationFormat>Widescreen</PresentationFormat>
  <Paragraphs>326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Monotype Sorts</vt:lpstr>
      <vt:lpstr>ＭＳ Ｐゴシック</vt:lpstr>
      <vt:lpstr>ＭＳ Ｐゴシック</vt:lpstr>
      <vt:lpstr>Arial</vt:lpstr>
      <vt:lpstr>Calibri</vt:lpstr>
      <vt:lpstr>Helvetica</vt:lpstr>
      <vt:lpstr>Symbol</vt:lpstr>
      <vt:lpstr>Tahoma</vt:lpstr>
      <vt:lpstr>Times New Roman</vt:lpstr>
      <vt:lpstr>Verdana</vt:lpstr>
      <vt:lpstr>VNI-Helve</vt:lpstr>
      <vt:lpstr>Wingdings</vt:lpstr>
      <vt:lpstr>dsp</vt:lpstr>
      <vt:lpstr>HỆ ĐIỀU HÀNH Chương 5 – Đồng bộ (2) </vt:lpstr>
      <vt:lpstr>Ôn tập chương 5 (1)</vt:lpstr>
      <vt:lpstr>Nội dung chương 5 (2)</vt:lpstr>
      <vt:lpstr>Giải thuật 1</vt:lpstr>
      <vt:lpstr>Giải thuật 1 (tt)</vt:lpstr>
      <vt:lpstr>Giải thuật 2</vt:lpstr>
      <vt:lpstr>Giải thuật 3 (Peterson)</vt:lpstr>
      <vt:lpstr>Giải thuật 3 (Peterson) cho 2 tiến trình</vt:lpstr>
      <vt:lpstr>Giải thuật 3: Tính đúng đắn</vt:lpstr>
      <vt:lpstr>Giải thuật bakery: n process</vt:lpstr>
      <vt:lpstr>Giải thuật bakery: n process (tt)</vt:lpstr>
      <vt:lpstr>Từ software đến hardware</vt:lpstr>
      <vt:lpstr>Cấm ngắt</vt:lpstr>
      <vt:lpstr>Lệnh TestAndSet</vt:lpstr>
      <vt:lpstr>Lệnh TestAndSet</vt:lpstr>
      <vt:lpstr>Swap và mutual exclusion</vt:lpstr>
      <vt:lpstr>Giải thuật dùng TestAndSet thoả mãn 3 yêu cầu</vt:lpstr>
      <vt:lpstr>Giải thuật dùng TestAndSet thoả mãn 3 yêu cầu (tt)</vt:lpstr>
      <vt:lpstr>Tóm tắt lại nội dung buổi học</vt:lpstr>
      <vt:lpstr>THẢO LUẬN</vt:lpstr>
    </vt:vector>
  </TitlesOfParts>
  <Manager>CE</Manager>
  <Company>UIT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He dieu hanh</dc:title>
  <dc:subject>Chapter 5-2</dc:subject>
  <dc:creator>Phan Đình Duy</dc:creator>
  <cp:lastModifiedBy>Phi Tuong</cp:lastModifiedBy>
  <cp:revision>112</cp:revision>
  <dcterms:created xsi:type="dcterms:W3CDTF">2017-02-19T14:22:18Z</dcterms:created>
  <dcterms:modified xsi:type="dcterms:W3CDTF">2021-10-20T01:52:18Z</dcterms:modified>
  <cp:version>V1</cp:version>
</cp:coreProperties>
</file>