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62" r:id="rId2"/>
    <p:sldId id="300" r:id="rId3"/>
    <p:sldId id="303" r:id="rId4"/>
    <p:sldId id="304" r:id="rId5"/>
    <p:sldId id="386" r:id="rId6"/>
    <p:sldId id="340" r:id="rId7"/>
    <p:sldId id="387" r:id="rId8"/>
    <p:sldId id="388" r:id="rId9"/>
    <p:sldId id="305" r:id="rId10"/>
    <p:sldId id="389" r:id="rId11"/>
    <p:sldId id="390" r:id="rId12"/>
    <p:sldId id="346" r:id="rId13"/>
    <p:sldId id="391" r:id="rId14"/>
    <p:sldId id="392" r:id="rId15"/>
    <p:sldId id="345" r:id="rId16"/>
    <p:sldId id="393" r:id="rId17"/>
    <p:sldId id="350" r:id="rId18"/>
    <p:sldId id="351" r:id="rId19"/>
    <p:sldId id="394" r:id="rId20"/>
    <p:sldId id="354" r:id="rId21"/>
    <p:sldId id="356" r:id="rId22"/>
    <p:sldId id="358" r:id="rId23"/>
    <p:sldId id="395" r:id="rId24"/>
    <p:sldId id="396" r:id="rId25"/>
    <p:sldId id="397" r:id="rId26"/>
    <p:sldId id="398" r:id="rId27"/>
    <p:sldId id="301" r:id="rId28"/>
    <p:sldId id="400" r:id="rId29"/>
    <p:sldId id="336" r:id="rId3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ương 8" id="{01E33B1B-E197-463B-A531-467BFB591BCB}">
          <p14:sldIdLst>
            <p14:sldId id="262"/>
            <p14:sldId id="300"/>
            <p14:sldId id="303"/>
            <p14:sldId id="304"/>
            <p14:sldId id="386"/>
            <p14:sldId id="340"/>
            <p14:sldId id="387"/>
            <p14:sldId id="388"/>
            <p14:sldId id="305"/>
            <p14:sldId id="389"/>
            <p14:sldId id="390"/>
            <p14:sldId id="346"/>
            <p14:sldId id="391"/>
            <p14:sldId id="392"/>
            <p14:sldId id="345"/>
            <p14:sldId id="393"/>
            <p14:sldId id="350"/>
            <p14:sldId id="351"/>
            <p14:sldId id="394"/>
            <p14:sldId id="354"/>
            <p14:sldId id="356"/>
            <p14:sldId id="358"/>
            <p14:sldId id="395"/>
            <p14:sldId id="396"/>
            <p14:sldId id="397"/>
            <p14:sldId id="398"/>
            <p14:sldId id="301"/>
            <p14:sldId id="400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573" autoAdjust="0"/>
  </p:normalViewPr>
  <p:slideViewPr>
    <p:cSldViewPr>
      <p:cViewPr varScale="1">
        <p:scale>
          <a:sx n="68" d="100"/>
          <a:sy n="68" d="100"/>
        </p:scale>
        <p:origin x="179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2021/11/22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Thêm</a:t>
            </a:r>
            <a:r>
              <a:rPr lang="en-US" baseline="0"/>
              <a:t> phần cấu trúc bộ nhớ ảo gồm: Stack, Heap, Data segment, Code segment khi biên dịch tạo ra</a:t>
            </a:r>
          </a:p>
          <a:p>
            <a:r>
              <a:rPr lang="en-US" baseline="0"/>
              <a:t>Bộ nhớ ảo nằm ở đâu và cấu trúc như thế nào?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285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Hỏi</a:t>
            </a:r>
            <a:r>
              <a:rPr lang="en-US" baseline="0"/>
              <a:t> bài sinh viên và ôn tập lại kiến thức chương 4 (khoảng 15 phút)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481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468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644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236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116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386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723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207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11/22/2021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11/22/2021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11/22/2021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11/22/2021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11/22/2021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11/22/2021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4400" b="1"/>
              <a:t>HỆ ĐIỀU HÀNH</a:t>
            </a:r>
            <a:br>
              <a:rPr lang="en-US" altLang="ja-JP" sz="4400" b="1"/>
            </a:br>
            <a:r>
              <a:rPr lang="en-US" altLang="ja-JP" sz="4400" b="1"/>
              <a:t>Chương 8  – Bộ nhớ ảo</a:t>
            </a:r>
            <a:r>
              <a:rPr lang="en-US" altLang="ja-JP" sz="4400" b="1" dirty="0"/>
              <a:t/>
            </a:r>
            <a:br>
              <a:rPr lang="en-US" altLang="ja-JP" sz="4400" b="1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67C42973-AEBE-41D8-BCE6-DAA34DB35AB1}" type="datetime1">
              <a:rPr lang="en-US" altLang="ja-JP" smtClean="0"/>
              <a:t>11/22/2021</a:t>
            </a:fld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11/22/2021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Thay thế trang nhớ (tt)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11/22/2021</a:t>
            </a:fld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t="1352" r="888" b="1550"/>
          <a:stretch>
            <a:fillRect/>
          </a:stretch>
        </p:blipFill>
        <p:spPr bwMode="auto">
          <a:xfrm>
            <a:off x="1730267" y="1337730"/>
            <a:ext cx="6558177" cy="4905375"/>
          </a:xfrm>
          <a:prstGeom prst="rect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4906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Thay thế trang nhớ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350591"/>
            <a:ext cx="4038600" cy="4804148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buFont typeface="Monotype Sorts" charset="2"/>
              <a:buNone/>
              <a:defRPr/>
            </a:pPr>
            <a:r>
              <a:rPr lang="vi-VN" altLang="en-US" sz="2000"/>
              <a:t>Hai vấn đề chủ yếu:</a:t>
            </a:r>
          </a:p>
          <a:p>
            <a:pPr algn="just">
              <a:spcBef>
                <a:spcPts val="600"/>
              </a:spcBef>
              <a:defRPr/>
            </a:pPr>
            <a:r>
              <a:rPr lang="vi-VN" altLang="en-US" sz="2000"/>
              <a:t>Frame-allocation algorithm</a:t>
            </a:r>
          </a:p>
          <a:p>
            <a:pPr lvl="1" algn="just">
              <a:spcBef>
                <a:spcPts val="600"/>
              </a:spcBef>
              <a:defRPr/>
            </a:pPr>
            <a:r>
              <a:rPr lang="vi-VN" altLang="en-US" sz="2000"/>
              <a:t>Cấp phát cho process bao nhiêu frame của bộ nhớ thực?</a:t>
            </a:r>
          </a:p>
          <a:p>
            <a:pPr algn="just">
              <a:spcBef>
                <a:spcPts val="600"/>
              </a:spcBef>
              <a:defRPr/>
            </a:pPr>
            <a:r>
              <a:rPr lang="vi-VN" altLang="en-US" sz="2000"/>
              <a:t>Page-replacement algorithm</a:t>
            </a:r>
          </a:p>
          <a:p>
            <a:pPr lvl="1" algn="just">
              <a:spcBef>
                <a:spcPts val="600"/>
              </a:spcBef>
              <a:defRPr/>
            </a:pPr>
            <a:r>
              <a:rPr lang="vi-VN" altLang="en-US" sz="2000"/>
              <a:t>Chọn frame của process sẽ được thay thế trang nhớ</a:t>
            </a:r>
          </a:p>
          <a:p>
            <a:pPr lvl="1" algn="just">
              <a:spcBef>
                <a:spcPts val="600"/>
              </a:spcBef>
              <a:defRPr/>
            </a:pPr>
            <a:r>
              <a:rPr lang="vi-VN" altLang="en-US" sz="2000"/>
              <a:t>Mục tiêu: số lượng page-fault nhỏ nhất</a:t>
            </a:r>
          </a:p>
          <a:p>
            <a:pPr lvl="1" algn="just">
              <a:spcBef>
                <a:spcPts val="600"/>
              </a:spcBef>
              <a:defRPr/>
            </a:pPr>
            <a:r>
              <a:rPr lang="vi-VN" altLang="en-US" sz="2000"/>
              <a:t>Được đánh giá bằng cách thực thi giải thuật đối với một chuỗi tham chiếu bộ nhớ (memory reference string) và xác định số lần xảy ra page fault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6E8E-48A6-4CCA-8C49-35959C36CF6D}" type="datetime1">
              <a:rPr kumimoji="1" lang="en-US" altLang="ja-JP" smtClean="0"/>
              <a:t>11/22/2021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3"/>
          </p:nvPr>
        </p:nvSpPr>
        <p:spPr>
          <a:xfrm>
            <a:off x="4709864" y="1350592"/>
            <a:ext cx="4038600" cy="4804172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buFont typeface="Monotype Sorts" charset="2"/>
              <a:buNone/>
              <a:defRPr/>
            </a:pPr>
            <a:r>
              <a:rPr lang="vi-VN" altLang="en-US" sz="2000" u="sng"/>
              <a:t>Ví dụ</a:t>
            </a:r>
          </a:p>
          <a:p>
            <a:pPr marL="0" indent="0" algn="just">
              <a:spcBef>
                <a:spcPts val="600"/>
              </a:spcBef>
              <a:buFont typeface="Monotype Sorts" charset="2"/>
              <a:buNone/>
              <a:defRPr/>
            </a:pPr>
            <a:r>
              <a:rPr lang="vi-VN" altLang="en-US" sz="2000"/>
              <a:t>Thứ tự tham chiếu các địa chỉ  nhớ, với page size = 100:</a:t>
            </a:r>
          </a:p>
          <a:p>
            <a:pPr marL="0" indent="0" algn="just">
              <a:spcBef>
                <a:spcPts val="600"/>
              </a:spcBef>
              <a:buFont typeface="Monotype Sorts" charset="2"/>
              <a:buNone/>
              <a:defRPr/>
            </a:pPr>
            <a:r>
              <a:rPr lang="vi-VN" altLang="en-US" sz="2000"/>
              <a:t>0100, 0432, 0101, 0612, 0102, 0103, 0104, 0101, 0611, 0102, 0103, 0104, 0101, 0610, 0102, 0103, 0104, 0101, 0609, 0102, 0105</a:t>
            </a:r>
          </a:p>
          <a:p>
            <a:pPr marL="0" indent="0" algn="just">
              <a:spcBef>
                <a:spcPts val="600"/>
              </a:spcBef>
              <a:buFont typeface="Monotype Sorts" charset="2"/>
              <a:buNone/>
              <a:defRPr/>
            </a:pPr>
            <a:r>
              <a:rPr lang="vi-VN" altLang="en-US" sz="2000"/>
              <a:t>các trang nhớ sau được tham chiếu lần lượt = chuỗi tham chiếu bộ nhớ (trang nhớ)</a:t>
            </a:r>
          </a:p>
          <a:p>
            <a:pPr marL="0" indent="0" algn="just">
              <a:spcBef>
                <a:spcPts val="600"/>
              </a:spcBef>
              <a:buFont typeface="Monotype Sorts" charset="2"/>
              <a:buNone/>
              <a:defRPr/>
            </a:pPr>
            <a:r>
              <a:rPr lang="vi-VN" altLang="en-US" sz="2000"/>
              <a:t>1, 4, 1, 6, 1,</a:t>
            </a:r>
          </a:p>
          <a:p>
            <a:pPr marL="0" indent="0" algn="just">
              <a:spcBef>
                <a:spcPts val="600"/>
              </a:spcBef>
              <a:buFont typeface="Monotype Sorts" charset="2"/>
              <a:buNone/>
              <a:defRPr/>
            </a:pPr>
            <a:r>
              <a:rPr lang="vi-VN" altLang="en-US" sz="2000"/>
              <a:t>1, 1, 1, 6, 1,</a:t>
            </a:r>
          </a:p>
          <a:p>
            <a:pPr marL="0" indent="0" algn="just">
              <a:spcBef>
                <a:spcPts val="600"/>
              </a:spcBef>
              <a:buFont typeface="Monotype Sorts" charset="2"/>
              <a:buNone/>
              <a:defRPr/>
            </a:pPr>
            <a:r>
              <a:rPr lang="vi-VN" altLang="en-US" sz="2000"/>
              <a:t>1, 1, 1, 6, 1,</a:t>
            </a:r>
          </a:p>
          <a:p>
            <a:pPr marL="0" indent="0" algn="just">
              <a:spcBef>
                <a:spcPts val="600"/>
              </a:spcBef>
              <a:buFont typeface="Monotype Sorts" charset="2"/>
              <a:buNone/>
              <a:defRPr/>
            </a:pPr>
            <a:r>
              <a:rPr lang="vi-VN" altLang="en-US" sz="2000"/>
              <a:t>1, 1, 1, 6, 1,</a:t>
            </a:r>
          </a:p>
          <a:p>
            <a:pPr marL="0" indent="0" algn="just">
              <a:spcBef>
                <a:spcPts val="600"/>
              </a:spcBef>
              <a:buFont typeface="Monotype Sorts" charset="2"/>
              <a:buNone/>
              <a:defRPr/>
            </a:pPr>
            <a:r>
              <a:rPr lang="vi-VN" altLang="en-US" sz="2000"/>
              <a:t>1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33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Giải thuật thay trang FIFO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defRPr/>
            </a:pPr>
            <a:r>
              <a:rPr lang="vi-VN" altLang="en-US" sz="2500"/>
              <a:t>Các dữ liệu cần biết ban đầu:</a:t>
            </a:r>
          </a:p>
          <a:p>
            <a:pPr lvl="1" algn="just">
              <a:spcBef>
                <a:spcPts val="1200"/>
              </a:spcBef>
              <a:defRPr/>
            </a:pPr>
            <a:r>
              <a:rPr lang="vi-VN" altLang="en-US" sz="2500"/>
              <a:t>Số khung trang</a:t>
            </a:r>
          </a:p>
          <a:p>
            <a:pPr lvl="1" algn="just">
              <a:spcBef>
                <a:spcPts val="1200"/>
              </a:spcBef>
              <a:defRPr/>
            </a:pPr>
            <a:r>
              <a:rPr lang="vi-VN" altLang="en-US" sz="2500"/>
              <a:t>Tình trạng ban đầu</a:t>
            </a:r>
          </a:p>
          <a:p>
            <a:pPr lvl="1" algn="just">
              <a:spcBef>
                <a:spcPts val="1200"/>
              </a:spcBef>
              <a:defRPr/>
            </a:pPr>
            <a:r>
              <a:rPr lang="vi-VN" altLang="en-US" sz="2500"/>
              <a:t>Chuỗi tham chiếu</a:t>
            </a:r>
            <a:endParaRPr lang="vi-VN" altLang="en-US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11/22/2021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5" descr="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4143375"/>
            <a:ext cx="762952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6" descr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3462338"/>
            <a:ext cx="6015038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40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Nghịch lý Belady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11/22/2021</a:t>
            </a:fld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09" y="1281994"/>
            <a:ext cx="6243638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501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Nghịch lý Belady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11/22/2021</a:t>
            </a:fld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" t="8434" r="3174" b="9081"/>
          <a:stretch>
            <a:fillRect/>
          </a:stretch>
        </p:blipFill>
        <p:spPr bwMode="auto">
          <a:xfrm>
            <a:off x="1372394" y="1447800"/>
            <a:ext cx="6432550" cy="4156075"/>
          </a:xfrm>
          <a:prstGeom prst="rect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181100" y="5664559"/>
            <a:ext cx="6815138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vi-VN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Bất thường (anomaly) Belady: số page fault tăng mặc dầu quá trình đã được cấp nhiều frame hơn.</a:t>
            </a:r>
          </a:p>
        </p:txBody>
      </p:sp>
    </p:spTree>
    <p:extLst>
      <p:ext uri="{BB962C8B-B14F-4D97-AF65-F5344CB8AC3E}">
        <p14:creationId xmlns:p14="http://schemas.microsoft.com/office/powerpoint/2010/main" val="1632286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Giải thuật thay trang OPT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defRPr/>
            </a:pPr>
            <a:r>
              <a:rPr lang="vi-VN" altLang="en-US" sz="2500"/>
              <a:t>Giải thuật thay trang OPT</a:t>
            </a:r>
          </a:p>
          <a:p>
            <a:pPr lvl="1" algn="just">
              <a:spcBef>
                <a:spcPts val="1200"/>
              </a:spcBef>
              <a:defRPr/>
            </a:pPr>
            <a:r>
              <a:rPr lang="vi-VN" altLang="en-US" sz="2500"/>
              <a:t>Thay thế trang nhớ sẽ được tham chiếu trễ nhất trong tương lai</a:t>
            </a:r>
          </a:p>
          <a:p>
            <a:pPr algn="just">
              <a:spcBef>
                <a:spcPts val="1200"/>
              </a:spcBef>
              <a:defRPr/>
            </a:pPr>
            <a:r>
              <a:rPr lang="vi-VN" altLang="en-US" sz="2500"/>
              <a:t>Ví dụ: một process có 7 trang, và được cấp 3 frame</a:t>
            </a:r>
            <a:endParaRPr lang="vi-VN" altLang="en-US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11/22/2021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15" name="Picture 6" descr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3360738"/>
            <a:ext cx="6015038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5" descr="im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46513"/>
            <a:ext cx="7643813" cy="270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393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Giải thuật thay trang LRU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defRPr/>
            </a:pPr>
            <a:r>
              <a:rPr lang="vi-VN" altLang="en-US" sz="2200"/>
              <a:t>Mỗi trang được ghi nhận (trong bảng phân trang) thời điểm được tham chiếu ⇒ trang LRU là trang nhớ có thời điểm tham chiếu nhỏ nhất (OS tốn chi phí tìm kiếm trang nhớ LRU này mỗi khi có page fault) </a:t>
            </a:r>
          </a:p>
          <a:p>
            <a:pPr algn="just">
              <a:spcBef>
                <a:spcPts val="1200"/>
              </a:spcBef>
              <a:defRPr/>
            </a:pPr>
            <a:r>
              <a:rPr lang="vi-VN" altLang="en-US" sz="2200"/>
              <a:t>  Do vậy, LRU cần sự hỗ trợ của phần cứng và chi phí cho việc tìm kiếm. Ít CPU cung cấp đủ sự hỗ trợ phần cứng cho giải thuật LRU</a:t>
            </a:r>
            <a:r>
              <a:rPr lang="vi-VN" altLang="en-US" sz="250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11/22/2021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9" name="Picture 6" descr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3352800"/>
            <a:ext cx="6015038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6" descr="im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69362"/>
            <a:ext cx="7620000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93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LRU và FIFO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11/22/2021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altLang="en-US" sz="2600"/>
              <a:t>So sánh các giải thuật thay trang LRU và FIFO</a:t>
            </a:r>
          </a:p>
        </p:txBody>
      </p:sp>
      <p:pic>
        <p:nvPicPr>
          <p:cNvPr id="8" name="Picture 5" descr="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6" b="6416"/>
          <a:stretch>
            <a:fillRect/>
          </a:stretch>
        </p:blipFill>
        <p:spPr bwMode="auto">
          <a:xfrm>
            <a:off x="235621" y="2590800"/>
            <a:ext cx="8577262" cy="291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82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Số lượng frame cấp cho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800"/>
              </a:spcBef>
              <a:defRPr/>
            </a:pPr>
            <a:r>
              <a:rPr lang="vi-VN" altLang="en-US" sz="2200"/>
              <a:t>OS phải quyết định cấp cho mỗi process bao nhiêu frame.</a:t>
            </a:r>
          </a:p>
          <a:p>
            <a:pPr lvl="1" algn="just">
              <a:spcBef>
                <a:spcPts val="800"/>
              </a:spcBef>
              <a:defRPr/>
            </a:pPr>
            <a:r>
              <a:rPr lang="vi-VN" altLang="en-US" sz="2200"/>
              <a:t>Cấp ít frame        ⇒ nhiều page fault </a:t>
            </a:r>
          </a:p>
          <a:p>
            <a:pPr lvl="1" algn="just">
              <a:spcBef>
                <a:spcPts val="800"/>
              </a:spcBef>
              <a:defRPr/>
            </a:pPr>
            <a:r>
              <a:rPr lang="vi-VN" altLang="en-US" sz="2200"/>
              <a:t>Cấp nhiều frame ⇒ giảm mức độ multiprogramming</a:t>
            </a:r>
          </a:p>
          <a:p>
            <a:pPr algn="just">
              <a:spcBef>
                <a:spcPts val="800"/>
              </a:spcBef>
              <a:defRPr/>
            </a:pPr>
            <a:r>
              <a:rPr lang="vi-VN" altLang="en-US" sz="2200"/>
              <a:t>Chiến lược cấp phát tĩnh (fixed-allocation)</a:t>
            </a:r>
          </a:p>
          <a:p>
            <a:pPr lvl="1" algn="just">
              <a:spcBef>
                <a:spcPts val="800"/>
              </a:spcBef>
              <a:defRPr/>
            </a:pPr>
            <a:r>
              <a:rPr lang="vi-VN" altLang="en-US" sz="2200"/>
              <a:t>Số frame cấp cho mỗi process không đổi, được xác định vào thời điểm loading và có thể tùy thuộc vào từng ứng dụng (kích thước của nó,…)</a:t>
            </a:r>
          </a:p>
          <a:p>
            <a:pPr algn="just">
              <a:spcBef>
                <a:spcPts val="800"/>
              </a:spcBef>
              <a:defRPr/>
            </a:pPr>
            <a:r>
              <a:rPr lang="vi-VN" altLang="en-US" sz="2200"/>
              <a:t>Chiến lược cấp phát động (variable-allocation)</a:t>
            </a:r>
          </a:p>
          <a:p>
            <a:pPr lvl="1" algn="just">
              <a:spcBef>
                <a:spcPts val="800"/>
              </a:spcBef>
              <a:defRPr/>
            </a:pPr>
            <a:r>
              <a:rPr lang="vi-VN" altLang="en-US" sz="2200"/>
              <a:t>Số frame cấp cho mỗi process có thể thay đổi trong khi nó chạy</a:t>
            </a:r>
          </a:p>
          <a:p>
            <a:pPr lvl="2" algn="just">
              <a:spcBef>
                <a:spcPts val="800"/>
              </a:spcBef>
              <a:defRPr/>
            </a:pPr>
            <a:r>
              <a:rPr lang="vi-VN" altLang="en-US" sz="2200"/>
              <a:t>Nếu tỷ lệ page-fault cao  ⇒ cấp thêm frame</a:t>
            </a:r>
          </a:p>
          <a:p>
            <a:pPr lvl="2" algn="just">
              <a:spcBef>
                <a:spcPts val="800"/>
              </a:spcBef>
              <a:defRPr/>
            </a:pPr>
            <a:r>
              <a:rPr lang="vi-VN" altLang="en-US" sz="2200"/>
              <a:t>Nếu tỷ lệ page-fault thấp ⇒ giảm bớt frame</a:t>
            </a:r>
          </a:p>
          <a:p>
            <a:pPr lvl="1" algn="just">
              <a:spcBef>
                <a:spcPts val="800"/>
              </a:spcBef>
              <a:defRPr/>
            </a:pPr>
            <a:r>
              <a:rPr lang="vi-VN" altLang="en-US" sz="2200"/>
              <a:t>OS phải mất chi phí để ước định các process</a:t>
            </a:r>
            <a:endParaRPr lang="vi-VN" alt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11/22/2021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727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Chiến lược cấp phát tĩnh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US" altLang="en-US" sz="2000" i="1">
                <a:solidFill>
                  <a:srgbClr val="0000FF"/>
                </a:solidFill>
                <a:sym typeface="Arial" panose="020B0604020202020204" pitchFamily="34" charset="0"/>
              </a:rPr>
              <a:t>Cấp phát bằng nhau</a:t>
            </a:r>
            <a:r>
              <a:rPr lang="en-US" altLang="en-US" sz="2000" i="1">
                <a:sym typeface="Arial" panose="020B0604020202020204" pitchFamily="34" charset="0"/>
              </a:rPr>
              <a:t>:</a:t>
            </a:r>
            <a:r>
              <a:rPr lang="en-US" altLang="en-US" sz="2000">
                <a:sym typeface="Arial" panose="020B0604020202020204" pitchFamily="34" charset="0"/>
              </a:rPr>
              <a:t> Ví dụ, có 100 frame và 5 process </a:t>
            </a:r>
            <a:r>
              <a:rPr lang="en-US" altLang="en-US" sz="2000">
                <a:sym typeface="Symbol" panose="05050102010706020507" pitchFamily="18" charset="2"/>
              </a:rPr>
              <a:t>→ </a:t>
            </a:r>
            <a:r>
              <a:rPr lang="en-US" altLang="en-US" sz="2000">
                <a:sym typeface="Arial" panose="020B0604020202020204" pitchFamily="34" charset="0"/>
              </a:rPr>
              <a:t>mỗi process được 20 frame</a:t>
            </a:r>
          </a:p>
          <a:p>
            <a:pPr>
              <a:spcBef>
                <a:spcPts val="900"/>
              </a:spcBef>
            </a:pPr>
            <a:r>
              <a:rPr lang="en-US" altLang="en-US" sz="2000" i="1">
                <a:solidFill>
                  <a:srgbClr val="0000FF"/>
                </a:solidFill>
                <a:sym typeface="Arial" panose="020B0604020202020204" pitchFamily="34" charset="0"/>
              </a:rPr>
              <a:t>Cấp phát theo tỉ lệ</a:t>
            </a:r>
            <a:r>
              <a:rPr lang="en-US" altLang="en-US" sz="2000" i="1">
                <a:sym typeface="Arial" panose="020B0604020202020204" pitchFamily="34" charset="0"/>
              </a:rPr>
              <a:t>:</a:t>
            </a:r>
            <a:r>
              <a:rPr lang="en-US" altLang="en-US" sz="2000">
                <a:sym typeface="Arial" panose="020B0604020202020204" pitchFamily="34" charset="0"/>
              </a:rPr>
              <a:t> dựa vào kích thước process</a:t>
            </a:r>
          </a:p>
          <a:p>
            <a:pPr>
              <a:spcBef>
                <a:spcPts val="900"/>
              </a:spcBef>
            </a:pPr>
            <a:endParaRPr lang="en-US" altLang="en-US" sz="2000">
              <a:sym typeface="Arial" panose="020B0604020202020204" pitchFamily="34" charset="0"/>
            </a:endParaRPr>
          </a:p>
          <a:p>
            <a:pPr>
              <a:spcBef>
                <a:spcPts val="900"/>
              </a:spcBef>
            </a:pPr>
            <a:endParaRPr lang="en-US" altLang="en-US" sz="2000">
              <a:sym typeface="Arial" panose="020B0604020202020204" pitchFamily="34" charset="0"/>
            </a:endParaRPr>
          </a:p>
          <a:p>
            <a:pPr>
              <a:spcBef>
                <a:spcPts val="900"/>
              </a:spcBef>
            </a:pPr>
            <a:endParaRPr lang="en-US" altLang="en-US" sz="2000">
              <a:sym typeface="Arial" panose="020B0604020202020204" pitchFamily="34" charset="0"/>
            </a:endParaRPr>
          </a:p>
          <a:p>
            <a:pPr>
              <a:spcBef>
                <a:spcPts val="900"/>
              </a:spcBef>
            </a:pPr>
            <a:endParaRPr lang="en-US" altLang="en-US" sz="2000">
              <a:sym typeface="Arial" panose="020B0604020202020204" pitchFamily="34" charset="0"/>
            </a:endParaRPr>
          </a:p>
          <a:p>
            <a:pPr>
              <a:spcBef>
                <a:spcPts val="900"/>
              </a:spcBef>
            </a:pPr>
            <a:endParaRPr lang="en-US" altLang="en-US" sz="2000">
              <a:sym typeface="Arial" panose="020B0604020202020204" pitchFamily="34" charset="0"/>
            </a:endParaRPr>
          </a:p>
          <a:p>
            <a:pPr>
              <a:spcBef>
                <a:spcPts val="900"/>
              </a:spcBef>
            </a:pPr>
            <a:endParaRPr lang="en-US" altLang="en-US" sz="2000">
              <a:sym typeface="Arial" panose="020B0604020202020204" pitchFamily="34" charset="0"/>
            </a:endParaRPr>
          </a:p>
          <a:p>
            <a:pPr>
              <a:spcBef>
                <a:spcPts val="900"/>
              </a:spcBef>
            </a:pPr>
            <a:endParaRPr lang="en-US" altLang="en-US" sz="2000">
              <a:sym typeface="Arial" panose="020B0604020202020204" pitchFamily="34" charset="0"/>
            </a:endParaRPr>
          </a:p>
          <a:p>
            <a:pPr>
              <a:spcBef>
                <a:spcPts val="900"/>
              </a:spcBef>
            </a:pPr>
            <a:endParaRPr lang="en-US" altLang="en-US" sz="2000">
              <a:solidFill>
                <a:srgbClr val="3333FF"/>
              </a:solidFill>
              <a:sym typeface="Arial" panose="020B0604020202020204" pitchFamily="34" charset="0"/>
            </a:endParaRPr>
          </a:p>
          <a:p>
            <a:pPr>
              <a:spcBef>
                <a:spcPts val="900"/>
              </a:spcBef>
            </a:pPr>
            <a:r>
              <a:rPr lang="en-US" altLang="en-US" sz="2000">
                <a:solidFill>
                  <a:srgbClr val="3333FF"/>
                </a:solidFill>
                <a:sym typeface="Arial" panose="020B0604020202020204" pitchFamily="34" charset="0"/>
              </a:rPr>
              <a:t>Cấp phát theo độ ưu tiên</a:t>
            </a:r>
            <a:endParaRPr lang="en-US" alt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11/22/2021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5" descr="image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473325"/>
            <a:ext cx="3335338" cy="322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6" descr="image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825" y="2874962"/>
            <a:ext cx="2684463" cy="294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5711825" y="2438400"/>
            <a:ext cx="9937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Ví dụ:</a:t>
            </a:r>
          </a:p>
        </p:txBody>
      </p:sp>
    </p:spTree>
    <p:extLst>
      <p:ext uri="{BB962C8B-B14F-4D97-AF65-F5344CB8AC3E}">
        <p14:creationId xmlns:p14="http://schemas.microsoft.com/office/powerpoint/2010/main" val="357009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Câu hỏi ôn tập chương 7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11/22/2021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/>
              <a:t>Bộ nhớ luận lý là gì? Bảng phân trang dùng để làm gì?</a:t>
            </a:r>
          </a:p>
          <a:p>
            <a:r>
              <a:rPr lang="vi-VN" altLang="en-US"/>
              <a:t>Bảng trang được lưu trữ ở đâu? Các thanh ghi cần sử dụng trong cơ chế phân trang?</a:t>
            </a:r>
          </a:p>
          <a:p>
            <a:r>
              <a:rPr lang="vi-VN" altLang="en-US"/>
              <a:t>TBL là gì? Dùng để làm gì?</a:t>
            </a:r>
          </a:p>
          <a:p>
            <a:r>
              <a:rPr lang="vi-VN" altLang="en-US"/>
              <a:t>Thế nào là phân trang đa cấp? Cho ví dụ?</a:t>
            </a:r>
          </a:p>
        </p:txBody>
      </p:sp>
    </p:spTree>
    <p:extLst>
      <p:ext uri="{BB962C8B-B14F-4D97-AF65-F5344CB8AC3E}">
        <p14:creationId xmlns:p14="http://schemas.microsoft.com/office/powerpoint/2010/main" val="1883129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Trì trệ trên toàn bộ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vi-VN" altLang="en-US" sz="2500"/>
              <a:t>Nếu một process không có đủ số frame cần thiết thì tỉ số page faults/sec rất cao. </a:t>
            </a:r>
          </a:p>
          <a:p>
            <a:pPr algn="just">
              <a:defRPr/>
            </a:pPr>
            <a:r>
              <a:rPr lang="vi-VN" altLang="en-US" sz="2500"/>
              <a:t>Thrashing: hiện tượng các trang nhớ của một process bị hoán chuyển vào/ra liên tục.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11/22/2021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5" descr="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" t="14096" r="562" b="14427"/>
          <a:stretch>
            <a:fillRect/>
          </a:stretch>
        </p:blipFill>
        <p:spPr bwMode="auto">
          <a:xfrm>
            <a:off x="1268847" y="3177262"/>
            <a:ext cx="6364288" cy="334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6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cục bộ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800"/>
              </a:spcBef>
            </a:pPr>
            <a:r>
              <a:rPr lang="vi-VN" altLang="en-US" sz="2500"/>
              <a:t>Để hạn chế thrashing, hệ điều hành phải cung cấp cho  process càng “đủ” frame càng tốt. Bao nhiêu frame thì đủ cho một process thực thi hiệu quả?</a:t>
            </a:r>
          </a:p>
          <a:p>
            <a:pPr algn="just">
              <a:spcBef>
                <a:spcPts val="800"/>
              </a:spcBef>
            </a:pPr>
            <a:r>
              <a:rPr lang="vi-VN" altLang="en-US" sz="2500"/>
              <a:t>Nguyên lý locality (locality principle)</a:t>
            </a:r>
          </a:p>
          <a:p>
            <a:pPr lvl="1" algn="just">
              <a:spcBef>
                <a:spcPts val="800"/>
              </a:spcBef>
            </a:pPr>
            <a:r>
              <a:rPr lang="vi-VN" altLang="en-US" sz="2500"/>
              <a:t>Locality là tập các trang được tham chiếu gần nhau</a:t>
            </a:r>
          </a:p>
          <a:p>
            <a:pPr lvl="1" algn="just">
              <a:spcBef>
                <a:spcPts val="800"/>
              </a:spcBef>
            </a:pPr>
            <a:r>
              <a:rPr lang="vi-VN" altLang="en-US" sz="2500"/>
              <a:t>Một process gồm nhiều locality, và trong quá trình thực thi, process sẽ chuyển từ locality này sang locality khác</a:t>
            </a:r>
          </a:p>
          <a:p>
            <a:pPr>
              <a:spcBef>
                <a:spcPts val="800"/>
              </a:spcBef>
            </a:pPr>
            <a:r>
              <a:rPr lang="vi-VN" altLang="en-US" sz="2500"/>
              <a:t>Vì sao hiện tượng thrashing xuất hiện?</a:t>
            </a:r>
            <a:r>
              <a:rPr lang="en-US" altLang="en-US" sz="2500"/>
              <a:t>  </a:t>
            </a:r>
            <a:r>
              <a:rPr lang="vi-VN" altLang="en-US" sz="2500"/>
              <a:t/>
            </a:r>
            <a:br>
              <a:rPr lang="vi-VN" altLang="en-US" sz="2500"/>
            </a:br>
            <a:r>
              <a:rPr lang="vi-VN" altLang="en-US" sz="2500"/>
              <a:t>Khi	</a:t>
            </a:r>
            <a:r>
              <a:rPr lang="el-GR" altLang="en-US" sz="2500"/>
              <a:t>Σ </a:t>
            </a:r>
            <a:r>
              <a:rPr lang="vi-VN" altLang="en-US" sz="2500"/>
              <a:t>size of locality &gt; memory size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11/22/2021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15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Giải pháp tập làm việc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800"/>
              </a:spcBef>
            </a:pPr>
            <a:r>
              <a:rPr lang="vi-VN" altLang="en-US" sz="2500"/>
              <a:t>Được thiết kế dựa trên nguyên lý locality.</a:t>
            </a:r>
          </a:p>
          <a:p>
            <a:pPr algn="just">
              <a:spcBef>
                <a:spcPts val="800"/>
              </a:spcBef>
            </a:pPr>
            <a:r>
              <a:rPr lang="vi-VN" altLang="en-US" sz="2500"/>
              <a:t>Xác định xem process thực sự sử dụng bao nhiêu frame.</a:t>
            </a:r>
          </a:p>
          <a:p>
            <a:pPr algn="just">
              <a:spcBef>
                <a:spcPts val="800"/>
              </a:spcBef>
            </a:pPr>
            <a:r>
              <a:rPr lang="vi-VN" altLang="en-US" sz="2500"/>
              <a:t>Định nghĩa: </a:t>
            </a:r>
          </a:p>
          <a:p>
            <a:pPr lvl="1" algn="just">
              <a:spcBef>
                <a:spcPts val="800"/>
              </a:spcBef>
            </a:pPr>
            <a:r>
              <a:rPr lang="vi-VN" altLang="en-US" sz="2500"/>
              <a:t>WS(t) - số lượng các tham chiếu trang nhớ của process gần đây nhất cần được quan sát.</a:t>
            </a:r>
          </a:p>
          <a:p>
            <a:pPr lvl="1" algn="just">
              <a:spcBef>
                <a:spcPts val="800"/>
              </a:spcBef>
            </a:pPr>
            <a:r>
              <a:rPr lang="vi-VN" altLang="en-US" sz="2500"/>
              <a:t> </a:t>
            </a:r>
            <a:r>
              <a:rPr lang="vi-VN" altLang="en-US" sz="2500">
                <a:sym typeface="Webdings" panose="05030102010509060703" pitchFamily="18" charset="2"/>
              </a:rPr>
              <a:t></a:t>
            </a:r>
            <a:r>
              <a:rPr lang="en-US" altLang="en-US" sz="2500">
                <a:sym typeface="Webdings" panose="05030102010509060703" pitchFamily="18" charset="2"/>
              </a:rPr>
              <a:t> </a:t>
            </a:r>
            <a:r>
              <a:rPr lang="vi-VN" altLang="en-US" sz="2500"/>
              <a:t>- khoảng thời gian tham chiếu</a:t>
            </a:r>
          </a:p>
          <a:p>
            <a:pPr algn="just">
              <a:spcBef>
                <a:spcPts val="800"/>
              </a:spcBef>
            </a:pPr>
            <a:r>
              <a:rPr lang="vi-VN" altLang="en-US" sz="2500"/>
              <a:t>Ví dụ: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11/22/2021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397820" y="4714093"/>
            <a:ext cx="4678363" cy="1666875"/>
            <a:chOff x="0" y="0"/>
            <a:chExt cx="5078262" cy="1852550"/>
          </a:xfrm>
        </p:grpSpPr>
        <p:sp>
          <p:nvSpPr>
            <p:cNvPr id="8" name="Rectangle 6"/>
            <p:cNvSpPr>
              <a:spLocks/>
            </p:cNvSpPr>
            <p:nvPr/>
          </p:nvSpPr>
          <p:spPr bwMode="auto">
            <a:xfrm>
              <a:off x="2368550" y="506412"/>
              <a:ext cx="2709712" cy="370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>
                  <a:latin typeface="Verdana" panose="020B0604030504040204" pitchFamily="34" charset="0"/>
                </a:rPr>
                <a:t>2 4 5 6 9 1 3 2 6 3 9 2 1 4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3567112" y="846137"/>
              <a:ext cx="1" cy="5603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/>
            </p:cNvSpPr>
            <p:nvPr/>
          </p:nvSpPr>
          <p:spPr bwMode="auto">
            <a:xfrm>
              <a:off x="2876550" y="1438275"/>
              <a:ext cx="1270841" cy="41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>
                  <a:latin typeface="Verdana" panose="020B0604030504040204" pitchFamily="34" charset="0"/>
                </a:rPr>
                <a:t>thời điểm t</a:t>
              </a:r>
              <a:r>
                <a:rPr kumimoji="0" lang="en-US" altLang="en-US" baseline="-25000">
                  <a:latin typeface="Verdana" panose="020B0604030504040204" pitchFamily="34" charset="0"/>
                </a:rPr>
                <a:t>1</a:t>
              </a: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11" name="Rectangle 9"/>
            <p:cNvSpPr>
              <a:spLocks/>
            </p:cNvSpPr>
            <p:nvPr/>
          </p:nvSpPr>
          <p:spPr bwMode="auto">
            <a:xfrm>
              <a:off x="2814637" y="534987"/>
              <a:ext cx="908769" cy="30797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12" name="Rectangle 10"/>
            <p:cNvSpPr>
              <a:spLocks/>
            </p:cNvSpPr>
            <p:nvPr/>
          </p:nvSpPr>
          <p:spPr bwMode="auto">
            <a:xfrm>
              <a:off x="2819400" y="0"/>
              <a:ext cx="793451" cy="307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>
                  <a:latin typeface="Verdana" panose="020B0604030504040204" pitchFamily="34" charset="0"/>
                  <a:sym typeface="Webdings" panose="05030102010509060703" pitchFamily="18" charset="2"/>
                </a:rPr>
                <a:t></a:t>
              </a:r>
              <a:r>
                <a:rPr kumimoji="0" lang="en-US" altLang="en-US">
                  <a:latin typeface="Verdana" panose="020B0604030504040204" pitchFamily="34" charset="0"/>
                </a:rPr>
                <a:t> = 4</a:t>
              </a:r>
            </a:p>
          </p:txBody>
        </p:sp>
        <p:sp>
          <p:nvSpPr>
            <p:cNvPr id="13" name="Rectangle 11"/>
            <p:cNvSpPr>
              <a:spLocks/>
            </p:cNvSpPr>
            <p:nvPr/>
          </p:nvSpPr>
          <p:spPr bwMode="auto">
            <a:xfrm>
              <a:off x="0" y="361950"/>
              <a:ext cx="1697755" cy="637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>
                  <a:latin typeface="Verdana" panose="020B0604030504040204" pitchFamily="34" charset="0"/>
                </a:rPr>
                <a:t>c</a:t>
              </a:r>
              <a:r>
                <a:rPr kumimoji="0" lang="en-US" altLang="en-US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huỗi tham khảo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trang nhớ</a:t>
              </a:r>
              <a:endParaRPr kumimoji="0" lang="en-US" altLang="en-US">
                <a:latin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359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Giải pháp tập làm việc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800"/>
              </a:spcBef>
              <a:defRPr/>
            </a:pPr>
            <a:r>
              <a:rPr lang="vi-VN" altLang="en-US" sz="2000"/>
              <a:t>Định nghĩa: </a:t>
            </a:r>
            <a:r>
              <a:rPr lang="en-US" altLang="en-US" sz="2000"/>
              <a:t>W</a:t>
            </a:r>
            <a:r>
              <a:rPr lang="vi-VN" altLang="en-US" sz="2000"/>
              <a:t>orking set của process Pi , ký hiệu WSi, là tập gồm </a:t>
            </a:r>
            <a:r>
              <a:rPr lang="el-GR" altLang="en-US" sz="2000"/>
              <a:t>Δ </a:t>
            </a:r>
            <a:r>
              <a:rPr lang="vi-VN" altLang="en-US" sz="2000"/>
              <a:t>các trang được sử dụng gần đây nhất.</a:t>
            </a:r>
          </a:p>
          <a:p>
            <a:pPr algn="just">
              <a:spcBef>
                <a:spcPts val="800"/>
              </a:spcBef>
              <a:defRPr/>
            </a:pPr>
            <a:endParaRPr lang="vi-VN" altLang="en-US" sz="2000"/>
          </a:p>
          <a:p>
            <a:pPr algn="just">
              <a:spcBef>
                <a:spcPts val="800"/>
              </a:spcBef>
              <a:defRPr/>
            </a:pPr>
            <a:endParaRPr lang="vi-VN" altLang="en-US" sz="2000"/>
          </a:p>
          <a:p>
            <a:pPr algn="just">
              <a:spcBef>
                <a:spcPts val="800"/>
              </a:spcBef>
              <a:defRPr/>
            </a:pPr>
            <a:endParaRPr lang="vi-VN" altLang="en-US" sz="2000"/>
          </a:p>
          <a:p>
            <a:pPr algn="just">
              <a:spcBef>
                <a:spcPts val="800"/>
              </a:spcBef>
              <a:defRPr/>
            </a:pPr>
            <a:endParaRPr lang="vi-VN" altLang="en-US" sz="2000"/>
          </a:p>
          <a:p>
            <a:pPr algn="just">
              <a:spcBef>
                <a:spcPts val="800"/>
              </a:spcBef>
              <a:defRPr/>
            </a:pPr>
            <a:endParaRPr lang="vi-VN" altLang="en-US" sz="2000"/>
          </a:p>
          <a:p>
            <a:pPr algn="just">
              <a:spcBef>
                <a:spcPts val="800"/>
              </a:spcBef>
              <a:defRPr/>
            </a:pPr>
            <a:endParaRPr lang="en-US" altLang="en-US" sz="2000"/>
          </a:p>
          <a:p>
            <a:pPr algn="just">
              <a:spcBef>
                <a:spcPts val="800"/>
              </a:spcBef>
              <a:defRPr/>
            </a:pPr>
            <a:r>
              <a:rPr lang="vi-VN" altLang="en-US" sz="2000"/>
              <a:t>Nhận xét:</a:t>
            </a:r>
          </a:p>
          <a:p>
            <a:pPr lvl="1" algn="just">
              <a:spcBef>
                <a:spcPts val="800"/>
              </a:spcBef>
              <a:defRPr/>
            </a:pPr>
            <a:r>
              <a:rPr lang="el-GR" altLang="en-US" sz="2000"/>
              <a:t>Δ </a:t>
            </a:r>
            <a:r>
              <a:rPr lang="vi-VN" altLang="en-US" sz="2000"/>
              <a:t>quá nhỏ ⇒  không đủ bao phủ toàn bộ locality.</a:t>
            </a:r>
          </a:p>
          <a:p>
            <a:pPr lvl="1" algn="just">
              <a:spcBef>
                <a:spcPts val="800"/>
              </a:spcBef>
              <a:defRPr/>
            </a:pPr>
            <a:r>
              <a:rPr lang="el-GR" altLang="en-US" sz="2000"/>
              <a:t>Δ </a:t>
            </a:r>
            <a:r>
              <a:rPr lang="vi-VN" altLang="en-US" sz="2000"/>
              <a:t>quá lớn  ⇒  bao phủ nhiều locality khác nhau.</a:t>
            </a:r>
          </a:p>
          <a:p>
            <a:pPr lvl="1" algn="just">
              <a:spcBef>
                <a:spcPts val="800"/>
              </a:spcBef>
              <a:defRPr/>
            </a:pPr>
            <a:r>
              <a:rPr lang="el-GR" altLang="en-US" sz="2000"/>
              <a:t>Δ = ∞         ⇒ </a:t>
            </a:r>
            <a:r>
              <a:rPr lang="vi-VN" altLang="en-US" sz="2000"/>
              <a:t>bao gồm tất cả các trang được sử dụng.</a:t>
            </a:r>
          </a:p>
          <a:p>
            <a:pPr marL="0" indent="0" algn="just">
              <a:spcBef>
                <a:spcPts val="800"/>
              </a:spcBef>
              <a:buFont typeface="Monotype Sorts" charset="2"/>
              <a:buNone/>
              <a:defRPr/>
            </a:pPr>
            <a:r>
              <a:rPr lang="vi-VN" altLang="en-US" sz="2000"/>
              <a:t>Dùng working set của một process để xấp xỉ locality của nó.</a:t>
            </a:r>
            <a:endParaRPr lang="vi-VN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11/22/2021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251520" y="2209800"/>
            <a:ext cx="8342313" cy="2136775"/>
            <a:chOff x="0" y="0"/>
            <a:chExt cx="8913813" cy="2516188"/>
          </a:xfrm>
        </p:grpSpPr>
        <p:pic>
          <p:nvPicPr>
            <p:cNvPr id="15" name="Picture 6" descr="imag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" t="34560" r="3249" b="34894"/>
            <a:stretch>
              <a:fillRect/>
            </a:stretch>
          </p:blipFill>
          <p:spPr bwMode="auto">
            <a:xfrm>
              <a:off x="52387" y="400050"/>
              <a:ext cx="8861426" cy="2116138"/>
            </a:xfrm>
            <a:prstGeom prst="rect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6" name="Rectangle 7"/>
            <p:cNvSpPr>
              <a:spLocks/>
            </p:cNvSpPr>
            <p:nvPr/>
          </p:nvSpPr>
          <p:spPr bwMode="auto">
            <a:xfrm>
              <a:off x="53975" y="296862"/>
              <a:ext cx="2617476" cy="3962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Verdana" panose="020B0604030504040204" pitchFamily="34" charset="0"/>
                </a:rPr>
                <a:t>chuỗi tham khảo trang</a:t>
              </a: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17" name="Rectangle 8"/>
            <p:cNvSpPr>
              <a:spLocks/>
            </p:cNvSpPr>
            <p:nvPr/>
          </p:nvSpPr>
          <p:spPr bwMode="auto">
            <a:xfrm>
              <a:off x="0" y="0"/>
              <a:ext cx="1855916" cy="27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Ví dụ: </a:t>
              </a:r>
              <a:r>
                <a:rPr kumimoji="0" lang="el-GR" altLang="en-US">
                  <a:latin typeface="Verdana" panose="020B0604030504040204" pitchFamily="34" charset="0"/>
                  <a:cs typeface="Times New Roman" panose="02020603050405020304" pitchFamily="18" charset="0"/>
                </a:rPr>
                <a:t>Δ</a:t>
              </a:r>
              <a:r>
                <a:rPr kumimoji="0" lang="en-US" altLang="en-US">
                  <a:latin typeface="Symbol" panose="05050102010706020507" pitchFamily="18" charset="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en-US">
                  <a:latin typeface="Verdana" panose="020B0604030504040204" pitchFamily="34" charset="0"/>
                  <a:cs typeface="Times New Roman" panose="02020603050405020304" pitchFamily="18" charset="0"/>
                </a:rPr>
                <a:t>= 10 và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065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Giải pháp tập làm việc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800"/>
              </a:spcBef>
              <a:defRPr/>
            </a:pPr>
            <a:r>
              <a:rPr lang="vi-VN" altLang="en-US" sz="2400"/>
              <a:t>Định nghĩa:</a:t>
            </a:r>
            <a:r>
              <a:rPr lang="en-US" altLang="en-US" sz="2400"/>
              <a:t> WSSi là kích thước của working set của Pi:</a:t>
            </a:r>
          </a:p>
          <a:p>
            <a:pPr lvl="1" algn="just">
              <a:spcBef>
                <a:spcPts val="800"/>
              </a:spcBef>
              <a:defRPr/>
            </a:pPr>
            <a:r>
              <a:rPr lang="en-US" altLang="en-US"/>
              <a:t>WSSi = số lượng các trang trong WSi </a:t>
            </a:r>
            <a:endParaRPr lang="vi-VN" altLang="en-US"/>
          </a:p>
          <a:p>
            <a:pPr algn="just">
              <a:spcBef>
                <a:spcPts val="800"/>
              </a:spcBef>
              <a:defRPr/>
            </a:pPr>
            <a:endParaRPr lang="vi-VN" altLang="en-US" sz="2000"/>
          </a:p>
          <a:p>
            <a:pPr algn="just">
              <a:spcBef>
                <a:spcPts val="800"/>
              </a:spcBef>
              <a:defRPr/>
            </a:pPr>
            <a:endParaRPr lang="vi-VN" altLang="en-US" sz="2000"/>
          </a:p>
          <a:p>
            <a:pPr algn="just">
              <a:spcBef>
                <a:spcPts val="800"/>
              </a:spcBef>
              <a:defRPr/>
            </a:pPr>
            <a:endParaRPr lang="vi-VN" altLang="en-US" sz="2000"/>
          </a:p>
          <a:p>
            <a:pPr algn="just">
              <a:spcBef>
                <a:spcPts val="800"/>
              </a:spcBef>
              <a:defRPr/>
            </a:pPr>
            <a:endParaRPr lang="vi-VN" altLang="en-US" sz="2000"/>
          </a:p>
          <a:p>
            <a:pPr algn="just">
              <a:spcBef>
                <a:spcPts val="800"/>
              </a:spcBef>
              <a:defRPr/>
            </a:pPr>
            <a:endParaRPr lang="vi-VN" altLang="en-US" sz="2000"/>
          </a:p>
          <a:p>
            <a:pPr algn="just">
              <a:spcBef>
                <a:spcPts val="800"/>
              </a:spcBef>
              <a:defRPr/>
            </a:pPr>
            <a:endParaRPr lang="vi-VN" altLang="en-US" sz="2000"/>
          </a:p>
          <a:p>
            <a:pPr algn="just">
              <a:spcBef>
                <a:spcPts val="800"/>
              </a:spcBef>
              <a:defRPr/>
            </a:pPr>
            <a:endParaRPr lang="en-US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11/22/2021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414338" y="3006725"/>
            <a:ext cx="8582025" cy="2517775"/>
            <a:chOff x="-20693" y="0"/>
            <a:chExt cx="8934506" cy="2516188"/>
          </a:xfrm>
        </p:grpSpPr>
        <p:pic>
          <p:nvPicPr>
            <p:cNvPr id="12" name="Picture 6" descr="imag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" t="34560" r="3249" b="34894"/>
            <a:stretch>
              <a:fillRect/>
            </a:stretch>
          </p:blipFill>
          <p:spPr bwMode="auto">
            <a:xfrm>
              <a:off x="52387" y="400050"/>
              <a:ext cx="8861426" cy="2116138"/>
            </a:xfrm>
            <a:prstGeom prst="rect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" name="Rectangle 7"/>
            <p:cNvSpPr>
              <a:spLocks/>
            </p:cNvSpPr>
            <p:nvPr/>
          </p:nvSpPr>
          <p:spPr bwMode="auto">
            <a:xfrm>
              <a:off x="-20693" y="296862"/>
              <a:ext cx="2617476" cy="3962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Verdana" panose="020B0604030504040204" pitchFamily="34" charset="0"/>
                </a:rPr>
                <a:t>chuỗi tham khảo trang</a:t>
              </a: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18" name="Rectangle 8"/>
            <p:cNvSpPr>
              <a:spLocks/>
            </p:cNvSpPr>
            <p:nvPr/>
          </p:nvSpPr>
          <p:spPr bwMode="auto">
            <a:xfrm>
              <a:off x="0" y="0"/>
              <a:ext cx="1855916" cy="27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Ví dụ: </a:t>
              </a:r>
              <a:r>
                <a:rPr kumimoji="0" lang="el-GR" altLang="en-US">
                  <a:latin typeface="Verdana" panose="020B0604030504040204" pitchFamily="34" charset="0"/>
                  <a:cs typeface="Times New Roman" panose="02020603050405020304" pitchFamily="18" charset="0"/>
                </a:rPr>
                <a:t>Δ</a:t>
              </a:r>
              <a:r>
                <a:rPr kumimoji="0" lang="en-US" altLang="en-US">
                  <a:latin typeface="Symbol" panose="05050102010706020507" pitchFamily="18" charset="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0" lang="en-US" altLang="en-US">
                  <a:latin typeface="Verdana" panose="020B0604030504040204" pitchFamily="34" charset="0"/>
                  <a:cs typeface="Times New Roman" panose="02020603050405020304" pitchFamily="18" charset="0"/>
                </a:rPr>
                <a:t>= 10 và</a:t>
              </a:r>
            </a:p>
          </p:txBody>
        </p:sp>
      </p:grp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136650" y="5511800"/>
            <a:ext cx="1622425" cy="36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FF0000"/>
                </a:solidFill>
                <a:latin typeface="Verdana" panose="020B0604030504040204" pitchFamily="34" charset="0"/>
              </a:rPr>
              <a:t>WSS(t</a:t>
            </a:r>
            <a:r>
              <a:rPr kumimoji="0" lang="en-US" altLang="en-US" baseline="-25000">
                <a:solidFill>
                  <a:srgbClr val="FF0000"/>
                </a:solidFill>
                <a:latin typeface="Verdana" panose="020B0604030504040204" pitchFamily="34" charset="0"/>
              </a:rPr>
              <a:t>1</a:t>
            </a:r>
            <a:r>
              <a:rPr kumimoji="0" lang="en-US" altLang="en-US">
                <a:solidFill>
                  <a:srgbClr val="FF0000"/>
                </a:solidFill>
                <a:latin typeface="Verdana" panose="020B0604030504040204" pitchFamily="34" charset="0"/>
              </a:rPr>
              <a:t>) = 5</a:t>
            </a:r>
            <a:endParaRPr kumimoji="0" lang="en-US" altLang="en-US" noProof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4854575" y="5522913"/>
            <a:ext cx="1622425" cy="36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FF0000"/>
                </a:solidFill>
                <a:latin typeface="Verdana" panose="020B0604030504040204" pitchFamily="34" charset="0"/>
              </a:rPr>
              <a:t>WSS(t</a:t>
            </a:r>
            <a:r>
              <a:rPr kumimoji="0" lang="en-US" altLang="en-US" baseline="-25000">
                <a:solidFill>
                  <a:srgbClr val="FF0000"/>
                </a:solidFill>
                <a:latin typeface="Verdana" panose="020B0604030504040204" pitchFamily="34" charset="0"/>
              </a:rPr>
              <a:t>2</a:t>
            </a:r>
            <a:r>
              <a:rPr kumimoji="0" lang="en-US" altLang="en-US">
                <a:solidFill>
                  <a:srgbClr val="FF0000"/>
                </a:solidFill>
                <a:latin typeface="Verdana" panose="020B0604030504040204" pitchFamily="34" charset="0"/>
              </a:rPr>
              <a:t>) = 2</a:t>
            </a:r>
            <a:endParaRPr kumimoji="0" lang="en-US" altLang="en-US" noProof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2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Giải pháp tập làm việc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800"/>
              </a:spcBef>
            </a:pPr>
            <a:r>
              <a:rPr lang="vi-VN" altLang="en-US" sz="2500"/>
              <a:t>Đặt D = </a:t>
            </a:r>
            <a:r>
              <a:rPr lang="el-GR" altLang="en-US" sz="2500"/>
              <a:t>Σ </a:t>
            </a:r>
            <a:r>
              <a:rPr lang="vi-VN" altLang="en-US" sz="2500"/>
              <a:t>WSSi = tổng các working-set size của mọi process trong hệ thống.</a:t>
            </a:r>
          </a:p>
          <a:p>
            <a:pPr lvl="1" algn="just">
              <a:spcBef>
                <a:spcPts val="800"/>
              </a:spcBef>
            </a:pPr>
            <a:r>
              <a:rPr lang="vi-VN" altLang="en-US" sz="2500"/>
              <a:t>Nhận xét: Nếu D &gt; m (số frame của hệ thống) ⇒ sẽ xảy ra thrashing.</a:t>
            </a:r>
          </a:p>
          <a:p>
            <a:pPr algn="just">
              <a:spcBef>
                <a:spcPts val="800"/>
              </a:spcBef>
            </a:pPr>
            <a:r>
              <a:rPr lang="vi-VN" altLang="en-US" sz="2500"/>
              <a:t>Giải pháp working set:</a:t>
            </a:r>
          </a:p>
          <a:p>
            <a:pPr lvl="1" algn="just">
              <a:spcBef>
                <a:spcPts val="800"/>
              </a:spcBef>
            </a:pPr>
            <a:r>
              <a:rPr lang="vi-VN" altLang="en-US" sz="2500"/>
              <a:t>Khi khởi tạo một quá trình: cung cấp cho quá trình số lượng frame thỏa mản working-set size của nó.</a:t>
            </a:r>
          </a:p>
          <a:p>
            <a:pPr lvl="1" algn="just">
              <a:spcBef>
                <a:spcPts val="800"/>
              </a:spcBef>
            </a:pPr>
            <a:r>
              <a:rPr lang="vi-VN" altLang="en-US" sz="2500"/>
              <a:t>Nếu D &gt; m ⇒ tạm dừng một trong các process.</a:t>
            </a:r>
          </a:p>
          <a:p>
            <a:pPr lvl="2" algn="just">
              <a:spcBef>
                <a:spcPts val="800"/>
              </a:spcBef>
            </a:pPr>
            <a:r>
              <a:rPr lang="vi-VN" altLang="en-US" sz="2500"/>
              <a:t>Các trang của quá trình được chuyển ra đĩa cứng và các frame của nó được thu hồi.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11/22/2021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808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Giải pháp tập làm việc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ym typeface="Arial" panose="020B0604020202020204" pitchFamily="34" charset="0"/>
              </a:rPr>
              <a:t>WS loại trừ được tình trạng trì trệ mà vẫn đảm bảo mức độ đa chương </a:t>
            </a:r>
          </a:p>
          <a:p>
            <a:r>
              <a:rPr lang="en-US" altLang="en-US">
                <a:sym typeface="Arial" panose="020B0604020202020204" pitchFamily="34" charset="0"/>
              </a:rPr>
              <a:t>Theo vết các WS? =&gt; WS xấp xỉ (đọc thêm trong sách)</a:t>
            </a:r>
            <a:endParaRPr lang="en-US" altLang="en-US" sz="2500">
              <a:sym typeface="Arial" panose="020B0604020202020204" pitchFamily="34" charset="0"/>
            </a:endParaRPr>
          </a:p>
          <a:p>
            <a:r>
              <a:rPr lang="en-US" altLang="en-US" sz="2500">
                <a:sym typeface="Arial" panose="020B0604020202020204" pitchFamily="34" charset="0"/>
              </a:rPr>
              <a:t>Đọc thêm:</a:t>
            </a:r>
          </a:p>
          <a:p>
            <a:pPr lvl="1"/>
            <a:r>
              <a:rPr lang="en-US" altLang="en-US" sz="2800">
                <a:sym typeface="Arial" panose="020B0604020202020204" pitchFamily="34" charset="0"/>
              </a:rPr>
              <a:t>Hệ thống tập tin</a:t>
            </a:r>
          </a:p>
          <a:p>
            <a:pPr lvl="1"/>
            <a:r>
              <a:rPr lang="en-US" altLang="en-US" sz="2800">
                <a:sym typeface="Arial" panose="020B0604020202020204" pitchFamily="34" charset="0"/>
              </a:rPr>
              <a:t>Hệ thống nhập xuất</a:t>
            </a:r>
          </a:p>
          <a:p>
            <a:pPr lvl="1"/>
            <a:r>
              <a:rPr lang="en-US" altLang="en-US" sz="2800">
                <a:sym typeface="Arial" panose="020B0604020202020204" pitchFamily="34" charset="0"/>
              </a:rPr>
              <a:t>Hệ thống phân tán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11/22/2021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374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Tóm</a:t>
            </a:r>
            <a:r>
              <a:rPr lang="en-US" altLang="ja-JP" dirty="0"/>
              <a:t> </a:t>
            </a:r>
            <a:r>
              <a:rPr lang="en-US" altLang="ja-JP" dirty="0" err="1"/>
              <a:t>tắt</a:t>
            </a:r>
            <a:r>
              <a:rPr lang="en-US" altLang="ja-JP" dirty="0"/>
              <a:t> </a:t>
            </a:r>
            <a:r>
              <a:rPr lang="en-US" altLang="ja-JP" dirty="0" err="1"/>
              <a:t>lại</a:t>
            </a:r>
            <a:r>
              <a:rPr lang="en-US" altLang="ja-JP" dirty="0"/>
              <a:t> </a:t>
            </a:r>
            <a:r>
              <a:rPr lang="en-US" altLang="ja-JP" dirty="0" err="1"/>
              <a:t>nội</a:t>
            </a:r>
            <a:r>
              <a:rPr lang="en-US" altLang="ja-JP" dirty="0"/>
              <a:t> </a:t>
            </a:r>
            <a:r>
              <a:rPr lang="en-US" altLang="ja-JP"/>
              <a:t>dung buổi </a:t>
            </a:r>
            <a:r>
              <a:rPr lang="en-US" altLang="ja-JP" dirty="0" err="1"/>
              <a:t>học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vi-VN" altLang="en-US" dirty="0"/>
              <a:t>Tổng quan về bộ nhớ ảo </a:t>
            </a:r>
          </a:p>
          <a:p>
            <a:pPr>
              <a:defRPr/>
            </a:pPr>
            <a:r>
              <a:rPr lang="vi-VN" altLang="en-US" dirty="0"/>
              <a:t>Cài đặt bộ nhớ ảo: Demand Paging</a:t>
            </a:r>
          </a:p>
          <a:p>
            <a:pPr>
              <a:defRPr/>
            </a:pPr>
            <a:r>
              <a:rPr lang="vi-VN" altLang="en-US" dirty="0"/>
              <a:t>Cài đặt bộ nhớ ảo: Page Replacement</a:t>
            </a:r>
          </a:p>
          <a:p>
            <a:pPr lvl="1">
              <a:defRPr/>
            </a:pPr>
            <a:r>
              <a:rPr lang="vi-VN" altLang="en-US" sz="2800" dirty="0"/>
              <a:t>Các giải thuật thay trang (Page Replacement Algorithms)</a:t>
            </a:r>
          </a:p>
          <a:p>
            <a:pPr>
              <a:defRPr/>
            </a:pPr>
            <a:r>
              <a:rPr lang="vi-VN" altLang="en-US" dirty="0"/>
              <a:t>Vấn đề cấp phát Frames</a:t>
            </a:r>
          </a:p>
          <a:p>
            <a:pPr>
              <a:defRPr/>
            </a:pPr>
            <a:r>
              <a:rPr lang="vi-VN" altLang="en-US" dirty="0"/>
              <a:t>Vấn đề Thrashing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B268-5139-4E23-9EFA-DCDBB496E24C}" type="datetime1">
              <a:rPr kumimoji="1" lang="en-US" altLang="ja-JP" smtClean="0"/>
              <a:t>11/22/2021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2798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 ôn tập chương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Tại sao cần phải có bộ nhớ ảo?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Có bao nhiêu kỹ thuật cài đặt bộ nhớ ảo? Mô tả sơ lượt các kỹ thuật đó?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Các bước thực hiện kỹ thuật phân trang theo yêu cầu?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Mô tả các giải thuật thay thế trang FIFO, OPT, LRU?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Giải pháp tập làm việc hoạt động như thế nào?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11/22/2021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1381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Bài tập 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B268-5139-4E23-9EFA-DCDBB496E24C}" type="datetime1">
              <a:rPr kumimoji="1" lang="en-US" altLang="ja-JP" smtClean="0"/>
              <a:t>11/22/2021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Xét chuỗi truy xuất bộ nhớ sau:</a:t>
            </a:r>
          </a:p>
          <a:p>
            <a:pPr marL="0" indent="0">
              <a:buNone/>
            </a:pPr>
            <a:r>
              <a:rPr lang="en-US"/>
              <a:t>1, 2, 3, 4, 2, 1, 5, 6, 2, 1, 2, 3, 7, 6, 3, 2, 1, 2, 3, 6</a:t>
            </a:r>
          </a:p>
          <a:p>
            <a:pPr marL="0" indent="0">
              <a:buNone/>
            </a:pPr>
            <a:r>
              <a:rPr lang="en-US"/>
              <a:t>Có bao nhiêu lỗi trang xảy ra khi sử dụng các thuật toán thay thế sau đây, giả sử có lần lượt là 2, 3, 4, 5 khung trang.</a:t>
            </a:r>
          </a:p>
          <a:p>
            <a:pPr marL="514350" indent="-514350">
              <a:buFont typeface="+mj-lt"/>
              <a:buAutoNum type="alphaLcPeriod"/>
            </a:pPr>
            <a:r>
              <a:rPr lang="en-US"/>
              <a:t>LRU</a:t>
            </a:r>
          </a:p>
          <a:p>
            <a:pPr marL="514350" indent="-514350">
              <a:buFont typeface="+mj-lt"/>
              <a:buAutoNum type="alphaLcPeriod"/>
            </a:pPr>
            <a:r>
              <a:rPr lang="en-US"/>
              <a:t>FIFO</a:t>
            </a:r>
          </a:p>
          <a:p>
            <a:pPr marL="514350" indent="-514350">
              <a:buFont typeface="+mj-lt"/>
              <a:buAutoNum type="alphaLcPeriod"/>
            </a:pPr>
            <a:r>
              <a:rPr lang="en-US"/>
              <a:t>Chiến lược tối ưu (OPT)</a:t>
            </a:r>
          </a:p>
        </p:txBody>
      </p:sp>
    </p:spTree>
    <p:extLst>
      <p:ext uri="{BB962C8B-B14F-4D97-AF65-F5344CB8AC3E}">
        <p14:creationId xmlns:p14="http://schemas.microsoft.com/office/powerpoint/2010/main" val="264029890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chương 8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371600"/>
            <a:ext cx="8640960" cy="4824536"/>
          </a:xfrm>
        </p:spPr>
        <p:txBody>
          <a:bodyPr/>
          <a:lstStyle/>
          <a:p>
            <a:pPr>
              <a:defRPr/>
            </a:pPr>
            <a:r>
              <a:rPr lang="vi-VN" altLang="en-US"/>
              <a:t>Tổng quan về bộ nhớ ảo </a:t>
            </a:r>
          </a:p>
          <a:p>
            <a:pPr>
              <a:defRPr/>
            </a:pPr>
            <a:r>
              <a:rPr lang="vi-VN" altLang="en-US"/>
              <a:t>Cài đặt bộ nhớ ảo: Demand Paging</a:t>
            </a:r>
          </a:p>
          <a:p>
            <a:pPr>
              <a:defRPr/>
            </a:pPr>
            <a:r>
              <a:rPr lang="vi-VN" altLang="en-US"/>
              <a:t>Cài đặt bộ nhớ ảo: Page Replacement</a:t>
            </a:r>
          </a:p>
          <a:p>
            <a:pPr lvl="1">
              <a:defRPr/>
            </a:pPr>
            <a:r>
              <a:rPr lang="vi-VN" altLang="en-US" sz="2800"/>
              <a:t>Các giải thuật thay trang (Page Replacement Algorithms)</a:t>
            </a:r>
          </a:p>
          <a:p>
            <a:pPr>
              <a:defRPr/>
            </a:pPr>
            <a:r>
              <a:rPr lang="vi-VN" altLang="en-US"/>
              <a:t>Vấn đề cấp phát Frames</a:t>
            </a:r>
          </a:p>
          <a:p>
            <a:pPr>
              <a:defRPr/>
            </a:pPr>
            <a:r>
              <a:rPr lang="vi-VN" altLang="en-US"/>
              <a:t>Vấn đề Thrashing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11/22/2021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85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ja-JP"/>
              <a:t>Tổng quan bộ nhớ ảo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371599"/>
            <a:ext cx="8640960" cy="5029201"/>
          </a:xfrm>
        </p:spPr>
        <p:txBody>
          <a:bodyPr/>
          <a:lstStyle/>
          <a:p>
            <a:pPr algn="just"/>
            <a:r>
              <a:rPr lang="vi-VN" altLang="en-US" sz="2400">
                <a:ea typeface="Tahoma" panose="020B0604030504040204" pitchFamily="34" charset="0"/>
              </a:rPr>
              <a:t>Nhận xét: không phải tất cả các phần của một process cần thiết phải được nạp vào bộ nhớ chính tại cùng một thời điểm </a:t>
            </a:r>
          </a:p>
          <a:p>
            <a:pPr algn="just"/>
            <a:r>
              <a:rPr lang="vi-VN" altLang="en-US" sz="2400">
                <a:ea typeface="Tahoma" panose="020B0604030504040204" pitchFamily="34" charset="0"/>
              </a:rPr>
              <a:t>Ví dụ:</a:t>
            </a:r>
          </a:p>
          <a:p>
            <a:pPr lvl="1" algn="just"/>
            <a:r>
              <a:rPr lang="vi-VN" altLang="en-US">
                <a:ea typeface="Tahoma" panose="020B0604030504040204" pitchFamily="34" charset="0"/>
              </a:rPr>
              <a:t>Đoạn mã điều khiển các lỗi hiếm khi xảy ra </a:t>
            </a:r>
          </a:p>
          <a:p>
            <a:pPr lvl="1" algn="just"/>
            <a:r>
              <a:rPr lang="vi-VN" altLang="en-US">
                <a:ea typeface="Tahoma" panose="020B0604030504040204" pitchFamily="34" charset="0"/>
              </a:rPr>
              <a:t>Các arrays, list, tables được cấp phát bộ nhớ (cấp phát tĩnh) nhiều hơn yêu cầu thực sự</a:t>
            </a:r>
          </a:p>
          <a:p>
            <a:pPr lvl="1" algn="just"/>
            <a:r>
              <a:rPr lang="vi-VN" altLang="en-US">
                <a:ea typeface="Tahoma" panose="020B0604030504040204" pitchFamily="34" charset="0"/>
              </a:rPr>
              <a:t>Một số tính năng ít khi được dùng của một chương trình</a:t>
            </a:r>
          </a:p>
          <a:p>
            <a:pPr lvl="1" algn="just"/>
            <a:r>
              <a:rPr lang="vi-VN" altLang="en-US">
                <a:ea typeface="Tahoma" panose="020B0604030504040204" pitchFamily="34" charset="0"/>
              </a:rPr>
              <a:t>Cả chương trình thì cũng có đoạn code chưa cần dùng</a:t>
            </a:r>
          </a:p>
          <a:p>
            <a:pPr algn="just"/>
            <a:r>
              <a:rPr lang="vi-VN" altLang="en-US" sz="2400">
                <a:ea typeface="Tahoma" panose="020B0604030504040204" pitchFamily="34" charset="0"/>
              </a:rPr>
              <a:t>Bộ nhớ ảo (virtual memory): Bộ nhớ ảo là một kỹ thuật cho phép xử lý một tiến trình không được nạp toàn bộ vào bộ nhớ vật lý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11/22/2021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68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ja-JP"/>
              <a:t>Tổng quan bộ nhớ ảo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371599"/>
            <a:ext cx="8640960" cy="5029201"/>
          </a:xfrm>
        </p:spPr>
        <p:txBody>
          <a:bodyPr/>
          <a:lstStyle/>
          <a:p>
            <a:pPr algn="just">
              <a:defRPr/>
            </a:pPr>
            <a:r>
              <a:rPr lang="vi-VN" altLang="en-US" sz="2500"/>
              <a:t>Ưu điểm của bộ nhớ ảo</a:t>
            </a:r>
          </a:p>
          <a:p>
            <a:pPr lvl="1" algn="just">
              <a:defRPr/>
            </a:pPr>
            <a:r>
              <a:rPr lang="vi-VN" altLang="en-US" sz="2500"/>
              <a:t>Số lượng process trong bộ nhớ nhiều hơn</a:t>
            </a:r>
          </a:p>
          <a:p>
            <a:pPr lvl="1" algn="just">
              <a:defRPr/>
            </a:pPr>
            <a:r>
              <a:rPr lang="vi-VN" altLang="en-US" sz="2500"/>
              <a:t>Một process có thể thực thi ngay cả khi kích thước của nó lớn hơn bộ nhớ thực</a:t>
            </a:r>
          </a:p>
          <a:p>
            <a:pPr lvl="1" algn="just">
              <a:defRPr/>
            </a:pPr>
            <a:r>
              <a:rPr lang="vi-VN" altLang="en-US" sz="2500"/>
              <a:t>Giảm nhẹ công việc của lập trình viên</a:t>
            </a:r>
          </a:p>
          <a:p>
            <a:pPr algn="just">
              <a:defRPr/>
            </a:pPr>
            <a:r>
              <a:rPr lang="vi-VN" altLang="en-US" sz="2500"/>
              <a:t>Không gian tráo đổi giữa bộ nhớ chính và bộ nhớ phụ</a:t>
            </a:r>
            <a:r>
              <a:rPr lang="en-US" altLang="en-US" sz="2500"/>
              <a:t> </a:t>
            </a:r>
            <a:r>
              <a:rPr lang="vi-VN" altLang="en-US" sz="2500"/>
              <a:t>(swap space)</a:t>
            </a:r>
          </a:p>
          <a:p>
            <a:pPr algn="just">
              <a:defRPr/>
            </a:pPr>
            <a:r>
              <a:rPr lang="vi-VN" altLang="en-US" sz="2500"/>
              <a:t>Ví dụ:</a:t>
            </a:r>
          </a:p>
          <a:p>
            <a:pPr lvl="1" algn="just">
              <a:defRPr/>
            </a:pPr>
            <a:r>
              <a:rPr lang="vi-VN" altLang="en-US" sz="2500"/>
              <a:t>swap partition trong Linux</a:t>
            </a:r>
          </a:p>
          <a:p>
            <a:pPr lvl="1" algn="just">
              <a:defRPr/>
            </a:pPr>
            <a:r>
              <a:rPr lang="vi-VN" altLang="en-US" sz="2500"/>
              <a:t>file pagefile.sys trong Windows </a:t>
            </a:r>
            <a:endParaRPr lang="vi-VN" altLang="en-US" sz="25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11/22/2021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60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Cài đặt bộ nhớ ảo</a:t>
            </a:r>
            <a:endParaRPr lang="vi-VN" alt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371599"/>
            <a:ext cx="8640960" cy="5029201"/>
          </a:xfrm>
        </p:spPr>
        <p:txBody>
          <a:bodyPr/>
          <a:lstStyle/>
          <a:p>
            <a:pPr algn="just">
              <a:spcBef>
                <a:spcPts val="800"/>
              </a:spcBef>
              <a:defRPr/>
            </a:pPr>
            <a:r>
              <a:rPr lang="vi-VN" altLang="en-US" sz="2400"/>
              <a:t>Có hai kỹ thuật:</a:t>
            </a:r>
          </a:p>
          <a:p>
            <a:pPr lvl="1" algn="just">
              <a:spcBef>
                <a:spcPts val="800"/>
              </a:spcBef>
              <a:defRPr/>
            </a:pPr>
            <a:r>
              <a:rPr lang="vi-VN" altLang="en-US"/>
              <a:t>Phân trang theo yêu cầu (Demand Paging)</a:t>
            </a:r>
          </a:p>
          <a:p>
            <a:pPr lvl="1" algn="just">
              <a:spcBef>
                <a:spcPts val="800"/>
              </a:spcBef>
              <a:defRPr/>
            </a:pPr>
            <a:r>
              <a:rPr lang="vi-VN" altLang="en-US"/>
              <a:t>Phân đoạn theo yêu cầu (</a:t>
            </a:r>
            <a:r>
              <a:rPr lang="en-US" altLang="en-US"/>
              <a:t>Demand </a:t>
            </a:r>
            <a:r>
              <a:rPr lang="vi-VN" altLang="en-US"/>
              <a:t>Segmentation)</a:t>
            </a:r>
          </a:p>
          <a:p>
            <a:pPr algn="just">
              <a:spcBef>
                <a:spcPts val="800"/>
              </a:spcBef>
              <a:defRPr/>
            </a:pPr>
            <a:r>
              <a:rPr lang="vi-VN" altLang="en-US" sz="2400"/>
              <a:t>Phần cứng memory management phải hỗ trợ paging và/hoặc segmentation </a:t>
            </a:r>
          </a:p>
          <a:p>
            <a:pPr algn="just">
              <a:spcBef>
                <a:spcPts val="800"/>
              </a:spcBef>
              <a:defRPr/>
            </a:pPr>
            <a:r>
              <a:rPr lang="vi-VN" altLang="en-US" sz="2400"/>
              <a:t>OS phải quản lý sự di chuyển của trang/đoạn giữa bộ nhớ chính và bộ nhớ thứ cấp</a:t>
            </a:r>
          </a:p>
          <a:p>
            <a:pPr algn="just">
              <a:spcBef>
                <a:spcPts val="800"/>
              </a:spcBef>
              <a:defRPr/>
            </a:pPr>
            <a:r>
              <a:rPr lang="vi-VN" altLang="en-US" sz="2400"/>
              <a:t>Trong chương này,</a:t>
            </a:r>
          </a:p>
          <a:p>
            <a:pPr lvl="1" algn="just">
              <a:spcBef>
                <a:spcPts val="800"/>
              </a:spcBef>
              <a:defRPr/>
            </a:pPr>
            <a:r>
              <a:rPr lang="vi-VN" altLang="en-US"/>
              <a:t>Chỉ quan tâm đến paging</a:t>
            </a:r>
          </a:p>
          <a:p>
            <a:pPr lvl="1" algn="just">
              <a:spcBef>
                <a:spcPts val="800"/>
              </a:spcBef>
              <a:defRPr/>
            </a:pPr>
            <a:r>
              <a:rPr lang="vi-VN" altLang="en-US"/>
              <a:t>Phần cứng hỗ trợ hiện thực bộ nhớ ảo</a:t>
            </a:r>
          </a:p>
          <a:p>
            <a:pPr lvl="1" algn="just">
              <a:spcBef>
                <a:spcPts val="800"/>
              </a:spcBef>
              <a:defRPr/>
            </a:pPr>
            <a:r>
              <a:rPr lang="vi-VN" altLang="en-US"/>
              <a:t>Các giải thuật của hệ điều hành</a:t>
            </a:r>
            <a:endParaRPr lang="vi-VN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11/22/2021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13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Phân trang theo yêu cầu</a:t>
            </a:r>
            <a:endParaRPr lang="vi-VN" alt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371599"/>
            <a:ext cx="8640960" cy="5029201"/>
          </a:xfrm>
        </p:spPr>
        <p:txBody>
          <a:bodyPr/>
          <a:lstStyle/>
          <a:p>
            <a:pPr algn="just">
              <a:spcBef>
                <a:spcPts val="400"/>
              </a:spcBef>
              <a:defRPr/>
            </a:pPr>
            <a:r>
              <a:rPr lang="vi-VN" altLang="en-US" sz="2300"/>
              <a:t>Demand paging: các trang của quá trình chỉ được nạp vào bộ nhớ chính khi được yêu cầu.</a:t>
            </a:r>
          </a:p>
          <a:p>
            <a:pPr algn="just">
              <a:spcBef>
                <a:spcPts val="400"/>
              </a:spcBef>
              <a:defRPr/>
            </a:pPr>
            <a:r>
              <a:rPr lang="vi-VN" altLang="en-US" sz="2300"/>
              <a:t>Khi có một tham chiếu đến một trang mà không có trong bộ nhớ chính (valid bit) thì phần cứng sẽ gây ra một ngắt (gọi là page-fault trap) kích khởi page-fault service routine (PFSR) của hệ điều hành.    </a:t>
            </a:r>
          </a:p>
          <a:p>
            <a:pPr algn="just">
              <a:spcBef>
                <a:spcPts val="400"/>
              </a:spcBef>
              <a:defRPr/>
            </a:pPr>
            <a:r>
              <a:rPr lang="vi-VN" altLang="en-US" sz="2300"/>
              <a:t> PFSR:</a:t>
            </a:r>
          </a:p>
          <a:p>
            <a:pPr lvl="1" algn="just">
              <a:spcBef>
                <a:spcPts val="400"/>
              </a:spcBef>
              <a:defRPr/>
            </a:pPr>
            <a:r>
              <a:rPr lang="vi-VN" altLang="en-US" sz="2300"/>
              <a:t>Chuyển process về trạng thái blocked </a:t>
            </a:r>
          </a:p>
          <a:p>
            <a:pPr lvl="1" algn="just">
              <a:spcBef>
                <a:spcPts val="400"/>
              </a:spcBef>
              <a:defRPr/>
            </a:pPr>
            <a:r>
              <a:rPr lang="vi-VN" altLang="en-US" sz="2300"/>
              <a:t>Phát ra một yêu cầu đọc đĩa để nạp trang được tham chiếu vào một frame trống; trong khi đợi I/O, một process khác được cấp CPU để thực thi</a:t>
            </a:r>
          </a:p>
          <a:p>
            <a:pPr lvl="1" algn="just">
              <a:spcBef>
                <a:spcPts val="400"/>
              </a:spcBef>
              <a:defRPr/>
            </a:pPr>
            <a:r>
              <a:rPr lang="vi-VN" altLang="en-US" sz="2300"/>
              <a:t>Sau khi I/O hoàn tất, đĩa gây ra một ngắt đến hệ điều hành; PFSR cập nhật page table và chuyển process về trạng thái ready.</a:t>
            </a:r>
            <a:endParaRPr lang="vi-VN" altLang="en-US" sz="23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11/22/2021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90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Lỗi trang và các bước xử lý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11/22/2021</a:t>
            </a:fld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" t="1288" r="5911" b="993"/>
          <a:stretch>
            <a:fillRect/>
          </a:stretch>
        </p:blipFill>
        <p:spPr bwMode="auto">
          <a:xfrm>
            <a:off x="1095375" y="1311275"/>
            <a:ext cx="6981825" cy="5235603"/>
          </a:xfrm>
          <a:prstGeom prst="rect">
            <a:avLst/>
          </a:prstGeom>
          <a:noFill/>
          <a:ln w="57150">
            <a:solidFill>
              <a:srgbClr val="000000"/>
            </a:solidFill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57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Thay thế trang nhớ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lang="en-US" altLang="ja-JP" sz="1200"/>
              <a:t>11/22/2021</a:t>
            </a:fld>
            <a:endParaRPr lang="ja-JP" altLang="en-US" sz="120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vi-VN" altLang="en-US" sz="2200">
                <a:solidFill>
                  <a:srgbClr val="0070C0"/>
                </a:solidFill>
              </a:rPr>
              <a:t>Bước 2 của PFSR </a:t>
            </a:r>
            <a:r>
              <a:rPr lang="vi-VN" altLang="en-US" sz="2200"/>
              <a:t>giả sử phải </a:t>
            </a:r>
            <a:r>
              <a:rPr lang="vi-VN" altLang="en-US" sz="2200">
                <a:solidFill>
                  <a:srgbClr val="0070C0"/>
                </a:solidFill>
              </a:rPr>
              <a:t>thay trang </a:t>
            </a:r>
            <a:r>
              <a:rPr lang="vi-VN" altLang="en-US" sz="2200"/>
              <a:t>vì không tìm được frame trống, PFSR được bổ sung như sau</a:t>
            </a:r>
            <a:r>
              <a:rPr lang="en-US" altLang="en-US" sz="2200"/>
              <a:t>:</a:t>
            </a:r>
            <a:endParaRPr lang="vi-VN" altLang="en-US" sz="2200"/>
          </a:p>
          <a:p>
            <a:pPr lvl="1" algn="just">
              <a:defRPr/>
            </a:pPr>
            <a:r>
              <a:rPr lang="vi-VN" altLang="en-US" sz="2200"/>
              <a:t>Xác định vị trí trên đĩa của trang đang cần</a:t>
            </a:r>
          </a:p>
          <a:p>
            <a:pPr lvl="1" algn="just">
              <a:defRPr/>
            </a:pPr>
            <a:r>
              <a:rPr lang="vi-VN" altLang="en-US" sz="2200"/>
              <a:t>Tìm một frame trống:</a:t>
            </a:r>
          </a:p>
          <a:p>
            <a:pPr lvl="2" algn="just">
              <a:defRPr/>
            </a:pPr>
            <a:r>
              <a:rPr lang="vi-VN" altLang="en-US" sz="2200"/>
              <a:t>Nếu có frame trống thì dùng nó</a:t>
            </a:r>
          </a:p>
          <a:p>
            <a:pPr lvl="2" algn="just">
              <a:defRPr/>
            </a:pPr>
            <a:r>
              <a:rPr lang="vi-VN" altLang="en-US" sz="2200"/>
              <a:t>Nếu không có frame trống thì dùng một giải thuật thay trang để chọn một trang hy sinh </a:t>
            </a:r>
            <a:r>
              <a:rPr lang="vi-VN" altLang="en-US" sz="2200">
                <a:solidFill>
                  <a:srgbClr val="0070C0"/>
                </a:solidFill>
              </a:rPr>
              <a:t>(victim page)</a:t>
            </a:r>
          </a:p>
          <a:p>
            <a:pPr lvl="2" algn="just">
              <a:defRPr/>
            </a:pPr>
            <a:r>
              <a:rPr lang="vi-VN" altLang="en-US" sz="2200"/>
              <a:t>Ghi victim page lên đĩa; cập nhật page table và frame table tương ứng</a:t>
            </a:r>
          </a:p>
          <a:p>
            <a:pPr lvl="1" algn="just">
              <a:defRPr/>
            </a:pPr>
            <a:r>
              <a:rPr lang="vi-VN" altLang="en-US" sz="2200"/>
              <a:t>Đọc trang đang cần vào frame trống (đã có được từ bước 2); cập nhật page table và frame table tương ứng.</a:t>
            </a:r>
            <a:endParaRPr lang="vi-V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3814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_BaoCao_LVTN_Trinhbay" id="{D3A5B2E4-E217-49C4-B24C-606B452C3C9B}" vid="{C6AF31C0-6432-4428-A701-01B0A15D6F6F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KTMT_PowerPoint_Template</Template>
  <TotalTime>599</TotalTime>
  <Words>2279</Words>
  <Application>Microsoft Office PowerPoint</Application>
  <PresentationFormat>On-screen Show (4:3)</PresentationFormat>
  <Paragraphs>297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Monotype Sorts</vt:lpstr>
      <vt:lpstr>ＭＳ Ｐゴシック</vt:lpstr>
      <vt:lpstr>ＭＳ Ｐゴシック</vt:lpstr>
      <vt:lpstr>Arial</vt:lpstr>
      <vt:lpstr>Calibri</vt:lpstr>
      <vt:lpstr>Symbol</vt:lpstr>
      <vt:lpstr>Tahoma</vt:lpstr>
      <vt:lpstr>Times New Roman</vt:lpstr>
      <vt:lpstr>Verdana</vt:lpstr>
      <vt:lpstr>Webdings</vt:lpstr>
      <vt:lpstr>Wingdings</vt:lpstr>
      <vt:lpstr>dsp</vt:lpstr>
      <vt:lpstr>HỆ ĐIỀU HÀNH Chương 8  – Bộ nhớ ảo </vt:lpstr>
      <vt:lpstr>Câu hỏi ôn tập chương 7</vt:lpstr>
      <vt:lpstr>Nội dung chương 8</vt:lpstr>
      <vt:lpstr>Tổng quan bộ nhớ ảo</vt:lpstr>
      <vt:lpstr>Tổng quan bộ nhớ ảo</vt:lpstr>
      <vt:lpstr>Cài đặt bộ nhớ ảo</vt:lpstr>
      <vt:lpstr>Phân trang theo yêu cầu</vt:lpstr>
      <vt:lpstr>Lỗi trang và các bước xử lý</vt:lpstr>
      <vt:lpstr>Thay thế trang nhớ</vt:lpstr>
      <vt:lpstr>Thay thế trang nhớ (tt)</vt:lpstr>
      <vt:lpstr>Thay thế trang nhớ (tt)</vt:lpstr>
      <vt:lpstr>Giải thuật thay trang FIFO</vt:lpstr>
      <vt:lpstr>Nghịch lý Belady</vt:lpstr>
      <vt:lpstr>Nghịch lý Belady</vt:lpstr>
      <vt:lpstr>Giải thuật thay trang OPT</vt:lpstr>
      <vt:lpstr>Giải thuật thay trang LRU</vt:lpstr>
      <vt:lpstr>LRU và FIFO</vt:lpstr>
      <vt:lpstr>Số lượng frame cấp cho process</vt:lpstr>
      <vt:lpstr>Chiến lược cấp phát tĩnh</vt:lpstr>
      <vt:lpstr>Trì trệ trên toàn bộ hệ thống</vt:lpstr>
      <vt:lpstr>Mô hình cục bộ</vt:lpstr>
      <vt:lpstr>Giải pháp tập làm việc</vt:lpstr>
      <vt:lpstr>Giải pháp tập làm việc (tt)</vt:lpstr>
      <vt:lpstr>Giải pháp tập làm việc (tt)</vt:lpstr>
      <vt:lpstr>Giải pháp tập làm việc (tt)</vt:lpstr>
      <vt:lpstr>Giải pháp tập làm việc (tt)</vt:lpstr>
      <vt:lpstr>Tóm tắt lại nội dung buổi học</vt:lpstr>
      <vt:lpstr>Câu hỏi ôn tập chương 8</vt:lpstr>
      <vt:lpstr>Bài tập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He dieu hanh</dc:title>
  <dc:creator>Phan Đình Duy</dc:creator>
  <cp:lastModifiedBy>Phi Tuong</cp:lastModifiedBy>
  <cp:revision>92</cp:revision>
  <dcterms:created xsi:type="dcterms:W3CDTF">2017-02-19T14:22:18Z</dcterms:created>
  <dcterms:modified xsi:type="dcterms:W3CDTF">2021-11-22T08:02:35Z</dcterms:modified>
</cp:coreProperties>
</file>