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11"/>
  </p:notesMasterIdLst>
  <p:handoutMasterIdLst>
    <p:handoutMasterId r:id="rId12"/>
  </p:handoutMasterIdLst>
  <p:sldIdLst>
    <p:sldId id="256" r:id="rId2"/>
    <p:sldId id="994" r:id="rId3"/>
    <p:sldId id="995" r:id="rId4"/>
    <p:sldId id="996" r:id="rId5"/>
    <p:sldId id="997" r:id="rId6"/>
    <p:sldId id="998" r:id="rId7"/>
    <p:sldId id="999" r:id="rId8"/>
    <p:sldId id="1000" r:id="rId9"/>
    <p:sldId id="804" r:id="rId10"/>
  </p:sldIdLst>
  <p:sldSz cx="12192000" cy="6858000"/>
  <p:notesSz cx="6858000" cy="9144000"/>
  <p:defaultTextStyle>
    <a:defPPr>
      <a:defRPr lang="zh-CN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E3DEC67-D806-4995-AABB-192EF5060B06}">
          <p14:sldIdLst>
            <p14:sldId id="256"/>
            <p14:sldId id="994"/>
            <p14:sldId id="995"/>
            <p14:sldId id="996"/>
            <p14:sldId id="997"/>
            <p14:sldId id="998"/>
            <p14:sldId id="999"/>
            <p14:sldId id="1000"/>
            <p14:sldId id="8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2600"/>
    <a:srgbClr val="FF8000"/>
    <a:srgbClr val="A300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6410" autoAdjust="0"/>
  </p:normalViewPr>
  <p:slideViewPr>
    <p:cSldViewPr snapToGrid="0">
      <p:cViewPr varScale="1">
        <p:scale>
          <a:sx n="88" d="100"/>
          <a:sy n="88" d="100"/>
        </p:scale>
        <p:origin x="206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6E495-074D-4A49-A062-D8E5D467D02D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7EF5-C109-324F-9D29-7407436FD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24AD7-4E24-49EC-8378-ED00CCEB1ED7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317EA-879D-4C18-A7FE-780B87215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2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2AFA4CFE-2560-47E1-A758-DA60FE356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A2ECED74-88BC-4D99-A4B1-2AFA98B8ED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22350" y="3371850"/>
            <a:ext cx="8189913" cy="31940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8" name="日期占位符 3">
            <a:extLst>
              <a:ext uri="{FF2B5EF4-FFF2-40B4-BE49-F238E27FC236}">
                <a16:creationId xmlns:a16="http://schemas.microsoft.com/office/drawing/2014/main" id="{84F68608-F0E6-4221-B026-4488D29325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13FFE89E-43F2-4C65-A971-480A70FB6C2B}" type="datetime1">
              <a:rPr lang="zh-CN" altLang="en-US" sz="1300" smtClean="0">
                <a:latin typeface="Times New Roman" panose="02020603050405020304" pitchFamily="18" charset="0"/>
              </a:rPr>
              <a:pPr/>
              <a:t>2022/2/21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149" name="灯片编号占位符 4">
            <a:extLst>
              <a:ext uri="{FF2B5EF4-FFF2-40B4-BE49-F238E27FC236}">
                <a16:creationId xmlns:a16="http://schemas.microsoft.com/office/drawing/2014/main" id="{0BC8B729-6D5E-49B4-9BF9-F07E9B797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667EF08-489E-4542-B1CD-E9FCC0D4034A}" type="slidenum">
              <a:rPr lang="zh-CN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工作新意图发现</a:t>
            </a:r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317EA-879D-4C18-A7FE-780B87215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1700814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12192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DDB4344-6D08-F045-8258-D96AB1178DB2}"/>
              </a:ext>
            </a:extLst>
          </p:cNvPr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669" y="145071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554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2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818A1B41-492D-2E41-8DBE-C3C15FEB1CFF}"/>
              </a:ext>
            </a:extLst>
          </p:cNvPr>
          <p:cNvSpPr/>
          <p:nvPr userDrawn="1"/>
        </p:nvSpPr>
        <p:spPr>
          <a:xfrm>
            <a:off x="-1" y="160021"/>
            <a:ext cx="12192001" cy="1120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960" y="368165"/>
            <a:ext cx="10369184" cy="922115"/>
          </a:xfrm>
        </p:spPr>
        <p:txBody>
          <a:bodyPr>
            <a:noAutofit/>
          </a:bodyPr>
          <a:lstStyle>
            <a:lvl1pPr algn="l">
              <a:defRPr sz="3600" b="0"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961" y="1404813"/>
            <a:ext cx="10369183" cy="4525963"/>
          </a:xfrm>
        </p:spPr>
        <p:txBody>
          <a:bodyPr>
            <a:normAutofit/>
          </a:bodyPr>
          <a:lstStyle>
            <a:lvl1pPr marL="342874" indent="-34287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24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742895" indent="-285730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20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1142914" indent="-228584">
              <a:defRPr lang="zh-CN" altLang="en-US" sz="1800" kern="1200" dirty="0" smtClean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4pPr>
            <a:lvl5pPr>
              <a:defRPr sz="1600"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defTabSz="914332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753441" y="5963974"/>
            <a:ext cx="11438560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17E88C99-71EA-D146-8EEB-C25BEED6B01D}"/>
              </a:ext>
            </a:extLst>
          </p:cNvPr>
          <p:cNvSpPr/>
          <p:nvPr userDrawn="1"/>
        </p:nvSpPr>
        <p:spPr>
          <a:xfrm>
            <a:off x="0" y="3050"/>
            <a:ext cx="12192000" cy="40881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>
              <a:solidFill>
                <a:srgbClr val="7030A0"/>
              </a:solidFill>
            </a:endParaRPr>
          </a:p>
        </p:txBody>
      </p:sp>
      <p:pic>
        <p:nvPicPr>
          <p:cNvPr id="76" name="圖片 75">
            <a:extLst>
              <a:ext uri="{FF2B5EF4-FFF2-40B4-BE49-F238E27FC236}">
                <a16:creationId xmlns:a16="http://schemas.microsoft.com/office/drawing/2014/main" id="{89994F0B-B355-A74C-B23B-7D65AB5D04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840" y="453276"/>
            <a:ext cx="792000" cy="792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31A434-26C6-8C4C-8FF0-1673B7A153EF}"/>
              </a:ext>
            </a:extLst>
          </p:cNvPr>
          <p:cNvSpPr txBox="1"/>
          <p:nvPr userDrawn="1"/>
        </p:nvSpPr>
        <p:spPr>
          <a:xfrm>
            <a:off x="5219699" y="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46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 userDrawn="1"/>
        </p:nvGrpSpPr>
        <p:grpSpPr bwMode="auto">
          <a:xfrm>
            <a:off x="753438" y="5963974"/>
            <a:ext cx="10841379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86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7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98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5" y="273053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5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6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4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3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54768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73252"/>
            <a:ext cx="10972800" cy="425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895" lvl="1" indent="-28573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1142914" lvl="2" indent="-228584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30872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 userDrawn="1"/>
        </p:nvSpPr>
        <p:spPr>
          <a:xfrm>
            <a:off x="429201" y="6295943"/>
            <a:ext cx="694104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600" smtClean="0"/>
              <a:pPr/>
              <a:t>‹#›</a:t>
            </a:fld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041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ctr" defTabSz="91433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</p:titleStyle>
    <p:bodyStyle>
      <a:lvl1pPr marL="342874" indent="-342874" algn="l" defTabSz="914332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24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1pPr>
      <a:lvl2pPr marL="742895" indent="-285730" algn="l" defTabSz="914332" rtl="0" eaLnBrk="1" latinLnBrk="0" hangingPunct="1">
        <a:spcBef>
          <a:spcPct val="20000"/>
        </a:spcBef>
        <a:buFont typeface="Arial" pitchFamily="34" charset="0"/>
        <a:buChar char="–"/>
        <a:defRPr lang="zh-CN" altLang="en-US" sz="20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2pPr>
      <a:lvl3pPr marL="114291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lang="zh-CN" altLang="en-US" sz="1800" kern="1200" dirty="0" smtClean="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600" kern="1200">
          <a:solidFill>
            <a:schemeClr val="tx1"/>
          </a:solidFill>
          <a:latin typeface="Microsoft YaHei" charset="-122"/>
          <a:ea typeface="Microsoft YaHei" charset="-122"/>
          <a:cs typeface="Microsoft YaHei" charset="-122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uhua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8569123-14DB-4421-9F2C-07FF08E67D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ln w="15875"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      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（课程简介）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5F72BA7-3FFE-4EDA-82EF-5741D69CA7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1800" dirty="0"/>
              <a:t>徐华</a:t>
            </a:r>
            <a:endParaRPr lang="en-US" altLang="zh-CN" sz="1800" dirty="0"/>
          </a:p>
          <a:p>
            <a:pPr eaLnBrk="1" hangingPunct="1"/>
            <a:r>
              <a:rPr lang="en-US" altLang="zh-CN" sz="1800" dirty="0">
                <a:hlinkClick r:id="rId3"/>
              </a:rPr>
              <a:t>xuhua@tsinghua.edu.cn</a:t>
            </a:r>
            <a:endParaRPr lang="en-US" altLang="zh-CN" sz="1800" dirty="0"/>
          </a:p>
          <a:p>
            <a:pPr eaLnBrk="1" hangingPunct="1"/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39"/>
            <a:ext cx="11033760" cy="5250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教师与助教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教师：徐华，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xuhua@tsinghua.edu.cn ,  13810102923 (M)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/>
              <a:t>吴至婧，</a:t>
            </a:r>
            <a:r>
              <a:rPr lang="en-US" altLang="zh-CN" sz="1400" dirty="0"/>
              <a:t>wuzj18@mails.tsinghua.edu.cn</a:t>
            </a:r>
            <a:r>
              <a:rPr lang="zh-CN" altLang="en-US" sz="1400" dirty="0"/>
              <a:t>，</a:t>
            </a:r>
            <a:r>
              <a:rPr lang="en-US" altLang="zh-CN" sz="1400" dirty="0"/>
              <a:t>15528148260(M</a:t>
            </a:r>
            <a:r>
              <a:rPr lang="en-US" altLang="zh-CN" sz="1400" dirty="0" smtClean="0"/>
              <a:t>)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Office Hour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：每周一中午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1:30-2:30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（需要提前预约，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FIT 4-506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房间）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上课时间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周一第六大节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19:20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除法定节假日外，全周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上课地点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新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水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325</a:t>
            </a:r>
            <a:endParaRPr lang="zh-CN" altLang="en-US" sz="1800" b="1" dirty="0">
              <a:solidFill>
                <a:srgbClr val="0432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先修课程要求及预备知识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英语基础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基本的程序设计语言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Python, R, Java, C#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++ ,C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不限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一定的高等数学背景知识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交流及讨论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：清华网络学堂、课程微信群</a:t>
            </a:r>
          </a:p>
        </p:txBody>
      </p:sp>
    </p:spTree>
    <p:extLst>
      <p:ext uri="{BB962C8B-B14F-4D97-AF65-F5344CB8AC3E}">
        <p14:creationId xmlns:p14="http://schemas.microsoft.com/office/powerpoint/2010/main" val="8638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课程定位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40"/>
            <a:ext cx="11033760" cy="5306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课程对象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全校 </a:t>
            </a:r>
            <a:r>
              <a:rPr lang="zh-CN" altLang="en-US" sz="14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非信息类 理工科专业</a:t>
            </a:r>
            <a:r>
              <a:rPr lang="zh-CN" altLang="en-US" sz="14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的本科生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课程目的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具有数据挖掘与分析的</a:t>
            </a:r>
            <a:r>
              <a:rPr lang="zh-CN" altLang="en-US" sz="14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基本思想方法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1400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大数据思维方法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课程定位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掌握思路，了解技术，解决问题，跟踪应用，挑战提高。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针对不同的工业技术领域，可独立开展相应的课程实践。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课程学时：</a:t>
            </a:r>
            <a:r>
              <a:rPr lang="en-US" altLang="zh-CN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48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学时 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学分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课堂讲授（课堂讲授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高级专题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专题讨论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+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应用案例讲解）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课程实践（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个课程作业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数据获取作业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算法实验作业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+ 1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个具有展示度的软件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程序（共享）或者 </a:t>
            </a:r>
            <a:r>
              <a:rPr lang="zh-CN" altLang="en-US" sz="14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参加挑战性数据挖掘任务（难度较大）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spcBef>
                <a:spcPts val="1200"/>
              </a:spcBef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课程考试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（有限开卷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2021</a:t>
            </a:r>
            <a:r>
              <a:rPr lang="zh-CN" altLang="en-US" sz="14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zh-CN" altLang="en-US" sz="14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7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课程定位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40"/>
            <a:ext cx="11033760" cy="43789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几点要求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对数据挖掘与分析工作感兴趣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未来希望从事领域或者行业数据挖掘与分析工作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本学期能够投入一定的学习时间（</a:t>
            </a:r>
            <a:r>
              <a:rPr lang="zh-CN" altLang="en-US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学习时间无法保障的同学建议以后</a:t>
            </a:r>
            <a:r>
              <a:rPr lang="zh-CN" altLang="en-US" sz="1800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再选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66F14F6-13C1-4C39-B4AA-3F9B20FD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90" y="2958625"/>
            <a:ext cx="2447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94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教学内容及考核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40"/>
            <a:ext cx="11033760" cy="5327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教学目标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建立对数据挖掘的总体认识，学会从数据挖掘的角度来思考、分析和解决问题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掌握数据挖掘的基本概念与方法，懂得如何系统化地解决实际应用问题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教学形式：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双语教学（英文课件，中文讲解，推荐双语参考书）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教学计划：</a:t>
            </a:r>
            <a:r>
              <a:rPr lang="en-US" altLang="zh-CN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次课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按照校历，第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周停课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基本方法与原理讲解：</a:t>
            </a:r>
            <a:r>
              <a:rPr lang="en-US" altLang="zh-CN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次课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应用与专题讲解：</a:t>
            </a:r>
            <a:r>
              <a:rPr lang="en-US" altLang="zh-CN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次课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中后期课程考试：</a:t>
            </a:r>
            <a:r>
              <a:rPr lang="en-US" altLang="zh-CN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课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周 周一 </a:t>
            </a:r>
            <a:r>
              <a:rPr lang="en-US" altLang="zh-CN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8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8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18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课程实践讨论课：</a:t>
            </a:r>
            <a:r>
              <a:rPr lang="en-US" altLang="zh-CN" sz="1800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次课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具体教学计划安排如下表</a:t>
            </a:r>
          </a:p>
        </p:txBody>
      </p:sp>
    </p:spTree>
    <p:extLst>
      <p:ext uri="{BB962C8B-B14F-4D97-AF65-F5344CB8AC3E}">
        <p14:creationId xmlns:p14="http://schemas.microsoft.com/office/powerpoint/2010/main" val="32975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教学内容及考核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113811"/>
              </p:ext>
            </p:extLst>
          </p:nvPr>
        </p:nvGraphicFramePr>
        <p:xfrm>
          <a:off x="2848708" y="1290279"/>
          <a:ext cx="6520375" cy="5370772"/>
        </p:xfrm>
        <a:graphic>
          <a:graphicData uri="http://schemas.openxmlformats.org/drawingml/2006/table">
            <a:tbl>
              <a:tblPr/>
              <a:tblGrid>
                <a:gridCol w="5192873">
                  <a:extLst>
                    <a:ext uri="{9D8B030D-6E8A-4147-A177-3AD203B41FA5}">
                      <a16:colId xmlns:a16="http://schemas.microsoft.com/office/drawing/2014/main" val="224741073"/>
                    </a:ext>
                  </a:extLst>
                </a:gridCol>
                <a:gridCol w="1327502">
                  <a:extLst>
                    <a:ext uri="{9D8B030D-6E8A-4147-A177-3AD203B41FA5}">
                      <a16:colId xmlns:a16="http://schemas.microsoft.com/office/drawing/2014/main" val="152513271"/>
                    </a:ext>
                  </a:extLst>
                </a:gridCol>
              </a:tblGrid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Topic</a:t>
                      </a: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#wk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713900"/>
                  </a:ext>
                </a:extLst>
              </a:tr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Introduction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030561"/>
                  </a:ext>
                </a:extLst>
              </a:tr>
              <a:tr h="448719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Data Pre-processing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45545"/>
                  </a:ext>
                </a:extLst>
              </a:tr>
              <a:tr h="448719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Data Warehouse</a:t>
                      </a: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314993"/>
                  </a:ext>
                </a:extLst>
              </a:tr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Association and Correlation Analysis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449250"/>
                  </a:ext>
                </a:extLst>
              </a:tr>
              <a:tr h="445255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Classification and Prediction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45116"/>
                  </a:ext>
                </a:extLst>
              </a:tr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Cluster Analysis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403393"/>
                  </a:ext>
                </a:extLst>
              </a:tr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One Application Example Introduction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8743"/>
                  </a:ext>
                </a:extLst>
              </a:tr>
              <a:tr h="448719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Advanced Topic 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816717"/>
                  </a:ext>
                </a:extLst>
              </a:tr>
              <a:tr h="448719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Experiment Presentation and Discussion</a:t>
                      </a: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1+1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761063"/>
                  </a:ext>
                </a:extLst>
              </a:tr>
              <a:tr h="448719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Course Test</a:t>
                      </a: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301940"/>
                  </a:ext>
                </a:extLst>
              </a:tr>
              <a:tr h="446987"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180000" marR="180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193675" eaLnBrk="0" hangingPunct="0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1pPr>
                      <a:lvl2pPr marL="742950" indent="-285750" algn="l" defTabSz="193675" eaLnBrk="0" hangingPunct="0">
                        <a:lnSpc>
                          <a:spcPct val="125000"/>
                        </a:lnSpc>
                        <a:spcBef>
                          <a:spcPct val="35000"/>
                        </a:spcBef>
                        <a:defRPr sz="1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2pPr>
                      <a:lvl3pPr marL="11430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3pPr>
                      <a:lvl4pPr marL="1600200" indent="-228600" algn="l" defTabSz="193675" eaLnBrk="0" hangingPunct="0">
                        <a:lnSpc>
                          <a:spcPct val="125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defRPr sz="1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defRPr>
                      </a:lvl4pPr>
                      <a:lvl5pPr marL="2057400" indent="-228600" algn="l" defTabSz="193675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5pPr>
                      <a:lvl6pPr marL="25146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6pPr>
                      <a:lvl7pPr marL="29718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7pPr>
                      <a:lvl8pPr marL="34290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8pPr>
                      <a:lvl9pPr marL="3886200" indent="-228600" defTabSz="193675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defRPr sz="1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文鼎粗钢笔行楷" pitchFamily="33" charset="-122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193675" rtl="0" eaLnBrk="1" fontAlgn="base" latinLnBrk="0" hangingPunct="1">
                        <a:lnSpc>
                          <a:spcPct val="125000"/>
                        </a:lnSpc>
                        <a:spcBef>
                          <a:spcPct val="60000"/>
                        </a:spcBef>
                        <a:spcAft>
                          <a:spcPct val="1000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180000" marR="180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5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2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教学内容及考核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39"/>
            <a:ext cx="11033760" cy="52785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教学考核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：最终成绩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课程作业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自选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)*60%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课程考试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独立有限开卷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)*40%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作业要求：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共享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小作业（参加</a:t>
            </a:r>
            <a:r>
              <a:rPr lang="zh-CN" altLang="en-US" sz="18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挑战任务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的同学不参加）</a:t>
            </a: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：特定领域的数据获取，获取结果上传课程共享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上实时更新（同组可上传多次）</a:t>
            </a: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：在已经获取的数据集上，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开展一个数据挖掘分析与实验工作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：在已经获取的数据集上进行一定的数据可视化呈现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课程大作业建议（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二选一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）：</a:t>
            </a:r>
          </a:p>
          <a:p>
            <a:pPr lvl="2">
              <a:spcBef>
                <a:spcPts val="1200"/>
              </a:spcBef>
            </a:pPr>
            <a:r>
              <a:rPr lang="zh-CN" altLang="en-US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挑战任务</a:t>
            </a:r>
            <a:r>
              <a:rPr lang="zh-CN" altLang="en-US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：挑战性数据挖掘任务（由企业导师指导</a:t>
            </a:r>
            <a:r>
              <a:rPr lang="en-US" altLang="zh-CN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课程教学团队提供必要的支持）</a:t>
            </a: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自选任务：在自有数据集或者教师分享的数据集上完成挖掘任务与应用汇报（个人为单位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课程实验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：选题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讨论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展示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6-13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周期间，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小作业的抽查与汇报，或者相关研究工作分享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周之前，大作业软件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程序在网络学堂平台上面向全体同学开放共享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15-16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周，大作业课堂展示与抽查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汇报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21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教学内容及考核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(3)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1680" y="1361439"/>
            <a:ext cx="11033760" cy="52785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课程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考试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周（</a:t>
            </a:r>
            <a:r>
              <a:rPr lang="en-US" altLang="zh-CN" sz="20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0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b="1" dirty="0" smtClean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sz="2000" b="1" dirty="0">
                <a:solidFill>
                  <a:srgbClr val="0432FF"/>
                </a:solidFill>
                <a:latin typeface="微软雅黑" pitchFamily="34" charset="-122"/>
                <a:ea typeface="微软雅黑" pitchFamily="34" charset="-122"/>
              </a:rPr>
              <a:t>，周一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），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独立有限开卷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测验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关于课程成绩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课程成绩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：等级成绩（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以往不通过的情况：未完成作业 或 未参加考试者）。</a:t>
            </a:r>
          </a:p>
          <a:p>
            <a:pPr lvl="1">
              <a:spcBef>
                <a:spcPts val="1200"/>
              </a:spcBef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课程特区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：数据挖掘挑战任务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00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7237" y="364343"/>
            <a:ext cx="3522652" cy="3522652"/>
            <a:chOff x="2805109" y="1930399"/>
            <a:chExt cx="3522652" cy="3522652"/>
          </a:xfrm>
        </p:grpSpPr>
        <p:sp>
          <p:nvSpPr>
            <p:cNvPr id="4" name="饼形 3"/>
            <p:cNvSpPr/>
            <p:nvPr/>
          </p:nvSpPr>
          <p:spPr>
            <a:xfrm rot="10800000">
              <a:off x="2805109" y="1930399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FF82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饼形 4"/>
            <p:cNvSpPr/>
            <p:nvPr/>
          </p:nvSpPr>
          <p:spPr>
            <a:xfrm rot="10800000">
              <a:off x="3181339" y="2298700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FF94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饼形 5"/>
            <p:cNvSpPr/>
            <p:nvPr/>
          </p:nvSpPr>
          <p:spPr>
            <a:xfrm rot="10800000">
              <a:off x="3432168" y="2549526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FA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饼形 6"/>
            <p:cNvSpPr/>
            <p:nvPr/>
          </p:nvSpPr>
          <p:spPr>
            <a:xfrm rot="10800000">
              <a:off x="3675058" y="2786058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B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饼形 7"/>
            <p:cNvSpPr/>
            <p:nvPr/>
          </p:nvSpPr>
          <p:spPr>
            <a:xfrm rot="10800000">
              <a:off x="3832228" y="2952747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C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0601" y="935847"/>
            <a:ext cx="3522652" cy="3522652"/>
            <a:chOff x="4786314" y="1928802"/>
            <a:chExt cx="3522652" cy="3522652"/>
          </a:xfrm>
        </p:grpSpPr>
        <p:sp>
          <p:nvSpPr>
            <p:cNvPr id="10" name="饼形 9"/>
            <p:cNvSpPr/>
            <p:nvPr/>
          </p:nvSpPr>
          <p:spPr>
            <a:xfrm rot="10800000" flipH="1">
              <a:off x="47863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饼形 11"/>
            <p:cNvSpPr/>
            <p:nvPr/>
          </p:nvSpPr>
          <p:spPr>
            <a:xfrm rot="10800000" flipH="1">
              <a:off x="5162551" y="2297103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8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饼形 12"/>
            <p:cNvSpPr/>
            <p:nvPr/>
          </p:nvSpPr>
          <p:spPr>
            <a:xfrm rot="10800000" flipH="1">
              <a:off x="5422895" y="254792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C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饼形 13"/>
            <p:cNvSpPr/>
            <p:nvPr/>
          </p:nvSpPr>
          <p:spPr>
            <a:xfrm rot="10800000" flipH="1">
              <a:off x="5668954" y="2784461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F63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饼形 14"/>
            <p:cNvSpPr/>
            <p:nvPr/>
          </p:nvSpPr>
          <p:spPr>
            <a:xfrm rot="10800000" flipH="1">
              <a:off x="5822931" y="295115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E61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8675" y="1293037"/>
            <a:ext cx="3522652" cy="3522652"/>
            <a:chOff x="1549414" y="1928802"/>
            <a:chExt cx="3522652" cy="3522652"/>
          </a:xfrm>
        </p:grpSpPr>
        <p:sp>
          <p:nvSpPr>
            <p:cNvPr id="17" name="饼形 16"/>
            <p:cNvSpPr/>
            <p:nvPr/>
          </p:nvSpPr>
          <p:spPr>
            <a:xfrm rot="10800000" flipV="1">
              <a:off x="1549414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rgbClr val="017C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饼形 17"/>
            <p:cNvSpPr/>
            <p:nvPr/>
          </p:nvSpPr>
          <p:spPr>
            <a:xfrm rot="10800000" flipV="1">
              <a:off x="1925644" y="2312968"/>
              <a:ext cx="2770185" cy="2770185"/>
            </a:xfrm>
            <a:prstGeom prst="pie">
              <a:avLst>
                <a:gd name="adj1" fmla="val 2668053"/>
                <a:gd name="adj2" fmla="val 5410622"/>
              </a:avLst>
            </a:prstGeom>
            <a:solidFill>
              <a:srgbClr val="009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饼形 18"/>
            <p:cNvSpPr/>
            <p:nvPr/>
          </p:nvSpPr>
          <p:spPr>
            <a:xfrm rot="10800000" flipV="1">
              <a:off x="2176473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00C4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饼形 19"/>
            <p:cNvSpPr/>
            <p:nvPr/>
          </p:nvSpPr>
          <p:spPr>
            <a:xfrm rot="10800000" flipV="1">
              <a:off x="2419363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71FF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饼形 20"/>
            <p:cNvSpPr/>
            <p:nvPr/>
          </p:nvSpPr>
          <p:spPr>
            <a:xfrm rot="10800000" flipV="1">
              <a:off x="2576533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A7FF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5839" y="935847"/>
            <a:ext cx="3522652" cy="3522652"/>
            <a:chOff x="4643438" y="1928802"/>
            <a:chExt cx="3522652" cy="3522652"/>
          </a:xfrm>
        </p:grpSpPr>
        <p:sp>
          <p:nvSpPr>
            <p:cNvPr id="23" name="饼形 22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饼形 23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饼形 24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饼形 25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饼形 26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 rot="16200000">
            <a:off x="301923" y="936694"/>
            <a:ext cx="3522652" cy="3522652"/>
            <a:chOff x="4643438" y="1928802"/>
            <a:chExt cx="3522652" cy="3522652"/>
          </a:xfrm>
        </p:grpSpPr>
        <p:sp>
          <p:nvSpPr>
            <p:cNvPr id="29" name="饼形 28"/>
            <p:cNvSpPr/>
            <p:nvPr/>
          </p:nvSpPr>
          <p:spPr>
            <a:xfrm rot="10800000" flipH="1" flipV="1">
              <a:off x="464343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饼形 29"/>
            <p:cNvSpPr/>
            <p:nvPr/>
          </p:nvSpPr>
          <p:spPr>
            <a:xfrm rot="10800000" flipH="1" flipV="1">
              <a:off x="5019675" y="2312968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饼形 30"/>
            <p:cNvSpPr/>
            <p:nvPr/>
          </p:nvSpPr>
          <p:spPr>
            <a:xfrm rot="10800000" flipH="1" flipV="1">
              <a:off x="5280019" y="2573315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饼形 31"/>
            <p:cNvSpPr/>
            <p:nvPr/>
          </p:nvSpPr>
          <p:spPr>
            <a:xfrm rot="10800000" flipH="1" flipV="1">
              <a:off x="5526078" y="282573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饼形 32"/>
            <p:cNvSpPr/>
            <p:nvPr/>
          </p:nvSpPr>
          <p:spPr>
            <a:xfrm rot="10800000" flipH="1" flipV="1">
              <a:off x="5680055" y="2970190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7426" y="935847"/>
            <a:ext cx="3522652" cy="3522652"/>
            <a:chOff x="1714480" y="1928802"/>
            <a:chExt cx="3522652" cy="3522652"/>
          </a:xfrm>
        </p:grpSpPr>
        <p:sp>
          <p:nvSpPr>
            <p:cNvPr id="35" name="饼形 34"/>
            <p:cNvSpPr/>
            <p:nvPr/>
          </p:nvSpPr>
          <p:spPr>
            <a:xfrm rot="5400000">
              <a:off x="1714480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 rot="5400000">
              <a:off x="2082781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 rot="5400000">
              <a:off x="2333607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饼形 37"/>
            <p:cNvSpPr/>
            <p:nvPr/>
          </p:nvSpPr>
          <p:spPr>
            <a:xfrm rot="5400000">
              <a:off x="2570139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D0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饼形 38"/>
            <p:cNvSpPr/>
            <p:nvPr/>
          </p:nvSpPr>
          <p:spPr>
            <a:xfrm rot="5400000">
              <a:off x="2736828" y="296541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FF5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8741" y="1078723"/>
            <a:ext cx="3522652" cy="3522652"/>
            <a:chOff x="2798748" y="1928802"/>
            <a:chExt cx="3522652" cy="3522652"/>
          </a:xfrm>
        </p:grpSpPr>
        <p:sp>
          <p:nvSpPr>
            <p:cNvPr id="41" name="饼形 40"/>
            <p:cNvSpPr/>
            <p:nvPr/>
          </p:nvSpPr>
          <p:spPr>
            <a:xfrm rot="16200000" flipH="1">
              <a:off x="2798748" y="1928802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饼形 41"/>
            <p:cNvSpPr/>
            <p:nvPr/>
          </p:nvSpPr>
          <p:spPr>
            <a:xfrm rot="16200000" flipH="1">
              <a:off x="3182914" y="2305039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饼形 42"/>
            <p:cNvSpPr/>
            <p:nvPr/>
          </p:nvSpPr>
          <p:spPr>
            <a:xfrm rot="16200000" flipH="1">
              <a:off x="3443261" y="2565383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F4E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饼形 43"/>
            <p:cNvSpPr/>
            <p:nvPr/>
          </p:nvSpPr>
          <p:spPr>
            <a:xfrm rot="16200000" flipH="1">
              <a:off x="3695678" y="2811442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饼形 44"/>
            <p:cNvSpPr/>
            <p:nvPr/>
          </p:nvSpPr>
          <p:spPr>
            <a:xfrm rot="16200000" flipH="1">
              <a:off x="3840136" y="2965419"/>
              <a:ext cx="1458916" cy="1458916"/>
            </a:xfrm>
            <a:prstGeom prst="pie">
              <a:avLst>
                <a:gd name="adj1" fmla="val 2666872"/>
                <a:gd name="adj2" fmla="val 544731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839" y="927945"/>
            <a:ext cx="3522652" cy="3522652"/>
            <a:chOff x="1357290" y="1285860"/>
            <a:chExt cx="3522652" cy="3522652"/>
          </a:xfrm>
        </p:grpSpPr>
        <p:sp>
          <p:nvSpPr>
            <p:cNvPr id="47" name="饼形 46"/>
            <p:cNvSpPr/>
            <p:nvPr/>
          </p:nvSpPr>
          <p:spPr>
            <a:xfrm rot="16200000" flipV="1">
              <a:off x="1357290" y="1285860"/>
              <a:ext cx="3522652" cy="3522652"/>
            </a:xfrm>
            <a:prstGeom prst="pie">
              <a:avLst>
                <a:gd name="adj1" fmla="val 2685580"/>
                <a:gd name="adj2" fmla="val 54128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饼形 47"/>
            <p:cNvSpPr/>
            <p:nvPr/>
          </p:nvSpPr>
          <p:spPr>
            <a:xfrm rot="16200000" flipV="1">
              <a:off x="1725591" y="1662090"/>
              <a:ext cx="2770185" cy="2770185"/>
            </a:xfrm>
            <a:prstGeom prst="pie">
              <a:avLst>
                <a:gd name="adj1" fmla="val 2668053"/>
                <a:gd name="adj2" fmla="val 5410607"/>
              </a:avLst>
            </a:prstGeom>
            <a:solidFill>
              <a:srgbClr val="8FC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饼形 48"/>
            <p:cNvSpPr/>
            <p:nvPr/>
          </p:nvSpPr>
          <p:spPr>
            <a:xfrm rot="16200000" flipV="1">
              <a:off x="1976417" y="1912919"/>
              <a:ext cx="2259012" cy="2259012"/>
            </a:xfrm>
            <a:prstGeom prst="pie">
              <a:avLst>
                <a:gd name="adj1" fmla="val 2668053"/>
                <a:gd name="adj2" fmla="val 5428353"/>
              </a:avLst>
            </a:prstGeom>
            <a:solidFill>
              <a:srgbClr val="BCFE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饼形 49"/>
            <p:cNvSpPr/>
            <p:nvPr/>
          </p:nvSpPr>
          <p:spPr>
            <a:xfrm rot="16200000" flipV="1">
              <a:off x="2212949" y="2155809"/>
              <a:ext cx="1770063" cy="1770063"/>
            </a:xfrm>
            <a:prstGeom prst="pie">
              <a:avLst>
                <a:gd name="adj1" fmla="val 2668053"/>
                <a:gd name="adj2" fmla="val 5446848"/>
              </a:avLst>
            </a:prstGeom>
            <a:solidFill>
              <a:srgbClr val="E1F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饼形 50"/>
            <p:cNvSpPr/>
            <p:nvPr/>
          </p:nvSpPr>
          <p:spPr>
            <a:xfrm rot="16200000" flipV="1">
              <a:off x="2379638" y="2312979"/>
              <a:ext cx="1458916" cy="1458916"/>
            </a:xfrm>
            <a:prstGeom prst="pie">
              <a:avLst>
                <a:gd name="adj1" fmla="val 2694295"/>
                <a:gd name="adj2" fmla="val 5447314"/>
              </a:avLst>
            </a:prstGeom>
            <a:solidFill>
              <a:srgbClr val="ECF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Box 50"/>
          <p:cNvSpPr txBox="1"/>
          <p:nvPr/>
        </p:nvSpPr>
        <p:spPr>
          <a:xfrm>
            <a:off x="5548281" y="3369775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概述结束</a:t>
            </a:r>
            <a:r>
              <a:rPr kumimoji="1"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  <a:cs typeface="Microsoft YaHei" charset="-122"/>
              </a:rPr>
              <a:t>！</a:t>
            </a:r>
            <a:endParaRPr kumimoji="1"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6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inghu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singhua" id="{D780B322-CDB6-4BA8-92AF-5C3DE9114273}" vid="{85E16F8F-05B1-4403-9C71-87521E2523D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</Template>
  <TotalTime>78972</TotalTime>
  <Words>755</Words>
  <Application>Microsoft Office PowerPoint</Application>
  <PresentationFormat>宽屏</PresentationFormat>
  <Paragraphs>94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新細明體</vt:lpstr>
      <vt:lpstr>方正粗黑宋简体</vt:lpstr>
      <vt:lpstr>宋体</vt:lpstr>
      <vt:lpstr>微软雅黑</vt:lpstr>
      <vt:lpstr>微软雅黑</vt:lpstr>
      <vt:lpstr>Arial</vt:lpstr>
      <vt:lpstr>Calibri</vt:lpstr>
      <vt:lpstr>Tahoma</vt:lpstr>
      <vt:lpstr>Times New Roman</vt:lpstr>
      <vt:lpstr>Wingdings</vt:lpstr>
      <vt:lpstr>Wingdings 2</vt:lpstr>
      <vt:lpstr>Tsinghua</vt:lpstr>
      <vt:lpstr>概      述 （课程简介）</vt:lpstr>
      <vt:lpstr>基本信息</vt:lpstr>
      <vt:lpstr>课程定位</vt:lpstr>
      <vt:lpstr>课程定位</vt:lpstr>
      <vt:lpstr>教学内容及考核(1)</vt:lpstr>
      <vt:lpstr>教学内容及考核(2)</vt:lpstr>
      <vt:lpstr>教学内容及考核(3)</vt:lpstr>
      <vt:lpstr>教学内容及考核(3)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新闻和用户生成内容的交互分析</dc:title>
  <dc:creator>Lei Hou</dc:creator>
  <cp:lastModifiedBy>xuhua</cp:lastModifiedBy>
  <cp:revision>6166</cp:revision>
  <cp:lastPrinted>2019-04-19T01:46:34Z</cp:lastPrinted>
  <dcterms:created xsi:type="dcterms:W3CDTF">2013-09-16T02:46:25Z</dcterms:created>
  <dcterms:modified xsi:type="dcterms:W3CDTF">2022-02-21T08:23:20Z</dcterms:modified>
</cp:coreProperties>
</file>