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07990" y="10230131"/>
            <a:ext cx="160020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081" y="4559255"/>
            <a:ext cx="641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3121152"/>
            <a:ext cx="6096000" cy="10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84391" y="1478280"/>
            <a:ext cx="539495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92172" y="2463876"/>
            <a:ext cx="298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神经网络与深度学习内容选讲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8635" y="3522723"/>
            <a:ext cx="2734945" cy="6781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 marR="6350">
              <a:lnSpc>
                <a:spcPct val="100000"/>
              </a:lnSpc>
              <a:spcBef>
                <a:spcPts val="675"/>
              </a:spcBef>
            </a:pPr>
            <a:r>
              <a:rPr dirty="0" sz="950" spc="-5">
                <a:solidFill>
                  <a:srgbClr val="898989"/>
                </a:solidFill>
                <a:latin typeface="微软雅黑"/>
                <a:cs typeface="微软雅黑"/>
              </a:rPr>
              <a:t>助教</a:t>
            </a:r>
            <a:r>
              <a:rPr dirty="0" sz="950" spc="-10">
                <a:solidFill>
                  <a:srgbClr val="898989"/>
                </a:solidFill>
                <a:latin typeface="微软雅黑"/>
                <a:cs typeface="微软雅黑"/>
              </a:rPr>
              <a:t>-</a:t>
            </a:r>
            <a:r>
              <a:rPr dirty="0" sz="950" spc="-5">
                <a:solidFill>
                  <a:srgbClr val="898989"/>
                </a:solidFill>
                <a:latin typeface="微软雅黑"/>
                <a:cs typeface="微软雅黑"/>
              </a:rPr>
              <a:t>吴至婧</a:t>
            </a:r>
            <a:endParaRPr sz="950">
              <a:latin typeface="微软雅黑"/>
              <a:cs typeface="微软雅黑"/>
            </a:endParaRPr>
          </a:p>
          <a:p>
            <a:pPr algn="ctr" marR="5080">
              <a:lnSpc>
                <a:spcPct val="149400"/>
              </a:lnSpc>
              <a:spcBef>
                <a:spcPts val="15"/>
              </a:spcBef>
            </a:pPr>
            <a:r>
              <a:rPr dirty="0" sz="950" spc="-5">
                <a:solidFill>
                  <a:srgbClr val="898989"/>
                </a:solidFill>
                <a:latin typeface="微软雅黑"/>
                <a:cs typeface="微软雅黑"/>
              </a:rPr>
              <a:t>清华大学</a:t>
            </a:r>
            <a:r>
              <a:rPr dirty="0" sz="950" spc="-15">
                <a:solidFill>
                  <a:srgbClr val="898989"/>
                </a:solidFill>
                <a:latin typeface="微软雅黑"/>
                <a:cs typeface="微软雅黑"/>
              </a:rPr>
              <a:t> </a:t>
            </a:r>
            <a:r>
              <a:rPr dirty="0" sz="950" spc="-5">
                <a:solidFill>
                  <a:srgbClr val="898989"/>
                </a:solidFill>
                <a:latin typeface="微软雅黑"/>
                <a:cs typeface="微软雅黑"/>
              </a:rPr>
              <a:t>计算机系</a:t>
            </a:r>
            <a:r>
              <a:rPr dirty="0" sz="950" spc="-10">
                <a:solidFill>
                  <a:srgbClr val="898989"/>
                </a:solidFill>
                <a:latin typeface="微软雅黑"/>
                <a:cs typeface="微软雅黑"/>
              </a:rPr>
              <a:t> </a:t>
            </a:r>
            <a:r>
              <a:rPr dirty="0" sz="950" spc="-5">
                <a:solidFill>
                  <a:srgbClr val="898989"/>
                </a:solidFill>
                <a:latin typeface="微软雅黑"/>
                <a:cs typeface="微软雅黑"/>
              </a:rPr>
              <a:t>智能技术与系统国家重点实验室 </a:t>
            </a:r>
            <a:r>
              <a:rPr dirty="0" sz="950" spc="-5">
                <a:solidFill>
                  <a:srgbClr val="898989"/>
                </a:solidFill>
                <a:latin typeface="微软雅黑"/>
                <a:cs typeface="微软雅黑"/>
              </a:rPr>
              <a:t> </a:t>
            </a:r>
            <a:r>
              <a:rPr dirty="0" sz="950" spc="-10">
                <a:solidFill>
                  <a:srgbClr val="898989"/>
                </a:solidFill>
                <a:latin typeface="微软雅黑"/>
                <a:cs typeface="微软雅黑"/>
              </a:rPr>
              <a:t>2022</a:t>
            </a:r>
            <a:r>
              <a:rPr dirty="0" sz="950" spc="-5">
                <a:solidFill>
                  <a:srgbClr val="898989"/>
                </a:solidFill>
                <a:latin typeface="微软雅黑"/>
                <a:cs typeface="微软雅黑"/>
              </a:rPr>
              <a:t>年</a:t>
            </a:r>
            <a:r>
              <a:rPr dirty="0" sz="950" spc="-10">
                <a:solidFill>
                  <a:srgbClr val="898989"/>
                </a:solidFill>
                <a:latin typeface="微软雅黑"/>
                <a:cs typeface="微软雅黑"/>
              </a:rPr>
              <a:t>04</a:t>
            </a:r>
            <a:r>
              <a:rPr dirty="0" sz="950" spc="-5">
                <a:solidFill>
                  <a:srgbClr val="898989"/>
                </a:solidFill>
                <a:latin typeface="微软雅黑"/>
                <a:cs typeface="微软雅黑"/>
              </a:rPr>
              <a:t>月</a:t>
            </a:r>
            <a:r>
              <a:rPr dirty="0" sz="950" spc="-10">
                <a:solidFill>
                  <a:srgbClr val="898989"/>
                </a:solidFill>
                <a:latin typeface="微软雅黑"/>
                <a:cs typeface="微软雅黑"/>
              </a:rPr>
              <a:t>11</a:t>
            </a:r>
            <a:r>
              <a:rPr dirty="0" sz="950" spc="-5">
                <a:solidFill>
                  <a:srgbClr val="898989"/>
                </a:solidFill>
                <a:latin typeface="微软雅黑"/>
                <a:cs typeface="微软雅黑"/>
              </a:rPr>
              <a:t>日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5535" y="4419061"/>
            <a:ext cx="1599565" cy="355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898989"/>
                </a:solidFill>
                <a:latin typeface="微软雅黑"/>
                <a:cs typeface="微软雅黑"/>
              </a:rPr>
              <a:t>主要内容取自</a:t>
            </a:r>
            <a:r>
              <a:rPr dirty="0" sz="800" spc="-45">
                <a:solidFill>
                  <a:srgbClr val="898989"/>
                </a:solidFill>
                <a:latin typeface="微软雅黑"/>
                <a:cs typeface="微软雅黑"/>
              </a:rPr>
              <a:t> </a:t>
            </a:r>
            <a:r>
              <a:rPr dirty="0" sz="800">
                <a:solidFill>
                  <a:srgbClr val="898989"/>
                </a:solidFill>
                <a:latin typeface="微软雅黑"/>
                <a:cs typeface="微软雅黑"/>
              </a:rPr>
              <a:t>复旦大学</a:t>
            </a:r>
            <a:r>
              <a:rPr dirty="0" sz="800" spc="-45">
                <a:solidFill>
                  <a:srgbClr val="898989"/>
                </a:solidFill>
                <a:latin typeface="微软雅黑"/>
                <a:cs typeface="微软雅黑"/>
              </a:rPr>
              <a:t> </a:t>
            </a:r>
            <a:r>
              <a:rPr dirty="0" sz="800">
                <a:solidFill>
                  <a:srgbClr val="898989"/>
                </a:solidFill>
                <a:latin typeface="微软雅黑"/>
                <a:cs typeface="微软雅黑"/>
              </a:rPr>
              <a:t>邱锡鹏教授</a:t>
            </a:r>
            <a:endParaRPr sz="800">
              <a:latin typeface="微软雅黑"/>
              <a:cs typeface="微软雅黑"/>
            </a:endParaRPr>
          </a:p>
          <a:p>
            <a:pPr algn="ctr" marR="5080">
              <a:lnSpc>
                <a:spcPct val="100000"/>
              </a:lnSpc>
              <a:spcBef>
                <a:spcPts val="670"/>
              </a:spcBef>
            </a:pPr>
            <a:r>
              <a:rPr dirty="0" u="sng" sz="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</a:rPr>
              <a:t>https://nndl.github.io/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6615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62343" y="8919971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7"/>
                </a:lnTo>
                <a:lnTo>
                  <a:pt x="0" y="79247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37260" y="8473440"/>
            <a:ext cx="433070" cy="201295"/>
          </a:xfrm>
          <a:custGeom>
            <a:avLst/>
            <a:gdLst/>
            <a:ahLst/>
            <a:cxnLst/>
            <a:rect l="l" t="t" r="r" b="b"/>
            <a:pathLst>
              <a:path w="433069" h="201295">
                <a:moveTo>
                  <a:pt x="332231" y="143256"/>
                </a:moveTo>
                <a:lnTo>
                  <a:pt x="332231" y="201168"/>
                </a:lnTo>
                <a:lnTo>
                  <a:pt x="347472" y="185928"/>
                </a:lnTo>
                <a:lnTo>
                  <a:pt x="345948" y="185928"/>
                </a:lnTo>
                <a:lnTo>
                  <a:pt x="335280" y="181356"/>
                </a:lnTo>
                <a:lnTo>
                  <a:pt x="345948" y="170688"/>
                </a:lnTo>
                <a:lnTo>
                  <a:pt x="345948" y="149352"/>
                </a:lnTo>
                <a:lnTo>
                  <a:pt x="338328" y="149352"/>
                </a:lnTo>
                <a:lnTo>
                  <a:pt x="332231" y="143256"/>
                </a:lnTo>
                <a:close/>
              </a:path>
              <a:path w="433069" h="201295">
                <a:moveTo>
                  <a:pt x="345948" y="170688"/>
                </a:moveTo>
                <a:lnTo>
                  <a:pt x="335280" y="181356"/>
                </a:lnTo>
                <a:lnTo>
                  <a:pt x="345948" y="185928"/>
                </a:lnTo>
                <a:lnTo>
                  <a:pt x="345948" y="170688"/>
                </a:lnTo>
                <a:close/>
              </a:path>
              <a:path w="433069" h="201295">
                <a:moveTo>
                  <a:pt x="416052" y="100584"/>
                </a:moveTo>
                <a:lnTo>
                  <a:pt x="345948" y="170688"/>
                </a:lnTo>
                <a:lnTo>
                  <a:pt x="345948" y="185928"/>
                </a:lnTo>
                <a:lnTo>
                  <a:pt x="347472" y="185928"/>
                </a:lnTo>
                <a:lnTo>
                  <a:pt x="428243" y="105156"/>
                </a:lnTo>
                <a:lnTo>
                  <a:pt x="420624" y="105156"/>
                </a:lnTo>
                <a:lnTo>
                  <a:pt x="416052" y="100584"/>
                </a:lnTo>
                <a:close/>
              </a:path>
              <a:path w="433069" h="201295">
                <a:moveTo>
                  <a:pt x="332231" y="50292"/>
                </a:moveTo>
                <a:lnTo>
                  <a:pt x="0" y="50292"/>
                </a:lnTo>
                <a:lnTo>
                  <a:pt x="0" y="149352"/>
                </a:lnTo>
                <a:lnTo>
                  <a:pt x="332231" y="149352"/>
                </a:lnTo>
                <a:lnTo>
                  <a:pt x="332231" y="143256"/>
                </a:lnTo>
                <a:lnTo>
                  <a:pt x="13715" y="143256"/>
                </a:lnTo>
                <a:lnTo>
                  <a:pt x="7620" y="135636"/>
                </a:lnTo>
                <a:lnTo>
                  <a:pt x="13715" y="135636"/>
                </a:lnTo>
                <a:lnTo>
                  <a:pt x="13715" y="64008"/>
                </a:lnTo>
                <a:lnTo>
                  <a:pt x="7620" y="64008"/>
                </a:lnTo>
                <a:lnTo>
                  <a:pt x="13715" y="57912"/>
                </a:lnTo>
                <a:lnTo>
                  <a:pt x="332231" y="57912"/>
                </a:lnTo>
                <a:lnTo>
                  <a:pt x="332231" y="50292"/>
                </a:lnTo>
                <a:close/>
              </a:path>
              <a:path w="433069" h="201295">
                <a:moveTo>
                  <a:pt x="345948" y="135636"/>
                </a:moveTo>
                <a:lnTo>
                  <a:pt x="13715" y="135636"/>
                </a:lnTo>
                <a:lnTo>
                  <a:pt x="13715" y="143256"/>
                </a:lnTo>
                <a:lnTo>
                  <a:pt x="332231" y="143256"/>
                </a:lnTo>
                <a:lnTo>
                  <a:pt x="338328" y="149352"/>
                </a:lnTo>
                <a:lnTo>
                  <a:pt x="345948" y="149352"/>
                </a:lnTo>
                <a:lnTo>
                  <a:pt x="345948" y="135636"/>
                </a:lnTo>
                <a:close/>
              </a:path>
              <a:path w="433069" h="201295">
                <a:moveTo>
                  <a:pt x="13715" y="135636"/>
                </a:moveTo>
                <a:lnTo>
                  <a:pt x="7620" y="135636"/>
                </a:lnTo>
                <a:lnTo>
                  <a:pt x="13715" y="143256"/>
                </a:lnTo>
                <a:lnTo>
                  <a:pt x="13715" y="135636"/>
                </a:lnTo>
                <a:close/>
              </a:path>
              <a:path w="433069" h="201295">
                <a:moveTo>
                  <a:pt x="420624" y="96012"/>
                </a:moveTo>
                <a:lnTo>
                  <a:pt x="416052" y="100584"/>
                </a:lnTo>
                <a:lnTo>
                  <a:pt x="420624" y="105156"/>
                </a:lnTo>
                <a:lnTo>
                  <a:pt x="420624" y="96012"/>
                </a:lnTo>
                <a:close/>
              </a:path>
              <a:path w="433069" h="201295">
                <a:moveTo>
                  <a:pt x="428244" y="96012"/>
                </a:moveTo>
                <a:lnTo>
                  <a:pt x="420624" y="96012"/>
                </a:lnTo>
                <a:lnTo>
                  <a:pt x="420624" y="105156"/>
                </a:lnTo>
                <a:lnTo>
                  <a:pt x="428243" y="105156"/>
                </a:lnTo>
                <a:lnTo>
                  <a:pt x="432815" y="100584"/>
                </a:lnTo>
                <a:lnTo>
                  <a:pt x="428244" y="96012"/>
                </a:lnTo>
                <a:close/>
              </a:path>
              <a:path w="433069" h="201295">
                <a:moveTo>
                  <a:pt x="347471" y="15240"/>
                </a:moveTo>
                <a:lnTo>
                  <a:pt x="345948" y="15240"/>
                </a:lnTo>
                <a:lnTo>
                  <a:pt x="345948" y="30480"/>
                </a:lnTo>
                <a:lnTo>
                  <a:pt x="416052" y="100584"/>
                </a:lnTo>
                <a:lnTo>
                  <a:pt x="420624" y="96012"/>
                </a:lnTo>
                <a:lnTo>
                  <a:pt x="428244" y="96012"/>
                </a:lnTo>
                <a:lnTo>
                  <a:pt x="347471" y="15240"/>
                </a:lnTo>
                <a:close/>
              </a:path>
              <a:path w="433069" h="201295">
                <a:moveTo>
                  <a:pt x="13715" y="57912"/>
                </a:moveTo>
                <a:lnTo>
                  <a:pt x="7620" y="64008"/>
                </a:lnTo>
                <a:lnTo>
                  <a:pt x="13715" y="64008"/>
                </a:lnTo>
                <a:lnTo>
                  <a:pt x="13715" y="57912"/>
                </a:lnTo>
                <a:close/>
              </a:path>
              <a:path w="433069" h="201295">
                <a:moveTo>
                  <a:pt x="345948" y="50292"/>
                </a:moveTo>
                <a:lnTo>
                  <a:pt x="338328" y="50292"/>
                </a:lnTo>
                <a:lnTo>
                  <a:pt x="332231" y="57912"/>
                </a:lnTo>
                <a:lnTo>
                  <a:pt x="13715" y="57912"/>
                </a:lnTo>
                <a:lnTo>
                  <a:pt x="13715" y="64008"/>
                </a:lnTo>
                <a:lnTo>
                  <a:pt x="345948" y="64008"/>
                </a:lnTo>
                <a:lnTo>
                  <a:pt x="345948" y="50292"/>
                </a:lnTo>
                <a:close/>
              </a:path>
              <a:path w="433069" h="201295">
                <a:moveTo>
                  <a:pt x="332231" y="0"/>
                </a:moveTo>
                <a:lnTo>
                  <a:pt x="332231" y="57912"/>
                </a:lnTo>
                <a:lnTo>
                  <a:pt x="338328" y="50292"/>
                </a:lnTo>
                <a:lnTo>
                  <a:pt x="345948" y="50292"/>
                </a:lnTo>
                <a:lnTo>
                  <a:pt x="345948" y="30480"/>
                </a:lnTo>
                <a:lnTo>
                  <a:pt x="335280" y="19812"/>
                </a:lnTo>
                <a:lnTo>
                  <a:pt x="345948" y="15240"/>
                </a:lnTo>
                <a:lnTo>
                  <a:pt x="347471" y="15240"/>
                </a:lnTo>
                <a:lnTo>
                  <a:pt x="332231" y="0"/>
                </a:lnTo>
                <a:close/>
              </a:path>
              <a:path w="433069" h="201295">
                <a:moveTo>
                  <a:pt x="345948" y="15240"/>
                </a:moveTo>
                <a:lnTo>
                  <a:pt x="335280" y="19812"/>
                </a:lnTo>
                <a:lnTo>
                  <a:pt x="345948" y="30480"/>
                </a:lnTo>
                <a:lnTo>
                  <a:pt x="345948" y="1524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43711" y="6176314"/>
            <a:ext cx="6070600" cy="2981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神经网络与深度学习：引言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近些年兴起的一种数据挖掘和分析</a:t>
            </a:r>
            <a:r>
              <a:rPr dirty="0" sz="1000" spc="5">
                <a:latin typeface="微软雅黑"/>
                <a:cs typeface="微软雅黑"/>
              </a:rPr>
              <a:t>方</a:t>
            </a:r>
            <a:r>
              <a:rPr dirty="0" sz="1000" spc="-5">
                <a:latin typeface="微软雅黑"/>
                <a:cs typeface="微软雅黑"/>
              </a:rPr>
              <a:t>法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自然语言处理、音频分</a:t>
            </a:r>
            <a:r>
              <a:rPr dirty="0" sz="800" spc="-15">
                <a:latin typeface="微软雅黑"/>
                <a:cs typeface="微软雅黑"/>
              </a:rPr>
              <a:t>析</a:t>
            </a:r>
            <a:r>
              <a:rPr dirty="0" sz="800">
                <a:latin typeface="微软雅黑"/>
                <a:cs typeface="微软雅黑"/>
              </a:rPr>
              <a:t>和计</a:t>
            </a:r>
            <a:r>
              <a:rPr dirty="0" sz="800" spc="-15">
                <a:latin typeface="微软雅黑"/>
                <a:cs typeface="微软雅黑"/>
              </a:rPr>
              <a:t>算</a:t>
            </a:r>
            <a:r>
              <a:rPr dirty="0" sz="800">
                <a:latin typeface="微软雅黑"/>
                <a:cs typeface="微软雅黑"/>
              </a:rPr>
              <a:t>机视觉</a:t>
            </a:r>
            <a:endParaRPr sz="8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spcBef>
                <a:spcPts val="63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优点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不依赖于人工构建的手</a:t>
            </a:r>
            <a:r>
              <a:rPr dirty="0" sz="800" spc="-15">
                <a:latin typeface="微软雅黑"/>
                <a:cs typeface="微软雅黑"/>
              </a:rPr>
              <a:t>工</a:t>
            </a:r>
            <a:r>
              <a:rPr dirty="0" sz="800">
                <a:latin typeface="微软雅黑"/>
                <a:cs typeface="微软雅黑"/>
              </a:rPr>
              <a:t>特征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借助梯度下降等优化算</a:t>
            </a:r>
            <a:r>
              <a:rPr dirty="0" sz="800" spc="-15">
                <a:latin typeface="微软雅黑"/>
                <a:cs typeface="微软雅黑"/>
              </a:rPr>
              <a:t>法</a:t>
            </a:r>
            <a:r>
              <a:rPr dirty="0" sz="800">
                <a:latin typeface="微软雅黑"/>
                <a:cs typeface="微软雅黑"/>
              </a:rPr>
              <a:t>，直</a:t>
            </a:r>
            <a:r>
              <a:rPr dirty="0" sz="800" spc="-15">
                <a:latin typeface="微软雅黑"/>
                <a:cs typeface="微软雅黑"/>
              </a:rPr>
              <a:t>接</a:t>
            </a:r>
            <a:r>
              <a:rPr dirty="0" sz="800">
                <a:latin typeface="微软雅黑"/>
                <a:cs typeface="微软雅黑"/>
              </a:rPr>
              <a:t>从原</a:t>
            </a:r>
            <a:r>
              <a:rPr dirty="0" sz="800" spc="-15">
                <a:latin typeface="微软雅黑"/>
                <a:cs typeface="微软雅黑"/>
              </a:rPr>
              <a:t>始</a:t>
            </a:r>
            <a:r>
              <a:rPr dirty="0" sz="800">
                <a:latin typeface="微软雅黑"/>
                <a:cs typeface="微软雅黑"/>
              </a:rPr>
              <a:t>数据</a:t>
            </a:r>
            <a:r>
              <a:rPr dirty="0" sz="800" spc="-15">
                <a:latin typeface="微软雅黑"/>
                <a:cs typeface="微软雅黑"/>
              </a:rPr>
              <a:t>中</a:t>
            </a:r>
            <a:r>
              <a:rPr dirty="0" sz="800">
                <a:latin typeface="微软雅黑"/>
                <a:cs typeface="微软雅黑"/>
              </a:rPr>
              <a:t>学习</a:t>
            </a:r>
            <a:r>
              <a:rPr dirty="0" sz="800" spc="-15">
                <a:latin typeface="微软雅黑"/>
                <a:cs typeface="微软雅黑"/>
              </a:rPr>
              <a:t>特</a:t>
            </a:r>
            <a:r>
              <a:rPr dirty="0" sz="800">
                <a:latin typeface="微软雅黑"/>
                <a:cs typeface="微软雅黑"/>
              </a:rPr>
              <a:t>征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泛化能力更强，预测效</a:t>
            </a:r>
            <a:r>
              <a:rPr dirty="0" sz="800" spc="-15">
                <a:latin typeface="微软雅黑"/>
                <a:cs typeface="微软雅黑"/>
              </a:rPr>
              <a:t>果</a:t>
            </a:r>
            <a:r>
              <a:rPr dirty="0" sz="800">
                <a:latin typeface="微软雅黑"/>
                <a:cs typeface="微软雅黑"/>
              </a:rPr>
              <a:t>更好</a:t>
            </a:r>
            <a:endParaRPr sz="8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spcBef>
                <a:spcPts val="63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模型结构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本质上还是由各种基础</a:t>
            </a:r>
            <a:r>
              <a:rPr dirty="0" sz="800" spc="-15">
                <a:latin typeface="微软雅黑"/>
                <a:cs typeface="微软雅黑"/>
              </a:rPr>
              <a:t>神</a:t>
            </a:r>
            <a:r>
              <a:rPr dirty="0" sz="800">
                <a:latin typeface="微软雅黑"/>
                <a:cs typeface="微软雅黑"/>
              </a:rPr>
              <a:t>经网</a:t>
            </a:r>
            <a:r>
              <a:rPr dirty="0" sz="800" spc="-15">
                <a:latin typeface="微软雅黑"/>
                <a:cs typeface="微软雅黑"/>
              </a:rPr>
              <a:t>络</a:t>
            </a:r>
            <a:r>
              <a:rPr dirty="0" sz="800">
                <a:latin typeface="微软雅黑"/>
                <a:cs typeface="微软雅黑"/>
              </a:rPr>
              <a:t>构成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通过“搭积木”的方式</a:t>
            </a:r>
            <a:r>
              <a:rPr dirty="0" sz="800" spc="-15">
                <a:latin typeface="微软雅黑"/>
                <a:cs typeface="微软雅黑"/>
              </a:rPr>
              <a:t>构</a:t>
            </a:r>
            <a:r>
              <a:rPr dirty="0" sz="800">
                <a:latin typeface="微软雅黑"/>
                <a:cs typeface="微软雅黑"/>
              </a:rPr>
              <a:t>建适</a:t>
            </a:r>
            <a:r>
              <a:rPr dirty="0" sz="800" spc="-15">
                <a:latin typeface="微软雅黑"/>
                <a:cs typeface="微软雅黑"/>
              </a:rPr>
              <a:t>用</a:t>
            </a:r>
            <a:r>
              <a:rPr dirty="0" sz="800">
                <a:latin typeface="微软雅黑"/>
                <a:cs typeface="微软雅黑"/>
              </a:rPr>
              <a:t>于特</a:t>
            </a:r>
            <a:r>
              <a:rPr dirty="0" sz="800" spc="-15">
                <a:latin typeface="微软雅黑"/>
                <a:cs typeface="微软雅黑"/>
              </a:rPr>
              <a:t>定</a:t>
            </a:r>
            <a:r>
              <a:rPr dirty="0" sz="800">
                <a:latin typeface="微软雅黑"/>
                <a:cs typeface="微软雅黑"/>
              </a:rPr>
              <a:t>任务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latin typeface="微软雅黑"/>
                <a:cs typeface="微软雅黑"/>
              </a:rPr>
              <a:t>网络</a:t>
            </a:r>
            <a:r>
              <a:rPr dirty="0" sz="800" spc="-15">
                <a:latin typeface="微软雅黑"/>
                <a:cs typeface="微软雅黑"/>
              </a:rPr>
              <a:t>模</a:t>
            </a:r>
            <a:r>
              <a:rPr dirty="0" sz="800">
                <a:latin typeface="微软雅黑"/>
                <a:cs typeface="微软雅黑"/>
              </a:rPr>
              <a:t>型</a:t>
            </a:r>
            <a:endParaRPr sz="8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B418B8"/>
              </a:buClr>
              <a:buFont typeface="Wingdings"/>
              <a:buChar char=""/>
            </a:pPr>
            <a:endParaRPr sz="700">
              <a:latin typeface="微软雅黑"/>
              <a:cs typeface="微软雅黑"/>
            </a:endParaRPr>
          </a:p>
          <a:p>
            <a:pPr lvl="2" marL="984250" indent="-172720">
              <a:lnSpc>
                <a:spcPct val="100000"/>
              </a:lnSpc>
              <a:buClr>
                <a:srgbClr val="7030A0"/>
              </a:buClr>
              <a:buSzPct val="70588"/>
              <a:buFont typeface="Wingdings 2"/>
              <a:buChar char=""/>
              <a:tabLst>
                <a:tab pos="984885" algn="l"/>
              </a:tabLst>
            </a:pPr>
            <a:r>
              <a:rPr dirty="0" sz="850">
                <a:latin typeface="微软雅黑"/>
                <a:cs typeface="微软雅黑"/>
              </a:rPr>
              <a:t>三大类基础神经网络结构，三者结合可以处理各</a:t>
            </a:r>
            <a:r>
              <a:rPr dirty="0" sz="850" spc="-15">
                <a:latin typeface="微软雅黑"/>
                <a:cs typeface="微软雅黑"/>
              </a:rPr>
              <a:t>种</a:t>
            </a:r>
            <a:r>
              <a:rPr dirty="0" sz="850">
                <a:latin typeface="微软雅黑"/>
                <a:cs typeface="微软雅黑"/>
              </a:rPr>
              <a:t>常见的数据</a:t>
            </a:r>
            <a:endParaRPr sz="850">
              <a:latin typeface="微软雅黑"/>
              <a:cs typeface="微软雅黑"/>
            </a:endParaRPr>
          </a:p>
          <a:p>
            <a:pPr lvl="3" marL="1183640" indent="-143510">
              <a:lnSpc>
                <a:spcPct val="100000"/>
              </a:lnSpc>
              <a:spcBef>
                <a:spcPts val="140"/>
              </a:spcBef>
              <a:buClr>
                <a:srgbClr val="B418B8"/>
              </a:buClr>
              <a:buSzPct val="78571"/>
              <a:buFont typeface="Wingdings"/>
              <a:buChar char=""/>
              <a:tabLst>
                <a:tab pos="1184275" algn="l"/>
              </a:tabLst>
            </a:pPr>
            <a:r>
              <a:rPr dirty="0" sz="700" spc="-5">
                <a:latin typeface="微软雅黑"/>
                <a:cs typeface="微软雅黑"/>
              </a:rPr>
              <a:t>前馈、卷积、循环神经网络</a:t>
            </a:r>
            <a:endParaRPr sz="700">
              <a:latin typeface="微软雅黑"/>
              <a:cs typeface="微软雅黑"/>
            </a:endParaRPr>
          </a:p>
          <a:p>
            <a:pPr lvl="2" marL="984250" indent="-172720">
              <a:lnSpc>
                <a:spcPct val="100000"/>
              </a:lnSpc>
              <a:spcBef>
                <a:spcPts val="365"/>
              </a:spcBef>
              <a:buClr>
                <a:srgbClr val="7030A0"/>
              </a:buClr>
              <a:buSzPct val="70588"/>
              <a:buFont typeface="Wingdings 2"/>
              <a:buChar char=""/>
              <a:tabLst>
                <a:tab pos="984885" algn="l"/>
              </a:tabLst>
            </a:pPr>
            <a:r>
              <a:rPr dirty="0" sz="850">
                <a:latin typeface="微软雅黑"/>
                <a:cs typeface="微软雅黑"/>
              </a:rPr>
              <a:t>介绍以理解性为主，不会涉及具体的数学原理</a:t>
            </a:r>
            <a:endParaRPr sz="8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900">
              <a:latin typeface="微软雅黑"/>
              <a:cs typeface="微软雅黑"/>
            </a:endParaRPr>
          </a:p>
          <a:p>
            <a:pPr marL="248285">
              <a:lnSpc>
                <a:spcPct val="100000"/>
              </a:lnSpc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46438" y="1726199"/>
            <a:ext cx="956944" cy="1391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目录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 b="1">
                <a:latin typeface="微软雅黑"/>
                <a:cs typeface="微软雅黑"/>
              </a:rPr>
              <a:t>前馈神经网络</a:t>
            </a:r>
            <a:endParaRPr sz="10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 b="1">
                <a:solidFill>
                  <a:srgbClr val="A6A6A6"/>
                </a:solidFill>
                <a:latin typeface="微软雅黑"/>
                <a:cs typeface="微软雅黑"/>
              </a:rPr>
              <a:t>卷积神经网络</a:t>
            </a:r>
            <a:endParaRPr sz="10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 b="1">
                <a:solidFill>
                  <a:srgbClr val="A6A6A6"/>
                </a:solidFill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 b="1">
                <a:solidFill>
                  <a:srgbClr val="A6A6A6"/>
                </a:solidFill>
                <a:latin typeface="微软雅黑"/>
                <a:cs typeface="微软雅黑"/>
              </a:rPr>
              <a:t>如何实现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979381" y="9009429"/>
            <a:ext cx="768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743711" y="6176314"/>
            <a:ext cx="6070600" cy="1294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前馈神经网络</a:t>
            </a:r>
            <a:r>
              <a:rPr dirty="0" sz="1000" spc="20" b="1">
                <a:latin typeface="微软雅黑"/>
                <a:cs typeface="微软雅黑"/>
              </a:rPr>
              <a:t> </a:t>
            </a:r>
            <a:r>
              <a:rPr dirty="0" sz="1000" spc="-5" b="1">
                <a:latin typeface="微软雅黑"/>
                <a:cs typeface="微软雅黑"/>
              </a:rPr>
              <a:t>回顾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在前馈神经网络中，各神经元分别</a:t>
            </a:r>
            <a:r>
              <a:rPr dirty="0" sz="1000" spc="5">
                <a:latin typeface="微软雅黑"/>
                <a:cs typeface="微软雅黑"/>
              </a:rPr>
              <a:t>属</a:t>
            </a:r>
            <a:r>
              <a:rPr dirty="0" sz="1000" spc="-5">
                <a:latin typeface="微软雅黑"/>
                <a:cs typeface="微软雅黑"/>
              </a:rPr>
              <a:t>于不</a:t>
            </a:r>
            <a:r>
              <a:rPr dirty="0" sz="1000" spc="5">
                <a:latin typeface="微软雅黑"/>
                <a:cs typeface="微软雅黑"/>
              </a:rPr>
              <a:t>同</a:t>
            </a:r>
            <a:r>
              <a:rPr dirty="0" sz="1000" spc="-5">
                <a:latin typeface="微软雅黑"/>
                <a:cs typeface="微软雅黑"/>
              </a:rPr>
              <a:t>的层。</a:t>
            </a:r>
            <a:endParaRPr sz="10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整个网络中无反馈（有向无环图）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71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整个网络中无反馈（有</a:t>
            </a:r>
            <a:r>
              <a:rPr dirty="0" sz="800" spc="-15">
                <a:latin typeface="微软雅黑"/>
                <a:cs typeface="微软雅黑"/>
              </a:rPr>
              <a:t>向</a:t>
            </a:r>
            <a:r>
              <a:rPr dirty="0" sz="800">
                <a:latin typeface="微软雅黑"/>
                <a:cs typeface="微软雅黑"/>
              </a:rPr>
              <a:t>无环</a:t>
            </a:r>
            <a:r>
              <a:rPr dirty="0" sz="800" spc="-15">
                <a:latin typeface="微软雅黑"/>
                <a:cs typeface="微软雅黑"/>
              </a:rPr>
              <a:t>图</a:t>
            </a:r>
            <a:r>
              <a:rPr dirty="0" sz="80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67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参数数量多（m*n）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311907" y="7569708"/>
            <a:ext cx="2589275" cy="1481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59117" y="1726199"/>
            <a:ext cx="7721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前馈神经网络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371344" y="2409444"/>
            <a:ext cx="13868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394204" y="3544824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 h="0">
                <a:moveTo>
                  <a:pt x="0" y="0"/>
                </a:moveTo>
                <a:lnTo>
                  <a:pt x="416051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42844" y="354482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250692" y="354482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49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557015" y="354482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864864" y="354482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995638" y="2103813"/>
            <a:ext cx="3648075" cy="157226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235585" indent="-172720">
              <a:lnSpc>
                <a:spcPct val="100000"/>
              </a:lnSpc>
              <a:spcBef>
                <a:spcPts val="56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236220" algn="l"/>
              </a:tabLst>
            </a:pPr>
            <a:r>
              <a:rPr dirty="0" sz="1000" spc="-5">
                <a:latin typeface="微软雅黑"/>
                <a:cs typeface="微软雅黑"/>
              </a:rPr>
              <a:t>模型</a:t>
            </a:r>
            <a:endParaRPr sz="1000">
              <a:latin typeface="微软雅黑"/>
              <a:cs typeface="微软雅黑"/>
            </a:endParaRPr>
          </a:p>
          <a:p>
            <a:pPr lvl="1" marL="434975" indent="-143510">
              <a:lnSpc>
                <a:spcPct val="100000"/>
              </a:lnSpc>
              <a:spcBef>
                <a:spcPts val="425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435609" algn="l"/>
              </a:tabLst>
            </a:pPr>
            <a:r>
              <a:rPr dirty="0" sz="900" spc="-10">
                <a:latin typeface="Cambria Math"/>
                <a:cs typeface="Cambria Math"/>
              </a:rPr>
              <a:t>Y </a:t>
            </a:r>
            <a:r>
              <a:rPr dirty="0" sz="900">
                <a:latin typeface="Cambria Math"/>
                <a:cs typeface="Cambria Math"/>
              </a:rPr>
              <a:t>= </a:t>
            </a:r>
            <a:r>
              <a:rPr dirty="0" sz="900" spc="75">
                <a:latin typeface="Cambria Math"/>
                <a:cs typeface="Cambria Math"/>
              </a:rPr>
              <a:t>f</a:t>
            </a:r>
            <a:r>
              <a:rPr dirty="0" baseline="27777" sz="900" spc="112">
                <a:latin typeface="Cambria Math"/>
                <a:cs typeface="Cambria Math"/>
              </a:rPr>
              <a:t>5</a:t>
            </a:r>
            <a:r>
              <a:rPr dirty="0" sz="900" spc="75">
                <a:latin typeface="Cambria Math"/>
                <a:cs typeface="Cambria Math"/>
              </a:rPr>
              <a:t>(f</a:t>
            </a:r>
            <a:r>
              <a:rPr dirty="0" baseline="27777" sz="900" spc="112">
                <a:latin typeface="Cambria Math"/>
                <a:cs typeface="Cambria Math"/>
              </a:rPr>
              <a:t>4</a:t>
            </a:r>
            <a:r>
              <a:rPr dirty="0" sz="900" spc="75">
                <a:latin typeface="Cambria Math"/>
                <a:cs typeface="Cambria Math"/>
              </a:rPr>
              <a:t>(f</a:t>
            </a:r>
            <a:r>
              <a:rPr dirty="0" baseline="27777" sz="900" spc="112">
                <a:latin typeface="Cambria Math"/>
                <a:cs typeface="Cambria Math"/>
              </a:rPr>
              <a:t>3</a:t>
            </a:r>
            <a:r>
              <a:rPr dirty="0" sz="900" spc="75">
                <a:latin typeface="Cambria Math"/>
                <a:cs typeface="Cambria Math"/>
              </a:rPr>
              <a:t>(f</a:t>
            </a:r>
            <a:r>
              <a:rPr dirty="0" baseline="27777" sz="900" spc="112">
                <a:latin typeface="Cambria Math"/>
                <a:cs typeface="Cambria Math"/>
              </a:rPr>
              <a:t>2</a:t>
            </a:r>
            <a:r>
              <a:rPr dirty="0" sz="900" spc="75">
                <a:latin typeface="Cambria Math"/>
                <a:cs typeface="Cambria Math"/>
              </a:rPr>
              <a:t>(f</a:t>
            </a:r>
            <a:r>
              <a:rPr dirty="0" baseline="27777" sz="900" spc="112">
                <a:latin typeface="Cambria Math"/>
                <a:cs typeface="Cambria Math"/>
              </a:rPr>
              <a:t>1 </a:t>
            </a:r>
            <a:r>
              <a:rPr dirty="0" sz="900" spc="40">
                <a:latin typeface="Cambria Math"/>
                <a:cs typeface="Cambria Math"/>
              </a:rPr>
              <a:t>x</a:t>
            </a:r>
            <a:r>
              <a:rPr dirty="0" sz="900" spc="95">
                <a:latin typeface="Cambria Math"/>
                <a:cs typeface="Cambria Math"/>
              </a:rPr>
              <a:t> </a:t>
            </a:r>
            <a:r>
              <a:rPr dirty="0" sz="900" spc="-5">
                <a:latin typeface="Cambria Math"/>
                <a:cs typeface="Cambria Math"/>
              </a:rPr>
              <a:t>)))</a:t>
            </a:r>
            <a:endParaRPr sz="900">
              <a:latin typeface="Cambria Math"/>
              <a:cs typeface="Cambria Math"/>
            </a:endParaRPr>
          </a:p>
          <a:p>
            <a:pPr marL="235585" indent="-172720">
              <a:lnSpc>
                <a:spcPct val="100000"/>
              </a:lnSpc>
              <a:spcBef>
                <a:spcPts val="63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236220" algn="l"/>
              </a:tabLst>
            </a:pPr>
            <a:r>
              <a:rPr dirty="0" sz="1000" spc="-5">
                <a:latin typeface="微软雅黑"/>
                <a:cs typeface="微软雅黑"/>
              </a:rPr>
              <a:t>学习准则</a:t>
            </a:r>
            <a:endParaRPr sz="1000">
              <a:latin typeface="微软雅黑"/>
              <a:cs typeface="微软雅黑"/>
            </a:endParaRPr>
          </a:p>
          <a:p>
            <a:pPr lvl="1" marL="434975" indent="-143510">
              <a:lnSpc>
                <a:spcPct val="100000"/>
              </a:lnSpc>
              <a:spcBef>
                <a:spcPts val="71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435609" algn="l"/>
              </a:tabLst>
            </a:pPr>
            <a:r>
              <a:rPr dirty="0" sz="800">
                <a:latin typeface="Cambria Math"/>
                <a:cs typeface="Cambria Math"/>
              </a:rPr>
              <a:t>L(Y,</a:t>
            </a:r>
            <a:r>
              <a:rPr dirty="0" sz="800" spc="-50">
                <a:latin typeface="Cambria Math"/>
                <a:cs typeface="Cambria Math"/>
              </a:rPr>
              <a:t> </a:t>
            </a:r>
            <a:r>
              <a:rPr dirty="0" sz="800" spc="25">
                <a:latin typeface="Cambria Math"/>
                <a:cs typeface="Cambria Math"/>
              </a:rPr>
              <a:t>Y</a:t>
            </a:r>
            <a:r>
              <a:rPr dirty="0" baseline="30303" sz="825" spc="37">
                <a:latin typeface="Cambria Math"/>
                <a:cs typeface="Cambria Math"/>
              </a:rPr>
              <a:t>∗</a:t>
            </a:r>
            <a:r>
              <a:rPr dirty="0" sz="800" spc="25">
                <a:latin typeface="Cambria Math"/>
                <a:cs typeface="Cambria Math"/>
              </a:rPr>
              <a:t>)</a:t>
            </a:r>
            <a:endParaRPr sz="800">
              <a:latin typeface="Cambria Math"/>
              <a:cs typeface="Cambria Math"/>
            </a:endParaRPr>
          </a:p>
          <a:p>
            <a:pPr marL="235585" indent="-172720">
              <a:lnSpc>
                <a:spcPct val="100000"/>
              </a:lnSpc>
              <a:spcBef>
                <a:spcPts val="80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236220" algn="l"/>
              </a:tabLst>
            </a:pPr>
            <a:r>
              <a:rPr dirty="0" sz="1000" spc="-5">
                <a:latin typeface="微软雅黑"/>
                <a:cs typeface="微软雅黑"/>
              </a:rPr>
              <a:t>优化</a:t>
            </a:r>
            <a:endParaRPr sz="1000">
              <a:latin typeface="微软雅黑"/>
              <a:cs typeface="微软雅黑"/>
            </a:endParaRPr>
          </a:p>
          <a:p>
            <a:pPr lvl="1" marL="434975" indent="-143510">
              <a:lnSpc>
                <a:spcPct val="100000"/>
              </a:lnSpc>
              <a:spcBef>
                <a:spcPts val="40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435609" algn="l"/>
              </a:tabLst>
            </a:pPr>
            <a:r>
              <a:rPr dirty="0" sz="800">
                <a:latin typeface="微软雅黑"/>
                <a:cs typeface="微软雅黑"/>
              </a:rPr>
              <a:t>梯度下降</a:t>
            </a:r>
            <a:endParaRPr sz="800">
              <a:latin typeface="微软雅黑"/>
              <a:cs typeface="微软雅黑"/>
            </a:endParaRPr>
          </a:p>
          <a:p>
            <a:pPr algn="ctr" marL="1322070">
              <a:lnSpc>
                <a:spcPct val="100000"/>
              </a:lnSpc>
              <a:spcBef>
                <a:spcPts val="25"/>
              </a:spcBef>
              <a:tabLst>
                <a:tab pos="1870710" algn="l"/>
              </a:tabLst>
            </a:pPr>
            <a:r>
              <a:rPr dirty="0" sz="800" spc="10">
                <a:latin typeface="Cambria Math"/>
                <a:cs typeface="Cambria Math"/>
              </a:rPr>
              <a:t>aL(Y,</a:t>
            </a:r>
            <a:r>
              <a:rPr dirty="0" sz="800" spc="-45">
                <a:latin typeface="Cambria Math"/>
                <a:cs typeface="Cambria Math"/>
              </a:rPr>
              <a:t> </a:t>
            </a:r>
            <a:r>
              <a:rPr dirty="0" sz="800" spc="25">
                <a:latin typeface="Cambria Math"/>
                <a:cs typeface="Cambria Math"/>
              </a:rPr>
              <a:t>Y</a:t>
            </a:r>
            <a:r>
              <a:rPr dirty="0" baseline="30303" sz="825" spc="37">
                <a:latin typeface="Cambria Math"/>
                <a:cs typeface="Cambria Math"/>
              </a:rPr>
              <a:t>∗</a:t>
            </a:r>
            <a:r>
              <a:rPr dirty="0" sz="800" spc="25">
                <a:latin typeface="Cambria Math"/>
                <a:cs typeface="Cambria Math"/>
              </a:rPr>
              <a:t>)	</a:t>
            </a:r>
            <a:r>
              <a:rPr dirty="0" sz="800" spc="55">
                <a:latin typeface="Cambria Math"/>
                <a:cs typeface="Cambria Math"/>
              </a:rPr>
              <a:t>a </a:t>
            </a:r>
            <a:r>
              <a:rPr dirty="0" sz="800" spc="140">
                <a:latin typeface="Cambria Math"/>
                <a:cs typeface="Cambria Math"/>
              </a:rPr>
              <a:t>f</a:t>
            </a:r>
            <a:r>
              <a:rPr dirty="0" baseline="30303" sz="825" spc="209">
                <a:latin typeface="Cambria Math"/>
                <a:cs typeface="Cambria Math"/>
              </a:rPr>
              <a:t>2 </a:t>
            </a:r>
            <a:r>
              <a:rPr dirty="0" sz="800" spc="55">
                <a:latin typeface="Cambria Math"/>
                <a:cs typeface="Cambria Math"/>
              </a:rPr>
              <a:t>a </a:t>
            </a:r>
            <a:r>
              <a:rPr dirty="0" sz="800" spc="140">
                <a:latin typeface="Cambria Math"/>
                <a:cs typeface="Cambria Math"/>
              </a:rPr>
              <a:t>f</a:t>
            </a:r>
            <a:r>
              <a:rPr dirty="0" baseline="30303" sz="825" spc="209">
                <a:latin typeface="Cambria Math"/>
                <a:cs typeface="Cambria Math"/>
              </a:rPr>
              <a:t>3 </a:t>
            </a:r>
            <a:r>
              <a:rPr dirty="0" sz="800" spc="55">
                <a:latin typeface="Cambria Math"/>
                <a:cs typeface="Cambria Math"/>
              </a:rPr>
              <a:t>a </a:t>
            </a:r>
            <a:r>
              <a:rPr dirty="0" sz="800" spc="140">
                <a:latin typeface="Cambria Math"/>
                <a:cs typeface="Cambria Math"/>
              </a:rPr>
              <a:t>f</a:t>
            </a:r>
            <a:r>
              <a:rPr dirty="0" baseline="30303" sz="825" spc="209">
                <a:latin typeface="Cambria Math"/>
                <a:cs typeface="Cambria Math"/>
              </a:rPr>
              <a:t>4 </a:t>
            </a:r>
            <a:r>
              <a:rPr dirty="0" sz="800" spc="55">
                <a:latin typeface="Cambria Math"/>
                <a:cs typeface="Cambria Math"/>
              </a:rPr>
              <a:t>a </a:t>
            </a:r>
            <a:r>
              <a:rPr dirty="0" sz="800" spc="155">
                <a:latin typeface="Cambria Math"/>
                <a:cs typeface="Cambria Math"/>
              </a:rPr>
              <a:t>f</a:t>
            </a:r>
            <a:r>
              <a:rPr dirty="0" baseline="30303" sz="825" spc="232">
                <a:latin typeface="Cambria Math"/>
                <a:cs typeface="Cambria Math"/>
              </a:rPr>
              <a:t>S</a:t>
            </a:r>
            <a:r>
              <a:rPr dirty="0" baseline="30303" sz="825" spc="359">
                <a:latin typeface="Cambria Math"/>
                <a:cs typeface="Cambria Math"/>
              </a:rPr>
              <a:t> </a:t>
            </a:r>
            <a:r>
              <a:rPr dirty="0" sz="800" spc="10">
                <a:latin typeface="Cambria Math"/>
                <a:cs typeface="Cambria Math"/>
              </a:rPr>
              <a:t>aL(Y, </a:t>
            </a:r>
            <a:r>
              <a:rPr dirty="0" sz="800" spc="25">
                <a:latin typeface="Cambria Math"/>
                <a:cs typeface="Cambria Math"/>
              </a:rPr>
              <a:t>Y</a:t>
            </a:r>
            <a:r>
              <a:rPr dirty="0" baseline="30303" sz="825" spc="37">
                <a:latin typeface="Cambria Math"/>
                <a:cs typeface="Cambria Math"/>
              </a:rPr>
              <a:t>∗</a:t>
            </a:r>
            <a:r>
              <a:rPr dirty="0" sz="800" spc="25">
                <a:latin typeface="Cambria Math"/>
                <a:cs typeface="Cambria Math"/>
              </a:rPr>
              <a:t>)</a:t>
            </a:r>
            <a:endParaRPr sz="800">
              <a:latin typeface="Cambria Math"/>
              <a:cs typeface="Cambria Math"/>
            </a:endParaRPr>
          </a:p>
          <a:p>
            <a:pPr algn="ctr" marL="1343025">
              <a:lnSpc>
                <a:spcPct val="100000"/>
              </a:lnSpc>
              <a:spcBef>
                <a:spcPts val="195"/>
              </a:spcBef>
              <a:tabLst>
                <a:tab pos="1671955" algn="l"/>
                <a:tab pos="3119755" algn="l"/>
              </a:tabLst>
            </a:pPr>
            <a:r>
              <a:rPr dirty="0" sz="800" spc="55">
                <a:latin typeface="Cambria Math"/>
                <a:cs typeface="Cambria Math"/>
              </a:rPr>
              <a:t>a</a:t>
            </a:r>
            <a:r>
              <a:rPr dirty="0" sz="800" spc="10">
                <a:latin typeface="Cambria Math"/>
                <a:cs typeface="Cambria Math"/>
              </a:rPr>
              <a:t> </a:t>
            </a:r>
            <a:r>
              <a:rPr dirty="0" sz="800" spc="135">
                <a:latin typeface="Cambria Math"/>
                <a:cs typeface="Cambria Math"/>
              </a:rPr>
              <a:t>f</a:t>
            </a:r>
            <a:r>
              <a:rPr dirty="0" baseline="25252" sz="825" spc="202">
                <a:latin typeface="Cambria Math"/>
                <a:cs typeface="Cambria Math"/>
              </a:rPr>
              <a:t>1	</a:t>
            </a:r>
            <a:r>
              <a:rPr dirty="0" baseline="38194" sz="1200">
                <a:latin typeface="Cambria Math"/>
                <a:cs typeface="Cambria Math"/>
              </a:rPr>
              <a:t>=</a:t>
            </a:r>
            <a:r>
              <a:rPr dirty="0" baseline="38194" sz="1200" spc="89">
                <a:latin typeface="Cambria Math"/>
                <a:cs typeface="Cambria Math"/>
              </a:rPr>
              <a:t> </a:t>
            </a:r>
            <a:r>
              <a:rPr dirty="0" sz="800" spc="55">
                <a:latin typeface="Cambria Math"/>
                <a:cs typeface="Cambria Math"/>
              </a:rPr>
              <a:t>a</a:t>
            </a:r>
            <a:r>
              <a:rPr dirty="0" sz="800" spc="10">
                <a:latin typeface="Cambria Math"/>
                <a:cs typeface="Cambria Math"/>
              </a:rPr>
              <a:t> </a:t>
            </a:r>
            <a:r>
              <a:rPr dirty="0" sz="800" spc="135">
                <a:latin typeface="Cambria Math"/>
                <a:cs typeface="Cambria Math"/>
              </a:rPr>
              <a:t>f</a:t>
            </a:r>
            <a:r>
              <a:rPr dirty="0" baseline="25252" sz="825" spc="202">
                <a:latin typeface="Cambria Math"/>
                <a:cs typeface="Cambria Math"/>
              </a:rPr>
              <a:t>1</a:t>
            </a:r>
            <a:r>
              <a:rPr dirty="0" baseline="25252" sz="825" spc="120">
                <a:latin typeface="Cambria Math"/>
                <a:cs typeface="Cambria Math"/>
              </a:rPr>
              <a:t> </a:t>
            </a:r>
            <a:r>
              <a:rPr dirty="0" baseline="38194" sz="1200">
                <a:latin typeface="Cambria Math"/>
                <a:cs typeface="Cambria Math"/>
              </a:rPr>
              <a:t>×</a:t>
            </a:r>
            <a:r>
              <a:rPr dirty="0" baseline="38194" sz="1200" spc="7">
                <a:latin typeface="Cambria Math"/>
                <a:cs typeface="Cambria Math"/>
              </a:rPr>
              <a:t> </a:t>
            </a:r>
            <a:r>
              <a:rPr dirty="0" sz="800" spc="55">
                <a:latin typeface="Cambria Math"/>
                <a:cs typeface="Cambria Math"/>
              </a:rPr>
              <a:t>a</a:t>
            </a:r>
            <a:r>
              <a:rPr dirty="0" sz="800" spc="10">
                <a:latin typeface="Cambria Math"/>
                <a:cs typeface="Cambria Math"/>
              </a:rPr>
              <a:t> </a:t>
            </a:r>
            <a:r>
              <a:rPr dirty="0" sz="800" spc="140">
                <a:latin typeface="Cambria Math"/>
                <a:cs typeface="Cambria Math"/>
              </a:rPr>
              <a:t>f</a:t>
            </a:r>
            <a:r>
              <a:rPr dirty="0" baseline="25252" sz="825" spc="209">
                <a:latin typeface="Cambria Math"/>
                <a:cs typeface="Cambria Math"/>
              </a:rPr>
              <a:t>2</a:t>
            </a:r>
            <a:r>
              <a:rPr dirty="0" baseline="25252" sz="825" spc="120">
                <a:latin typeface="Cambria Math"/>
                <a:cs typeface="Cambria Math"/>
              </a:rPr>
              <a:t> </a:t>
            </a:r>
            <a:r>
              <a:rPr dirty="0" baseline="38194" sz="1200">
                <a:latin typeface="Cambria Math"/>
                <a:cs typeface="Cambria Math"/>
              </a:rPr>
              <a:t>×</a:t>
            </a:r>
            <a:r>
              <a:rPr dirty="0" baseline="38194" sz="1200" spc="-15">
                <a:latin typeface="Cambria Math"/>
                <a:cs typeface="Cambria Math"/>
              </a:rPr>
              <a:t> </a:t>
            </a:r>
            <a:r>
              <a:rPr dirty="0" sz="800" spc="55">
                <a:latin typeface="Cambria Math"/>
                <a:cs typeface="Cambria Math"/>
              </a:rPr>
              <a:t>a</a:t>
            </a:r>
            <a:r>
              <a:rPr dirty="0" sz="800" spc="20">
                <a:latin typeface="Cambria Math"/>
                <a:cs typeface="Cambria Math"/>
              </a:rPr>
              <a:t> </a:t>
            </a:r>
            <a:r>
              <a:rPr dirty="0" sz="800" spc="140">
                <a:latin typeface="Cambria Math"/>
                <a:cs typeface="Cambria Math"/>
              </a:rPr>
              <a:t>f</a:t>
            </a:r>
            <a:r>
              <a:rPr dirty="0" baseline="25252" sz="825" spc="209">
                <a:latin typeface="Cambria Math"/>
                <a:cs typeface="Cambria Math"/>
              </a:rPr>
              <a:t>3</a:t>
            </a:r>
            <a:r>
              <a:rPr dirty="0" baseline="25252" sz="825" spc="120">
                <a:latin typeface="Cambria Math"/>
                <a:cs typeface="Cambria Math"/>
              </a:rPr>
              <a:t> </a:t>
            </a:r>
            <a:r>
              <a:rPr dirty="0" baseline="38194" sz="1200">
                <a:latin typeface="Cambria Math"/>
                <a:cs typeface="Cambria Math"/>
              </a:rPr>
              <a:t>×</a:t>
            </a:r>
            <a:r>
              <a:rPr dirty="0" baseline="38194" sz="1200" spc="-15">
                <a:latin typeface="Cambria Math"/>
                <a:cs typeface="Cambria Math"/>
              </a:rPr>
              <a:t> </a:t>
            </a:r>
            <a:r>
              <a:rPr dirty="0" sz="800" spc="55">
                <a:latin typeface="Cambria Math"/>
                <a:cs typeface="Cambria Math"/>
              </a:rPr>
              <a:t>a</a:t>
            </a:r>
            <a:r>
              <a:rPr dirty="0" sz="800" spc="20">
                <a:latin typeface="Cambria Math"/>
                <a:cs typeface="Cambria Math"/>
              </a:rPr>
              <a:t> </a:t>
            </a:r>
            <a:r>
              <a:rPr dirty="0" sz="800" spc="140">
                <a:latin typeface="Cambria Math"/>
                <a:cs typeface="Cambria Math"/>
              </a:rPr>
              <a:t>f</a:t>
            </a:r>
            <a:r>
              <a:rPr dirty="0" baseline="25252" sz="825" spc="209">
                <a:latin typeface="Cambria Math"/>
                <a:cs typeface="Cambria Math"/>
              </a:rPr>
              <a:t>4</a:t>
            </a:r>
            <a:r>
              <a:rPr dirty="0" baseline="25252" sz="825" spc="120">
                <a:latin typeface="Cambria Math"/>
                <a:cs typeface="Cambria Math"/>
              </a:rPr>
              <a:t> </a:t>
            </a:r>
            <a:r>
              <a:rPr dirty="0" baseline="38194" sz="1200">
                <a:latin typeface="Cambria Math"/>
                <a:cs typeface="Cambria Math"/>
              </a:rPr>
              <a:t>×	</a:t>
            </a:r>
            <a:r>
              <a:rPr dirty="0" sz="800" spc="55">
                <a:latin typeface="Cambria Math"/>
                <a:cs typeface="Cambria Math"/>
              </a:rPr>
              <a:t>a</a:t>
            </a:r>
            <a:r>
              <a:rPr dirty="0" sz="800" spc="10">
                <a:latin typeface="Cambria Math"/>
                <a:cs typeface="Cambria Math"/>
              </a:rPr>
              <a:t> </a:t>
            </a:r>
            <a:r>
              <a:rPr dirty="0" sz="800" spc="155">
                <a:latin typeface="Cambria Math"/>
                <a:cs typeface="Cambria Math"/>
              </a:rPr>
              <a:t>f</a:t>
            </a:r>
            <a:r>
              <a:rPr dirty="0" baseline="25252" sz="825" spc="232">
                <a:latin typeface="Cambria Math"/>
                <a:cs typeface="Cambria Math"/>
              </a:rPr>
              <a:t>S</a:t>
            </a:r>
            <a:endParaRPr baseline="25252" sz="825">
              <a:latin typeface="Cambria Math"/>
              <a:cs typeface="Cambria Math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172711" y="3544824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 h="0">
                <a:moveTo>
                  <a:pt x="0" y="0"/>
                </a:moveTo>
                <a:lnTo>
                  <a:pt x="416051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4832134" y="3443770"/>
            <a:ext cx="1397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0000"/>
                </a:solidFill>
                <a:latin typeface="宋体"/>
                <a:cs typeface="宋体"/>
              </a:rPr>
              <a:t>链式法则，可以自动计算！</a:t>
            </a:r>
            <a:endParaRPr sz="900">
              <a:latin typeface="宋体"/>
              <a:cs typeface="宋体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17548" y="3678936"/>
            <a:ext cx="4125467" cy="995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979381" y="9009429"/>
            <a:ext cx="768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1046449" y="6176314"/>
            <a:ext cx="4564380" cy="1009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前馈神经网络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15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2222"/>
              <a:buFont typeface="Wingdings 2"/>
              <a:buChar char=""/>
              <a:tabLst>
                <a:tab pos="185420" algn="l"/>
              </a:tabLst>
            </a:pPr>
            <a:r>
              <a:rPr dirty="0" sz="900">
                <a:latin typeface="微软雅黑"/>
                <a:cs typeface="微软雅黑"/>
              </a:rPr>
              <a:t>通用近似定理</a:t>
            </a:r>
            <a:endParaRPr sz="900">
              <a:latin typeface="微软雅黑"/>
              <a:cs typeface="微软雅黑"/>
            </a:endParaRPr>
          </a:p>
          <a:p>
            <a:pPr lvl="1" marL="384175" marR="5080" indent="-143510">
              <a:lnSpc>
                <a:spcPct val="100000"/>
              </a:lnSpc>
              <a:spcBef>
                <a:spcPts val="3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对于具</a:t>
            </a:r>
            <a:r>
              <a:rPr dirty="0" sz="800" spc="-15">
                <a:latin typeface="微软雅黑"/>
                <a:cs typeface="微软雅黑"/>
              </a:rPr>
              <a:t>有</a:t>
            </a:r>
            <a:r>
              <a:rPr dirty="0" sz="800">
                <a:solidFill>
                  <a:srgbClr val="FF0000"/>
                </a:solidFill>
                <a:latin typeface="微软雅黑"/>
                <a:cs typeface="微软雅黑"/>
              </a:rPr>
              <a:t>线性</a:t>
            </a:r>
            <a:r>
              <a:rPr dirty="0" sz="800" spc="-15">
                <a:solidFill>
                  <a:srgbClr val="FF0000"/>
                </a:solidFill>
                <a:latin typeface="微软雅黑"/>
                <a:cs typeface="微软雅黑"/>
              </a:rPr>
              <a:t>输</a:t>
            </a:r>
            <a:r>
              <a:rPr dirty="0" sz="800">
                <a:solidFill>
                  <a:srgbClr val="FF0000"/>
                </a:solidFill>
                <a:latin typeface="微软雅黑"/>
                <a:cs typeface="微软雅黑"/>
              </a:rPr>
              <a:t>出</a:t>
            </a:r>
            <a:r>
              <a:rPr dirty="0" sz="800" spc="-5">
                <a:solidFill>
                  <a:srgbClr val="FF0000"/>
                </a:solidFill>
                <a:latin typeface="微软雅黑"/>
                <a:cs typeface="微软雅黑"/>
              </a:rPr>
              <a:t>层</a:t>
            </a:r>
            <a:r>
              <a:rPr dirty="0" sz="800" spc="-15">
                <a:latin typeface="微软雅黑"/>
                <a:cs typeface="微软雅黑"/>
              </a:rPr>
              <a:t>和</a:t>
            </a:r>
            <a:r>
              <a:rPr dirty="0" sz="800">
                <a:latin typeface="微软雅黑"/>
                <a:cs typeface="微软雅黑"/>
              </a:rPr>
              <a:t>至少</a:t>
            </a:r>
            <a:r>
              <a:rPr dirty="0" sz="800" spc="-15">
                <a:latin typeface="微软雅黑"/>
                <a:cs typeface="微软雅黑"/>
              </a:rPr>
              <a:t>一</a:t>
            </a:r>
            <a:r>
              <a:rPr dirty="0" sz="800">
                <a:latin typeface="微软雅黑"/>
                <a:cs typeface="微软雅黑"/>
              </a:rPr>
              <a:t>个</a:t>
            </a:r>
            <a:r>
              <a:rPr dirty="0" sz="800" spc="-15">
                <a:latin typeface="微软雅黑"/>
                <a:cs typeface="微软雅黑"/>
              </a:rPr>
              <a:t>使</a:t>
            </a:r>
            <a:r>
              <a:rPr dirty="0" sz="800">
                <a:latin typeface="微软雅黑"/>
                <a:cs typeface="微软雅黑"/>
              </a:rPr>
              <a:t>用“挤</a:t>
            </a:r>
            <a:r>
              <a:rPr dirty="0" sz="800" spc="-15">
                <a:latin typeface="微软雅黑"/>
                <a:cs typeface="微软雅黑"/>
              </a:rPr>
              <a:t>压</a:t>
            </a:r>
            <a:r>
              <a:rPr dirty="0" sz="800">
                <a:latin typeface="微软雅黑"/>
                <a:cs typeface="微软雅黑"/>
              </a:rPr>
              <a:t>”性</a:t>
            </a:r>
            <a:r>
              <a:rPr dirty="0" sz="800" spc="-15">
                <a:latin typeface="微软雅黑"/>
                <a:cs typeface="微软雅黑"/>
              </a:rPr>
              <a:t>质</a:t>
            </a:r>
            <a:r>
              <a:rPr dirty="0" sz="800">
                <a:latin typeface="微软雅黑"/>
                <a:cs typeface="微软雅黑"/>
              </a:rPr>
              <a:t>的激</a:t>
            </a:r>
            <a:r>
              <a:rPr dirty="0" sz="800" spc="-15">
                <a:latin typeface="微软雅黑"/>
                <a:cs typeface="微软雅黑"/>
              </a:rPr>
              <a:t>活</a:t>
            </a:r>
            <a:r>
              <a:rPr dirty="0" sz="800">
                <a:latin typeface="微软雅黑"/>
                <a:cs typeface="微软雅黑"/>
              </a:rPr>
              <a:t>函数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solidFill>
                  <a:srgbClr val="FF0000"/>
                </a:solidFill>
                <a:latin typeface="微软雅黑"/>
                <a:cs typeface="微软雅黑"/>
              </a:rPr>
              <a:t>隐</a:t>
            </a:r>
            <a:r>
              <a:rPr dirty="0" sz="800" spc="-15">
                <a:solidFill>
                  <a:srgbClr val="FF0000"/>
                </a:solidFill>
                <a:latin typeface="微软雅黑"/>
                <a:cs typeface="微软雅黑"/>
              </a:rPr>
              <a:t>藏</a:t>
            </a:r>
            <a:r>
              <a:rPr dirty="0" sz="800" spc="-5">
                <a:solidFill>
                  <a:srgbClr val="FF0000"/>
                </a:solidFill>
                <a:latin typeface="微软雅黑"/>
                <a:cs typeface="微软雅黑"/>
              </a:rPr>
              <a:t>层</a:t>
            </a:r>
            <a:r>
              <a:rPr dirty="0" sz="800">
                <a:latin typeface="微软雅黑"/>
                <a:cs typeface="微软雅黑"/>
              </a:rPr>
              <a:t>组成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latin typeface="微软雅黑"/>
                <a:cs typeface="微软雅黑"/>
              </a:rPr>
              <a:t>前馈</a:t>
            </a:r>
            <a:r>
              <a:rPr dirty="0" sz="800" spc="-15">
                <a:latin typeface="微软雅黑"/>
                <a:cs typeface="微软雅黑"/>
              </a:rPr>
              <a:t>神</a:t>
            </a:r>
            <a:r>
              <a:rPr dirty="0" sz="800">
                <a:latin typeface="微软雅黑"/>
                <a:cs typeface="微软雅黑"/>
              </a:rPr>
              <a:t>经网</a:t>
            </a:r>
            <a:r>
              <a:rPr dirty="0" sz="800" spc="-15">
                <a:latin typeface="微软雅黑"/>
                <a:cs typeface="微软雅黑"/>
              </a:rPr>
              <a:t>络</a:t>
            </a:r>
            <a:r>
              <a:rPr dirty="0" sz="800">
                <a:latin typeface="微软雅黑"/>
                <a:cs typeface="微软雅黑"/>
              </a:rPr>
              <a:t>，  只要其隐藏层神经元的</a:t>
            </a:r>
            <a:r>
              <a:rPr dirty="0" sz="800" spc="-15">
                <a:latin typeface="微软雅黑"/>
                <a:cs typeface="微软雅黑"/>
              </a:rPr>
              <a:t>数</a:t>
            </a:r>
            <a:r>
              <a:rPr dirty="0" sz="800">
                <a:latin typeface="微软雅黑"/>
                <a:cs typeface="微软雅黑"/>
              </a:rPr>
              <a:t>量足</a:t>
            </a:r>
            <a:r>
              <a:rPr dirty="0" sz="800" spc="-15">
                <a:latin typeface="微软雅黑"/>
                <a:cs typeface="微软雅黑"/>
              </a:rPr>
              <a:t>够</a:t>
            </a:r>
            <a:r>
              <a:rPr dirty="0" sz="800">
                <a:latin typeface="微软雅黑"/>
                <a:cs typeface="微软雅黑"/>
              </a:rPr>
              <a:t>，它</a:t>
            </a:r>
            <a:r>
              <a:rPr dirty="0" sz="800" spc="-15">
                <a:latin typeface="微软雅黑"/>
                <a:cs typeface="微软雅黑"/>
              </a:rPr>
              <a:t>可</a:t>
            </a:r>
            <a:r>
              <a:rPr dirty="0" sz="800">
                <a:latin typeface="微软雅黑"/>
                <a:cs typeface="微软雅黑"/>
              </a:rPr>
              <a:t>以</a:t>
            </a:r>
            <a:r>
              <a:rPr dirty="0" sz="800" spc="-5">
                <a:latin typeface="微软雅黑"/>
                <a:cs typeface="微软雅黑"/>
              </a:rPr>
              <a:t>以</a:t>
            </a:r>
            <a:r>
              <a:rPr dirty="0" sz="800" spc="-15">
                <a:solidFill>
                  <a:srgbClr val="FF0000"/>
                </a:solidFill>
                <a:latin typeface="微软雅黑"/>
                <a:cs typeface="微软雅黑"/>
              </a:rPr>
              <a:t>任</a:t>
            </a:r>
            <a:r>
              <a:rPr dirty="0" sz="800">
                <a:solidFill>
                  <a:srgbClr val="FF0000"/>
                </a:solidFill>
                <a:latin typeface="微软雅黑"/>
                <a:cs typeface="微软雅黑"/>
              </a:rPr>
              <a:t>意精</a:t>
            </a:r>
            <a:r>
              <a:rPr dirty="0" sz="800" spc="-15">
                <a:solidFill>
                  <a:srgbClr val="FF0000"/>
                </a:solidFill>
                <a:latin typeface="微软雅黑"/>
                <a:cs typeface="微软雅黑"/>
              </a:rPr>
              <a:t>度</a:t>
            </a:r>
            <a:r>
              <a:rPr dirty="0" sz="800">
                <a:latin typeface="微软雅黑"/>
                <a:cs typeface="微软雅黑"/>
              </a:rPr>
              <a:t>来近</a:t>
            </a:r>
            <a:r>
              <a:rPr dirty="0" sz="800" spc="-15">
                <a:latin typeface="微软雅黑"/>
                <a:cs typeface="微软雅黑"/>
              </a:rPr>
              <a:t>似</a:t>
            </a:r>
            <a:r>
              <a:rPr dirty="0" sz="800">
                <a:latin typeface="微软雅黑"/>
                <a:cs typeface="微软雅黑"/>
              </a:rPr>
              <a:t>任何</a:t>
            </a:r>
            <a:r>
              <a:rPr dirty="0" sz="800" spc="-15">
                <a:latin typeface="微软雅黑"/>
                <a:cs typeface="微软雅黑"/>
              </a:rPr>
              <a:t>从</a:t>
            </a:r>
            <a:r>
              <a:rPr dirty="0" sz="800">
                <a:latin typeface="微软雅黑"/>
                <a:cs typeface="微软雅黑"/>
              </a:rPr>
              <a:t>一个</a:t>
            </a:r>
            <a:r>
              <a:rPr dirty="0" sz="800" spc="-15">
                <a:latin typeface="微软雅黑"/>
                <a:cs typeface="微软雅黑"/>
              </a:rPr>
              <a:t>定</a:t>
            </a:r>
            <a:r>
              <a:rPr dirty="0" sz="800">
                <a:latin typeface="微软雅黑"/>
                <a:cs typeface="微软雅黑"/>
              </a:rPr>
              <a:t>义在</a:t>
            </a:r>
            <a:r>
              <a:rPr dirty="0" sz="800" spc="-15">
                <a:solidFill>
                  <a:srgbClr val="FF0000"/>
                </a:solidFill>
                <a:latin typeface="微软雅黑"/>
                <a:cs typeface="微软雅黑"/>
              </a:rPr>
              <a:t>实</a:t>
            </a:r>
            <a:r>
              <a:rPr dirty="0" sz="800">
                <a:solidFill>
                  <a:srgbClr val="FF0000"/>
                </a:solidFill>
                <a:latin typeface="微软雅黑"/>
                <a:cs typeface="微软雅黑"/>
              </a:rPr>
              <a:t>数空</a:t>
            </a:r>
            <a:r>
              <a:rPr dirty="0" sz="800" spc="-15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dirty="0" sz="800">
                <a:latin typeface="微软雅黑"/>
                <a:cs typeface="微软雅黑"/>
              </a:rPr>
              <a:t>中的 </a:t>
            </a:r>
            <a:r>
              <a:rPr dirty="0" sz="800">
                <a:solidFill>
                  <a:srgbClr val="FF0000"/>
                </a:solidFill>
                <a:latin typeface="微软雅黑"/>
                <a:cs typeface="微软雅黑"/>
              </a:rPr>
              <a:t>有界闭集函数</a:t>
            </a:r>
            <a:r>
              <a:rPr dirty="0" sz="800">
                <a:latin typeface="微软雅黑"/>
                <a:cs typeface="微软雅黑"/>
              </a:rPr>
              <a:t>。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725167" y="8813292"/>
            <a:ext cx="4041775" cy="260985"/>
          </a:xfrm>
          <a:custGeom>
            <a:avLst/>
            <a:gdLst/>
            <a:ahLst/>
            <a:cxnLst/>
            <a:rect l="l" t="t" r="r" b="b"/>
            <a:pathLst>
              <a:path w="4041775" h="260984">
                <a:moveTo>
                  <a:pt x="0" y="0"/>
                </a:moveTo>
                <a:lnTo>
                  <a:pt x="4041648" y="0"/>
                </a:lnTo>
                <a:lnTo>
                  <a:pt x="4041648" y="260604"/>
                </a:lnTo>
                <a:lnTo>
                  <a:pt x="0" y="260604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719072" y="8805671"/>
            <a:ext cx="4053840" cy="274320"/>
          </a:xfrm>
          <a:custGeom>
            <a:avLst/>
            <a:gdLst/>
            <a:ahLst/>
            <a:cxnLst/>
            <a:rect l="l" t="t" r="r" b="b"/>
            <a:pathLst>
              <a:path w="4053840" h="274320">
                <a:moveTo>
                  <a:pt x="4050791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271271"/>
                </a:lnTo>
                <a:lnTo>
                  <a:pt x="3047" y="274319"/>
                </a:lnTo>
                <a:lnTo>
                  <a:pt x="4050791" y="274319"/>
                </a:lnTo>
                <a:lnTo>
                  <a:pt x="4053840" y="271271"/>
                </a:lnTo>
                <a:lnTo>
                  <a:pt x="4053840" y="268223"/>
                </a:lnTo>
                <a:lnTo>
                  <a:pt x="12191" y="268223"/>
                </a:lnTo>
                <a:lnTo>
                  <a:pt x="6095" y="262127"/>
                </a:lnTo>
                <a:lnTo>
                  <a:pt x="12191" y="262127"/>
                </a:lnTo>
                <a:lnTo>
                  <a:pt x="12191" y="13715"/>
                </a:lnTo>
                <a:lnTo>
                  <a:pt x="6095" y="13715"/>
                </a:lnTo>
                <a:lnTo>
                  <a:pt x="12191" y="7619"/>
                </a:lnTo>
                <a:lnTo>
                  <a:pt x="4053840" y="7619"/>
                </a:lnTo>
                <a:lnTo>
                  <a:pt x="4053840" y="3047"/>
                </a:lnTo>
                <a:lnTo>
                  <a:pt x="4050791" y="0"/>
                </a:lnTo>
                <a:close/>
              </a:path>
              <a:path w="4053840" h="274320">
                <a:moveTo>
                  <a:pt x="12191" y="262127"/>
                </a:moveTo>
                <a:lnTo>
                  <a:pt x="6095" y="262127"/>
                </a:lnTo>
                <a:lnTo>
                  <a:pt x="12191" y="268223"/>
                </a:lnTo>
                <a:lnTo>
                  <a:pt x="12191" y="262127"/>
                </a:lnTo>
                <a:close/>
              </a:path>
              <a:path w="4053840" h="274320">
                <a:moveTo>
                  <a:pt x="4041648" y="262127"/>
                </a:moveTo>
                <a:lnTo>
                  <a:pt x="12191" y="262127"/>
                </a:lnTo>
                <a:lnTo>
                  <a:pt x="12191" y="268223"/>
                </a:lnTo>
                <a:lnTo>
                  <a:pt x="4041648" y="268223"/>
                </a:lnTo>
                <a:lnTo>
                  <a:pt x="4041648" y="262127"/>
                </a:lnTo>
                <a:close/>
              </a:path>
              <a:path w="4053840" h="274320">
                <a:moveTo>
                  <a:pt x="4041648" y="7619"/>
                </a:moveTo>
                <a:lnTo>
                  <a:pt x="4041648" y="268223"/>
                </a:lnTo>
                <a:lnTo>
                  <a:pt x="4047743" y="262127"/>
                </a:lnTo>
                <a:lnTo>
                  <a:pt x="4053840" y="262127"/>
                </a:lnTo>
                <a:lnTo>
                  <a:pt x="4053840" y="13715"/>
                </a:lnTo>
                <a:lnTo>
                  <a:pt x="4047743" y="13715"/>
                </a:lnTo>
                <a:lnTo>
                  <a:pt x="4041648" y="7619"/>
                </a:lnTo>
                <a:close/>
              </a:path>
              <a:path w="4053840" h="274320">
                <a:moveTo>
                  <a:pt x="4053840" y="262127"/>
                </a:moveTo>
                <a:lnTo>
                  <a:pt x="4047743" y="262127"/>
                </a:lnTo>
                <a:lnTo>
                  <a:pt x="4041648" y="268223"/>
                </a:lnTo>
                <a:lnTo>
                  <a:pt x="4053840" y="268223"/>
                </a:lnTo>
                <a:lnTo>
                  <a:pt x="4053840" y="262127"/>
                </a:lnTo>
                <a:close/>
              </a:path>
              <a:path w="4053840" h="274320">
                <a:moveTo>
                  <a:pt x="12191" y="7619"/>
                </a:moveTo>
                <a:lnTo>
                  <a:pt x="6095" y="13715"/>
                </a:lnTo>
                <a:lnTo>
                  <a:pt x="12191" y="13715"/>
                </a:lnTo>
                <a:lnTo>
                  <a:pt x="12191" y="7619"/>
                </a:lnTo>
                <a:close/>
              </a:path>
              <a:path w="4053840" h="274320">
                <a:moveTo>
                  <a:pt x="4041648" y="7619"/>
                </a:moveTo>
                <a:lnTo>
                  <a:pt x="12191" y="7619"/>
                </a:lnTo>
                <a:lnTo>
                  <a:pt x="12191" y="13715"/>
                </a:lnTo>
                <a:lnTo>
                  <a:pt x="4041648" y="13715"/>
                </a:lnTo>
                <a:lnTo>
                  <a:pt x="4041648" y="7619"/>
                </a:lnTo>
                <a:close/>
              </a:path>
              <a:path w="4053840" h="274320">
                <a:moveTo>
                  <a:pt x="4053840" y="7619"/>
                </a:moveTo>
                <a:lnTo>
                  <a:pt x="4041648" y="7619"/>
                </a:lnTo>
                <a:lnTo>
                  <a:pt x="4047743" y="13715"/>
                </a:lnTo>
                <a:lnTo>
                  <a:pt x="4053840" y="13715"/>
                </a:lnTo>
                <a:lnTo>
                  <a:pt x="4053840" y="761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1725167" y="8812775"/>
            <a:ext cx="4041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一个两层的神经网络可</a:t>
            </a:r>
            <a:r>
              <a:rPr dirty="0" sz="1400" spc="-15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模拟</a:t>
            </a:r>
            <a:r>
              <a:rPr dirty="0" sz="1400" spc="-15">
                <a:solidFill>
                  <a:srgbClr val="FFFFFF"/>
                </a:solidFill>
                <a:latin typeface="宋体"/>
                <a:cs typeface="宋体"/>
              </a:rPr>
              <a:t>任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何有</a:t>
            </a:r>
            <a:r>
              <a:rPr dirty="0" sz="1400" spc="-15">
                <a:solidFill>
                  <a:srgbClr val="FFFFFF"/>
                </a:solidFill>
                <a:latin typeface="宋体"/>
                <a:cs typeface="宋体"/>
              </a:rPr>
              <a:t>界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闭集</a:t>
            </a:r>
            <a:r>
              <a:rPr dirty="0" sz="1400" spc="-15">
                <a:solidFill>
                  <a:srgbClr val="FFFFFF"/>
                </a:solidFill>
                <a:latin typeface="宋体"/>
                <a:cs typeface="宋体"/>
              </a:rPr>
              <a:t>函</a:t>
            </a:r>
            <a:r>
              <a:rPr dirty="0" sz="1400">
                <a:solidFill>
                  <a:srgbClr val="FFFFFF"/>
                </a:solidFill>
                <a:latin typeface="宋体"/>
                <a:cs typeface="宋体"/>
              </a:rPr>
              <a:t>数。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250948" y="7098792"/>
            <a:ext cx="2272283" cy="1653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2023-06-14T14:07:31Z</dcterms:created>
  <dcterms:modified xsi:type="dcterms:W3CDTF">2023-06-14T14:07:31Z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2023-04-03T00:00:00Z</vt:filetime>
  </property>
  <property fmtid="{D5CDD505-2E9C-101B-9397-08002B2CF9AE}" pid="3" name="LastSaved">
    <vt:filetime>2023-06-14T00:00:00Z</vt:filetime>
  </property>
</Properties>
</file>