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2"/>
  </p:notesMasterIdLst>
  <p:handoutMasterIdLst>
    <p:handoutMasterId r:id="rId13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804" r:id="rId11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Preprocessing</a:t>
            </a:r>
            <a:br>
              <a:rPr lang="en-US" altLang="zh-CN" b="1" dirty="0"/>
            </a:br>
            <a:r>
              <a:rPr lang="en-US" altLang="zh-CN" sz="2000" b="1" dirty="0" smtClean="0"/>
              <a:t>——Why </a:t>
            </a:r>
            <a:r>
              <a:rPr lang="en-US" altLang="zh-CN" sz="2000" b="1" dirty="0"/>
              <a:t>pre-process data</a:t>
            </a:r>
            <a:r>
              <a:rPr lang="en-US" altLang="zh-CN" sz="2000" b="1" dirty="0" smtClean="0"/>
              <a:t>?——</a:t>
            </a:r>
            <a:endParaRPr lang="zh-CN" altLang="en-US" sz="2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39" y="3369775"/>
            <a:ext cx="273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Preprocessing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About data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Why preprocess the data?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Descriptive data summarization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cleaning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integration and transformation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 reduction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Discretization and concept hierarchy generation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Why Data Preprocessing(1)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Data in the real world is dirty.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0432FF"/>
                </a:solidFill>
              </a:rPr>
              <a:t>Incomplete(</a:t>
            </a:r>
            <a:r>
              <a:rPr lang="zh-CN" altLang="en-US" sz="1600" b="1" dirty="0">
                <a:solidFill>
                  <a:srgbClr val="0432FF"/>
                </a:solidFill>
              </a:rPr>
              <a:t>不完整</a:t>
            </a:r>
            <a:r>
              <a:rPr lang="en-US" altLang="zh-CN" sz="1600" b="1" dirty="0">
                <a:solidFill>
                  <a:srgbClr val="0432FF"/>
                </a:solidFill>
              </a:rPr>
              <a:t>)</a:t>
            </a:r>
            <a:r>
              <a:rPr lang="en-US" altLang="zh-CN" sz="1600" b="1" dirty="0"/>
              <a:t>: lacking attribute values, lacking certain attributes of interest, or containing only aggregate data</a:t>
            </a:r>
          </a:p>
          <a:p>
            <a:pPr lvl="2">
              <a:lnSpc>
                <a:spcPct val="150000"/>
              </a:lnSpc>
            </a:pPr>
            <a:r>
              <a:rPr lang="en-US" altLang="zh-CN" sz="1400" b="1" dirty="0"/>
              <a:t>e.g., occupation=“”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0432FF"/>
                </a:solidFill>
              </a:rPr>
              <a:t>Noisy</a:t>
            </a:r>
            <a:r>
              <a:rPr lang="zh-CN" altLang="en-US" sz="1600" b="1" dirty="0">
                <a:solidFill>
                  <a:srgbClr val="0432FF"/>
                </a:solidFill>
              </a:rPr>
              <a:t>（有噪音）</a:t>
            </a:r>
            <a:r>
              <a:rPr lang="en-US" altLang="zh-CN" sz="1600" b="1" dirty="0"/>
              <a:t>: containing errors or outliers</a:t>
            </a:r>
          </a:p>
          <a:p>
            <a:pPr lvl="2">
              <a:lnSpc>
                <a:spcPct val="150000"/>
              </a:lnSpc>
            </a:pPr>
            <a:r>
              <a:rPr lang="en-US" altLang="zh-CN" sz="1400" b="1" dirty="0"/>
              <a:t>e.g., Salary=“-10”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0432FF"/>
                </a:solidFill>
              </a:rPr>
              <a:t>Inconsistent</a:t>
            </a:r>
            <a:r>
              <a:rPr lang="zh-CN" altLang="en-US" sz="1600" b="1" dirty="0">
                <a:solidFill>
                  <a:srgbClr val="0432FF"/>
                </a:solidFill>
              </a:rPr>
              <a:t>（不一致）</a:t>
            </a:r>
            <a:r>
              <a:rPr lang="en-US" altLang="zh-CN" sz="1600" b="1" dirty="0"/>
              <a:t>: containing discrepancies</a:t>
            </a:r>
            <a:r>
              <a:rPr lang="zh-CN" altLang="en-US" sz="1600" b="1" dirty="0"/>
              <a:t>（冲突） </a:t>
            </a:r>
            <a:r>
              <a:rPr lang="en-US" altLang="zh-CN" sz="1600" b="1" dirty="0"/>
              <a:t>in codes or names:</a:t>
            </a:r>
          </a:p>
          <a:p>
            <a:pPr lvl="2">
              <a:lnSpc>
                <a:spcPct val="150000"/>
              </a:lnSpc>
            </a:pPr>
            <a:r>
              <a:rPr lang="en-US" altLang="zh-CN" sz="1400" b="1" dirty="0"/>
              <a:t>External discrepancies</a:t>
            </a:r>
          </a:p>
          <a:p>
            <a:pPr lvl="3">
              <a:lnSpc>
                <a:spcPct val="150000"/>
              </a:lnSpc>
            </a:pPr>
            <a:r>
              <a:rPr lang="en-US" altLang="zh-CN" sz="1400" b="1" dirty="0"/>
              <a:t>e.g., Age=“42” Birthday=“03/07/1997”</a:t>
            </a:r>
          </a:p>
          <a:p>
            <a:pPr lvl="3">
              <a:lnSpc>
                <a:spcPct val="150000"/>
              </a:lnSpc>
            </a:pPr>
            <a:r>
              <a:rPr lang="en-US" altLang="zh-CN" sz="1400" b="1" dirty="0"/>
              <a:t>e.g., Was rating “1,2,3”, now rating “A, B, C”</a:t>
            </a:r>
          </a:p>
          <a:p>
            <a:pPr lvl="3">
              <a:lnSpc>
                <a:spcPct val="150000"/>
              </a:lnSpc>
            </a:pPr>
            <a:r>
              <a:rPr lang="en-US" altLang="zh-CN" sz="1400" b="1" dirty="0"/>
              <a:t>e.g., discrepancy between duplicate records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/>
              <a:t>Internal discrepancies</a:t>
            </a:r>
          </a:p>
          <a:p>
            <a:pPr lvl="3">
              <a:lnSpc>
                <a:spcPct val="150000"/>
              </a:lnSpc>
            </a:pPr>
            <a:r>
              <a:rPr lang="en-US" altLang="zh-CN" sz="1400" b="1" dirty="0"/>
              <a:t>e.g., </a:t>
            </a:r>
            <a:r>
              <a:rPr lang="en-US" altLang="zh-CN" sz="1400" b="1" dirty="0" err="1"/>
              <a:t>IngrA</a:t>
            </a:r>
            <a:r>
              <a:rPr lang="en-US" altLang="zh-CN" sz="1400" b="1" dirty="0"/>
              <a:t>(10)+</a:t>
            </a:r>
            <a:r>
              <a:rPr lang="en-US" altLang="zh-CN" sz="1400" b="1" dirty="0" err="1"/>
              <a:t>IngrB</a:t>
            </a:r>
            <a:r>
              <a:rPr lang="en-US" altLang="zh-CN" sz="1400" b="1" dirty="0"/>
              <a:t>(3)+</a:t>
            </a:r>
            <a:r>
              <a:rPr lang="en-US" altLang="zh-CN" sz="1400" b="1" dirty="0" err="1"/>
              <a:t>IngrC</a:t>
            </a:r>
            <a:r>
              <a:rPr lang="en-US" altLang="zh-CN" sz="1400" b="1" dirty="0"/>
              <a:t>(4) -&gt; Germ(70%)</a:t>
            </a:r>
          </a:p>
          <a:p>
            <a:pPr lvl="3">
              <a:lnSpc>
                <a:spcPct val="150000"/>
              </a:lnSpc>
            </a:pPr>
            <a:r>
              <a:rPr lang="en-US" altLang="zh-CN" sz="1400" b="1" dirty="0"/>
              <a:t>        </a:t>
            </a:r>
            <a:r>
              <a:rPr lang="en-US" altLang="zh-CN" sz="1400" b="1" dirty="0" err="1"/>
              <a:t>IngrA</a:t>
            </a:r>
            <a:r>
              <a:rPr lang="en-US" altLang="zh-CN" sz="1400" b="1" dirty="0"/>
              <a:t>(13)+</a:t>
            </a:r>
            <a:r>
              <a:rPr lang="en-US" altLang="zh-CN" sz="1400" b="1" dirty="0" err="1"/>
              <a:t>IngrB</a:t>
            </a:r>
            <a:r>
              <a:rPr lang="en-US" altLang="zh-CN" sz="1400" b="1" dirty="0"/>
              <a:t>(2)+</a:t>
            </a:r>
            <a:r>
              <a:rPr lang="en-US" altLang="zh-CN" sz="1400" b="1" dirty="0" err="1"/>
              <a:t>IngrC</a:t>
            </a:r>
            <a:r>
              <a:rPr lang="en-US" altLang="zh-CN" sz="1400" b="1" dirty="0"/>
              <a:t>(4) -&gt; Germ(65%)</a:t>
            </a:r>
          </a:p>
        </p:txBody>
      </p:sp>
    </p:spTree>
    <p:extLst>
      <p:ext uri="{BB962C8B-B14F-4D97-AF65-F5344CB8AC3E}">
        <p14:creationId xmlns:p14="http://schemas.microsoft.com/office/powerpoint/2010/main" val="223154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Why Data Preprocessing(2)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Incomplete data comes from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Different consideration between the time when the data was collected and when it is analyzed.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Human/hardware/software problems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Noisy data comes from the process of data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Collection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Entry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Transmission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Conflict with common sense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Inconsistent data comes from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Different data </a:t>
            </a:r>
            <a:r>
              <a:rPr lang="en-US" altLang="zh-CN" sz="1800" b="1" dirty="0" smtClean="0"/>
              <a:t>sources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Manual Collections, Special </a:t>
            </a:r>
            <a:r>
              <a:rPr lang="en-US" altLang="zh-CN" sz="1800" dirty="0" err="1" smtClean="0"/>
              <a:t>Equipments</a:t>
            </a:r>
            <a:r>
              <a:rPr lang="en-US" altLang="zh-CN" sz="1800" dirty="0" smtClean="0"/>
              <a:t>, Database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Actual Experiment </a:t>
            </a:r>
            <a:r>
              <a:rPr lang="en-US" altLang="zh-CN" sz="1800" b="1" dirty="0" err="1" smtClean="0"/>
              <a:t>Equipments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(Sensors)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Different Environment </a:t>
            </a:r>
            <a:r>
              <a:rPr lang="en-US" altLang="zh-CN" sz="1800" b="1" dirty="0" smtClean="0"/>
              <a:t>Conditions </a:t>
            </a:r>
            <a:r>
              <a:rPr lang="en-US" altLang="zh-CN" sz="1800" dirty="0" smtClean="0"/>
              <a:t>(IOT </a:t>
            </a:r>
            <a:r>
              <a:rPr lang="en-US" altLang="zh-CN" sz="1800" dirty="0" err="1" smtClean="0"/>
              <a:t>Equipments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5926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Why Data Preprocessing(3)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The form of data/information needs to be transformed.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Different data need to be integrated.</a:t>
            </a:r>
          </a:p>
          <a:p>
            <a:pPr lvl="2">
              <a:lnSpc>
                <a:spcPct val="110000"/>
              </a:lnSpc>
            </a:pPr>
            <a:r>
              <a:rPr lang="en-US" altLang="zh-CN" b="1" dirty="0"/>
              <a:t>e.g. In Table A: Age =“”;</a:t>
            </a:r>
          </a:p>
          <a:p>
            <a:pPr lvl="2">
              <a:lnSpc>
                <a:spcPct val="110000"/>
              </a:lnSpc>
            </a:pPr>
            <a:r>
              <a:rPr lang="en-US" altLang="zh-CN" b="1" dirty="0"/>
              <a:t>e.g. In Table B: Weight=“”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Different data need to be transformed.</a:t>
            </a:r>
          </a:p>
          <a:p>
            <a:pPr lvl="2">
              <a:lnSpc>
                <a:spcPct val="110000"/>
              </a:lnSpc>
            </a:pPr>
            <a:r>
              <a:rPr lang="en-US" altLang="zh-CN" b="1" dirty="0"/>
              <a:t>e.g. questionnaire data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Different data need to be discretized.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Different data need to be reduced.</a:t>
            </a:r>
            <a:endParaRPr lang="en-US" altLang="zh-CN" sz="1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4542969"/>
            <a:ext cx="2349181" cy="1996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46" y="4591430"/>
            <a:ext cx="2516754" cy="20378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358" y="4680858"/>
            <a:ext cx="2844293" cy="1298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381" y="4593770"/>
            <a:ext cx="3114252" cy="20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Why Is Data Preprocessing Important?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No quality data, no quality mining results!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Quality decisions must be based on quality data</a:t>
            </a:r>
          </a:p>
          <a:p>
            <a:pPr lvl="2">
              <a:lnSpc>
                <a:spcPct val="110000"/>
              </a:lnSpc>
            </a:pPr>
            <a:r>
              <a:rPr lang="en-US" altLang="zh-CN" b="1" dirty="0"/>
              <a:t>e.g., duplicate or missing data may cause incorrect or even misleading statistics.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Data warehouse needs consistent integration of quality data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chemeClr val="hlink"/>
                </a:solidFill>
              </a:rPr>
              <a:t>Data extraction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chemeClr val="hlink"/>
                </a:solidFill>
              </a:rPr>
              <a:t>cleaning</a:t>
            </a:r>
            <a:r>
              <a:rPr lang="en-US" altLang="zh-CN" b="1" dirty="0"/>
              <a:t>, and </a:t>
            </a:r>
            <a:r>
              <a:rPr lang="en-US" altLang="zh-CN" b="1" dirty="0">
                <a:solidFill>
                  <a:schemeClr val="hlink"/>
                </a:solidFill>
              </a:rPr>
              <a:t>transformation</a:t>
            </a:r>
            <a:r>
              <a:rPr lang="en-US" altLang="zh-CN" b="1" dirty="0"/>
              <a:t> comprises the majority of the work of building a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439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Multi-Dimensional Measure of Data Quality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well-accepted multidimensional view: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Accuracy</a:t>
            </a:r>
            <a:r>
              <a:rPr lang="zh-CN" altLang="en-US" sz="1800" b="1" dirty="0"/>
              <a:t>（准确的）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Completeness</a:t>
            </a:r>
            <a:r>
              <a:rPr lang="zh-CN" altLang="en-US" sz="1800" b="1" dirty="0"/>
              <a:t>（完整的）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Consistency</a:t>
            </a:r>
            <a:r>
              <a:rPr lang="zh-CN" altLang="en-US" sz="1800" b="1" dirty="0"/>
              <a:t>（一致的）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Timelines</a:t>
            </a:r>
            <a:r>
              <a:rPr lang="zh-CN" altLang="en-US" sz="1800" b="1" dirty="0"/>
              <a:t>（合时的）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Believability</a:t>
            </a:r>
            <a:r>
              <a:rPr lang="zh-CN" altLang="en-US" sz="1800" b="1" dirty="0"/>
              <a:t>（可信的）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Value added</a:t>
            </a:r>
            <a:r>
              <a:rPr lang="zh-CN" altLang="en-US" sz="1800" b="1" dirty="0"/>
              <a:t>（有附加价值的）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Interpretability</a:t>
            </a:r>
            <a:r>
              <a:rPr lang="zh-CN" altLang="en-US" sz="1800" b="1" dirty="0"/>
              <a:t>（可解释的）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Accessibility</a:t>
            </a:r>
            <a:r>
              <a:rPr lang="zh-CN" altLang="en-US" sz="1800" b="1" dirty="0"/>
              <a:t>（可存取的）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Broad categories: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Intrinsic(</a:t>
            </a:r>
            <a:r>
              <a:rPr lang="zh-CN" altLang="en-US" sz="1800" b="1" dirty="0"/>
              <a:t>本质的</a:t>
            </a:r>
            <a:r>
              <a:rPr lang="en-US" altLang="zh-CN" sz="1800" b="1" dirty="0"/>
              <a:t>), contextual</a:t>
            </a:r>
            <a:r>
              <a:rPr lang="zh-CN" altLang="en-US" sz="1800" b="1" dirty="0"/>
              <a:t>（相关的）</a:t>
            </a:r>
            <a:r>
              <a:rPr lang="en-US" altLang="zh-CN" sz="1800" b="1" dirty="0"/>
              <a:t>, representational</a:t>
            </a:r>
            <a:r>
              <a:rPr lang="zh-CN" altLang="en-US" sz="1800" b="1" dirty="0"/>
              <a:t>（代表性的）</a:t>
            </a:r>
            <a:r>
              <a:rPr lang="en-US" altLang="zh-CN" sz="1800" b="1" dirty="0"/>
              <a:t>, and accessibility</a:t>
            </a:r>
            <a:r>
              <a:rPr lang="zh-CN" altLang="en-US" sz="1800" b="1" dirty="0"/>
              <a:t>（可存取的）</a:t>
            </a:r>
            <a:r>
              <a:rPr lang="en-US" altLang="zh-CN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0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Major Tasks in Data Preprocessing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000" b="1" dirty="0"/>
              <a:t>Data cleaning</a:t>
            </a:r>
          </a:p>
          <a:p>
            <a:pPr lvl="1">
              <a:defRPr/>
            </a:pPr>
            <a:r>
              <a:rPr lang="en-US" altLang="zh-CN" sz="1800" b="1" dirty="0"/>
              <a:t>Fill in missing values, smooth noisy data, identify or remove outliers, and resolve inconsistencies</a:t>
            </a:r>
          </a:p>
          <a:p>
            <a:pPr>
              <a:defRPr/>
            </a:pPr>
            <a:r>
              <a:rPr lang="en-US" altLang="zh-CN" sz="2000" b="1" dirty="0"/>
              <a:t>Data integration</a:t>
            </a:r>
          </a:p>
          <a:p>
            <a:pPr lvl="1">
              <a:defRPr/>
            </a:pPr>
            <a:r>
              <a:rPr lang="en-US" altLang="zh-CN" sz="1800" b="1" dirty="0"/>
              <a:t>Integration of multiple databases, data cubes, or files</a:t>
            </a:r>
          </a:p>
          <a:p>
            <a:pPr>
              <a:defRPr/>
            </a:pPr>
            <a:r>
              <a:rPr lang="en-US" altLang="zh-CN" sz="2000" b="1" dirty="0"/>
              <a:t>Data transformation</a:t>
            </a:r>
          </a:p>
          <a:p>
            <a:pPr lvl="1">
              <a:defRPr/>
            </a:pPr>
            <a:r>
              <a:rPr lang="en-US" altLang="zh-CN" sz="1800" b="1" dirty="0"/>
              <a:t>Normalization and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  <a:p>
            <a:pPr>
              <a:defRPr/>
            </a:pPr>
            <a:r>
              <a:rPr lang="en-US" altLang="zh-CN" sz="2000" b="1" dirty="0"/>
              <a:t>Data reduction</a:t>
            </a:r>
          </a:p>
          <a:p>
            <a:pPr lvl="1">
              <a:defRPr/>
            </a:pPr>
            <a:r>
              <a:rPr lang="en-US" altLang="zh-CN" sz="1800" b="1" dirty="0"/>
              <a:t>Obtains reduced representation in volume but produces the same or similar analytical results</a:t>
            </a:r>
          </a:p>
          <a:p>
            <a:pPr>
              <a:defRPr/>
            </a:pPr>
            <a:r>
              <a:rPr lang="en-US" altLang="zh-CN" sz="2000" b="1" dirty="0"/>
              <a:t>Data discretization</a:t>
            </a:r>
          </a:p>
          <a:p>
            <a:pPr lvl="1">
              <a:defRPr/>
            </a:pPr>
            <a:r>
              <a:rPr lang="en-US" altLang="zh-CN" sz="1800" b="1" dirty="0"/>
              <a:t>Part of data reduction but with particular importance, especially for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44258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Form of data preprocess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Key Steps: Grasp and understand the data.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0DC2C3A-1D3E-4820-960C-72C9550BD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86132"/>
              </p:ext>
            </p:extLst>
          </p:nvPr>
        </p:nvGraphicFramePr>
        <p:xfrm>
          <a:off x="921657" y="2090873"/>
          <a:ext cx="9862457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5762549" imgH="3321406" progId="Visio.Drawing.11">
                  <p:embed/>
                </p:oleObj>
              </mc:Choice>
              <mc:Fallback>
                <p:oleObj name="Visio" r:id="rId3" imgW="5762549" imgH="3321406" progId="Visio.Drawing.11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FA5AE430-FA4B-4D28-AC4B-8FCF626C3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657" y="2090873"/>
                        <a:ext cx="9862457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648335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78986</TotalTime>
  <Words>536</Words>
  <Application>Microsoft Office PowerPoint</Application>
  <PresentationFormat>宽屏</PresentationFormat>
  <Paragraphs>84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Visio</vt:lpstr>
      <vt:lpstr>Data Preprocessing ——Why pre-process data?——</vt:lpstr>
      <vt:lpstr>Data Preprocessing</vt:lpstr>
      <vt:lpstr>Why Data Preprocessing(1)</vt:lpstr>
      <vt:lpstr>Why Data Preprocessing(2)</vt:lpstr>
      <vt:lpstr>Why Data Preprocessing(3)</vt:lpstr>
      <vt:lpstr>Why Is Data Preprocessing Important?</vt:lpstr>
      <vt:lpstr>Multi-Dimensional Measure of Data Quality</vt:lpstr>
      <vt:lpstr>Major Tasks in Data Preprocessing</vt:lpstr>
      <vt:lpstr>Form of data preprocess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6151</cp:revision>
  <cp:lastPrinted>2019-04-19T01:46:34Z</cp:lastPrinted>
  <dcterms:created xsi:type="dcterms:W3CDTF">2013-09-16T02:46:25Z</dcterms:created>
  <dcterms:modified xsi:type="dcterms:W3CDTF">2021-03-15T02:28:41Z</dcterms:modified>
</cp:coreProperties>
</file>