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5"/>
  </p:notesMasterIdLst>
  <p:handoutMasterIdLst>
    <p:handoutMasterId r:id="rId16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983" r:id="rId11"/>
    <p:sldId id="984" r:id="rId12"/>
    <p:sldId id="985" r:id="rId13"/>
    <p:sldId id="804" r:id="rId14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2532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-courses.cs.uiuc.edu/~cs491han/papers/dasu02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219200"/>
            <a:ext cx="10363200" cy="2464257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b="1" dirty="0"/>
              <a:t>Data Preprocessing</a:t>
            </a:r>
            <a:br>
              <a:rPr lang="en-US" altLang="zh-CN" b="1" dirty="0"/>
            </a:br>
            <a:r>
              <a:rPr lang="en-US" altLang="zh-CN" sz="2000" b="1" dirty="0" smtClean="0"/>
              <a:t>——Discretization </a:t>
            </a:r>
            <a:r>
              <a:rPr lang="en-US" altLang="zh-CN" sz="2000" b="1" dirty="0"/>
              <a:t>and </a:t>
            </a:r>
            <a:r>
              <a:rPr lang="en-US" altLang="zh-CN" sz="2000" b="1" dirty="0" smtClean="0"/>
              <a:t>Concept Hierarchy Generation——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Automatic Concept Hierarchy Generation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Some concept hierarchies can be automatically generated based on the analysis of the number of distinct values per attribute in the given data set </a:t>
            </a:r>
          </a:p>
          <a:p>
            <a:pPr lvl="1"/>
            <a:r>
              <a:rPr lang="en-US" altLang="zh-CN" sz="1800" b="1" dirty="0"/>
              <a:t>The attribute with the most distinct values is placed at the lowest level of the hierarchy</a:t>
            </a:r>
          </a:p>
          <a:p>
            <a:pPr lvl="1"/>
            <a:r>
              <a:rPr lang="en-US" altLang="zh-CN" sz="1800" b="1" dirty="0"/>
              <a:t>Note: Exception—weekday, month, quarter, year</a:t>
            </a:r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E601735C-3371-4162-873F-BFB3AD09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747" y="3521075"/>
            <a:ext cx="3581400" cy="342900"/>
          </a:xfrm>
          <a:prstGeom prst="ellipse">
            <a:avLst/>
          </a:prstGeom>
          <a:solidFill>
            <a:srgbClr val="0432FF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6E6EA"/>
                </a:solidFill>
                <a:latin typeface="Times New Roman" panose="02020603050405020304" pitchFamily="18" charset="0"/>
              </a:rPr>
              <a:t>country</a:t>
            </a: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1C0676A6-50CE-461C-BFBB-0DFADC83C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897" y="4244975"/>
            <a:ext cx="3581400" cy="342900"/>
          </a:xfrm>
          <a:prstGeom prst="ellipse">
            <a:avLst/>
          </a:prstGeom>
          <a:solidFill>
            <a:srgbClr val="0432FF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AE2F6"/>
                </a:solidFill>
                <a:latin typeface="Times New Roman" panose="02020603050405020304" pitchFamily="18" charset="0"/>
              </a:rPr>
              <a:t>province_or</a:t>
            </a:r>
            <a:r>
              <a:rPr lang="en-US" altLang="zh-CN" sz="2400" dirty="0">
                <a:solidFill>
                  <a:srgbClr val="FAE2F6"/>
                </a:solidFill>
                <a:latin typeface="Times New Roman" panose="02020603050405020304" pitchFamily="18" charset="0"/>
              </a:rPr>
              <a:t>_ state</a:t>
            </a: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id="{2B906D58-1EA7-41BD-AAF2-881A078F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097" y="5045075"/>
            <a:ext cx="3581400" cy="342900"/>
          </a:xfrm>
          <a:prstGeom prst="ellipse">
            <a:avLst/>
          </a:prstGeom>
          <a:solidFill>
            <a:srgbClr val="0432FF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AE2F6"/>
                </a:solidFill>
                <a:latin typeface="Times New Roman" panose="02020603050405020304" pitchFamily="18" charset="0"/>
              </a:rPr>
              <a:t>city</a:t>
            </a:r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id="{CCA02326-E7F8-4AF1-94F1-C94E10A63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47" y="5807075"/>
            <a:ext cx="3581400" cy="342900"/>
          </a:xfrm>
          <a:prstGeom prst="ellipse">
            <a:avLst/>
          </a:prstGeom>
          <a:solidFill>
            <a:srgbClr val="0432FF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AE2F6"/>
                </a:solidFill>
                <a:latin typeface="Times New Roman" panose="02020603050405020304" pitchFamily="18" charset="0"/>
              </a:rPr>
              <a:t>street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0817F989-9C78-4D01-9C44-0BE3718D15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597" y="3902075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9FBA9C8A-8EBA-49FC-8F3B-8DEE4FABE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4547" y="4511675"/>
            <a:ext cx="19050" cy="495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780C2CA3-1B09-4C58-AF77-05A6F207D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3597" y="5292725"/>
            <a:ext cx="0" cy="5524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698058F4-7507-424D-93DF-E9C6C6530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872" y="3429000"/>
            <a:ext cx="231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15 distinct values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708AEA5D-57AA-4A98-A119-9884914A7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172" y="4229100"/>
            <a:ext cx="231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65 distinct values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74F307CD-8FD2-4E74-BBD1-A05B870E7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572" y="4972050"/>
            <a:ext cx="261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3567 distinct values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4A925BED-5D25-49C8-90B0-E22E50413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822" y="5695950"/>
            <a:ext cx="300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674,339 distinct values</a:t>
            </a:r>
          </a:p>
        </p:txBody>
      </p:sp>
    </p:spTree>
    <p:extLst>
      <p:ext uri="{BB962C8B-B14F-4D97-AF65-F5344CB8AC3E}">
        <p14:creationId xmlns:p14="http://schemas.microsoft.com/office/powerpoint/2010/main" val="419402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Summary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Data  preparation or preprocessing is a big issue for both data warehousing and data mining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err="1"/>
              <a:t>Discriptive</a:t>
            </a:r>
            <a:r>
              <a:rPr lang="en-US" altLang="zh-CN" sz="2000" b="1" dirty="0"/>
              <a:t> data summarization is needed for quality data preprocessing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Data preparation includes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Data cleaning and data integration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Data reduction and feature selection</a:t>
            </a:r>
            <a:endParaRPr lang="en-US" altLang="zh-CN" sz="1800" b="1" dirty="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Discretization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A lot of methods have been developed but data preprocessing still an active area of research</a:t>
            </a:r>
          </a:p>
        </p:txBody>
      </p:sp>
    </p:spTree>
    <p:extLst>
      <p:ext uri="{BB962C8B-B14F-4D97-AF65-F5344CB8AC3E}">
        <p14:creationId xmlns:p14="http://schemas.microsoft.com/office/powerpoint/2010/main" val="74531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References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30000"/>
              </a:lnSpc>
              <a:defRPr/>
            </a:pPr>
            <a:r>
              <a:rPr lang="en-US" altLang="zh-CN" sz="2000" b="1" dirty="0"/>
              <a:t>D. P. Ballou and G. K. </a:t>
            </a:r>
            <a:r>
              <a:rPr lang="en-US" altLang="zh-CN" sz="2000" b="1" dirty="0" err="1"/>
              <a:t>Tayi</a:t>
            </a:r>
            <a:r>
              <a:rPr lang="en-US" altLang="zh-CN" sz="2000" b="1" dirty="0"/>
              <a:t>. Enhancing data quality in data warehouse environments. Communications of ACM, 42:73-78, 1999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en-US" altLang="zh-CN" sz="2000" b="1" dirty="0">
                <a:solidFill>
                  <a:schemeClr val="hlink"/>
                </a:solidFill>
              </a:rPr>
              <a:t>T. </a:t>
            </a:r>
            <a:r>
              <a:rPr lang="en-US" altLang="zh-CN" sz="2000" b="1" dirty="0" err="1">
                <a:solidFill>
                  <a:schemeClr val="hlink"/>
                </a:solidFill>
              </a:rPr>
              <a:t>Dasu</a:t>
            </a:r>
            <a:r>
              <a:rPr lang="en-US" altLang="zh-CN" sz="2000" b="1" dirty="0">
                <a:solidFill>
                  <a:schemeClr val="hlink"/>
                </a:solidFill>
              </a:rPr>
              <a:t> and T. Johnson.  Exploratory Data Mining and Data Cleaning. John Wiley &amp; Sons, 2003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en-US" altLang="zh-CN" sz="2000" b="1" dirty="0">
                <a:solidFill>
                  <a:schemeClr val="hlink"/>
                </a:solidFill>
              </a:rPr>
              <a:t>T. </a:t>
            </a:r>
            <a:r>
              <a:rPr lang="en-US" altLang="zh-CN" sz="2000" b="1" dirty="0" err="1">
                <a:solidFill>
                  <a:schemeClr val="hlink"/>
                </a:solidFill>
              </a:rPr>
              <a:t>Dasu</a:t>
            </a:r>
            <a:r>
              <a:rPr lang="en-US" altLang="zh-CN" sz="2000" b="1" dirty="0">
                <a:solidFill>
                  <a:schemeClr val="hlink"/>
                </a:solidFill>
              </a:rPr>
              <a:t>, T. Johnson, S. </a:t>
            </a:r>
            <a:r>
              <a:rPr lang="en-US" altLang="zh-CN" sz="2000" b="1" dirty="0" err="1">
                <a:solidFill>
                  <a:schemeClr val="hlink"/>
                </a:solidFill>
              </a:rPr>
              <a:t>Muthukrishnan</a:t>
            </a:r>
            <a:r>
              <a:rPr lang="en-US" altLang="zh-CN" sz="2000" b="1" dirty="0">
                <a:solidFill>
                  <a:schemeClr val="hlink"/>
                </a:solidFill>
              </a:rPr>
              <a:t>, V. </a:t>
            </a:r>
            <a:r>
              <a:rPr lang="en-US" altLang="zh-CN" sz="2000" b="1" dirty="0" err="1">
                <a:solidFill>
                  <a:schemeClr val="hlink"/>
                </a:solidFill>
              </a:rPr>
              <a:t>Shkapenyuk</a:t>
            </a:r>
            <a:r>
              <a:rPr lang="en-US" altLang="zh-CN" sz="2000" b="1" dirty="0">
                <a:solidFill>
                  <a:schemeClr val="hlink"/>
                </a:solidFill>
              </a:rPr>
              <a:t>.  </a:t>
            </a:r>
            <a:r>
              <a:rPr lang="en-US" altLang="zh-CN" sz="2000" b="1" u="sng" dirty="0">
                <a:solidFill>
                  <a:srgbClr val="0000FF"/>
                </a:solidFill>
                <a:hlinkClick r:id="rId2"/>
              </a:rPr>
              <a:t>Mining Database Structure; Or, How to Build a Data Quality Browser</a:t>
            </a:r>
            <a:r>
              <a:rPr lang="en-US" altLang="zh-CN" sz="2000" b="1" dirty="0">
                <a:solidFill>
                  <a:schemeClr val="hlink"/>
                </a:solidFill>
              </a:rPr>
              <a:t>. SIGMOD’02.  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en-US" altLang="zh-CN" sz="2000" b="1" dirty="0">
                <a:solidFill>
                  <a:schemeClr val="hlink"/>
                </a:solidFill>
              </a:rPr>
              <a:t>H.V. Jagadish et al., Special Issue on Data Reduction Techniques.  Bulletin of the Technical Committee on Data Engineering, 20(4), December 1997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en-US" altLang="zh-CN" sz="2000" b="1" dirty="0"/>
              <a:t>D. Pyle. Data Preparation for Data Mining. Morgan Kaufmann, 1999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en-US" altLang="zh-CN" sz="2000" b="1" dirty="0"/>
              <a:t>E. Rahm and H. H. Do. Data Cleaning: Problems and Current Approaches. </a:t>
            </a:r>
            <a:r>
              <a:rPr lang="en-US" altLang="zh-CN" sz="2000" b="1" i="1" dirty="0"/>
              <a:t>IEEE Bulletin of the Technical Committee on Data Engineering. Vol.23, No.4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en-US" altLang="zh-CN" sz="2000" b="1" dirty="0">
                <a:solidFill>
                  <a:schemeClr val="hlink"/>
                </a:solidFill>
              </a:rPr>
              <a:t>V. Raman and J. Hellerstein. Potters Wheel: An Interactive Framework for Data Cleaning and Transformation, VLDB’2001</a:t>
            </a:r>
            <a:endParaRPr lang="en-US" altLang="zh-CN" sz="2000" b="1" i="1" dirty="0">
              <a:solidFill>
                <a:schemeClr val="hlink"/>
              </a:solidFill>
            </a:endParaRPr>
          </a:p>
          <a:p>
            <a:pPr marL="457200" indent="-457200">
              <a:lnSpc>
                <a:spcPct val="130000"/>
              </a:lnSpc>
              <a:defRPr/>
            </a:pPr>
            <a:r>
              <a:rPr lang="en-US" altLang="zh-CN" sz="2000" b="1" dirty="0"/>
              <a:t>T. Redman. Data Quality: Management and Technology. Bantam Books, 1992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en-US" altLang="zh-CN" sz="2000" b="1" dirty="0"/>
              <a:t>Y. Wand and R. Wang. Anchoring data quality dimensions ontological foundations. Communications of ACM, 39:86-95, 1996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en-US" altLang="zh-CN" sz="2000" b="1" dirty="0"/>
              <a:t>R. Wang, V. </a:t>
            </a:r>
            <a:r>
              <a:rPr lang="en-US" altLang="zh-CN" sz="2000" b="1" dirty="0" err="1"/>
              <a:t>Storey</a:t>
            </a:r>
            <a:r>
              <a:rPr lang="en-US" altLang="zh-CN" sz="2000" b="1" dirty="0"/>
              <a:t>, and C. Firth. A framework for analysis of data quality research. IEEE Trans. Knowledge and Data Engineering, 7:623-640, 1995</a:t>
            </a:r>
          </a:p>
          <a:p>
            <a:pPr>
              <a:lnSpc>
                <a:spcPct val="120000"/>
              </a:lnSpc>
              <a:defRPr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3007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6005938" y="3369775"/>
            <a:ext cx="273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  <a:endParaRPr kumimoji="1"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Preprocessing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About data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Why preprocess the data?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Descriptive data summarization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 cleaning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 integration and transformation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 reduction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Discretization and concept hierarchy generation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Discretization and Concept hierarchy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Discretization 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reduce the number of values for a given continuous attribute by dividing the range of the attribute into intervals. Interval labels can then be used to replace actual data values, e.g. salary, price, age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Concept hierarchies 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reduce the data by collecting and replacing low level concepts (such as numeric values for the attribute age) by higher level concepts (such as young, middle-aged, or senior) place-street-city-country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752406"/>
            <a:ext cx="4249286" cy="185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2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Discretization and Concept Hierarchy Generation for Numeric Data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Binning (see sections before)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Histogram analysis (see sections before)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Clustering analysis (see sections before)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Entropy-based discretization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Segmentation by natural partitioning</a:t>
            </a:r>
          </a:p>
        </p:txBody>
      </p:sp>
    </p:spTree>
    <p:extLst>
      <p:ext uri="{BB962C8B-B14F-4D97-AF65-F5344CB8AC3E}">
        <p14:creationId xmlns:p14="http://schemas.microsoft.com/office/powerpoint/2010/main" val="81684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Entropy-Based Discretization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/>
              <a:t>samples S, S is partitioned into two intervals S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 and S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 using boundary T, the information gain(</a:t>
            </a:r>
            <a:r>
              <a:rPr lang="zh-CN" altLang="en-US" sz="2000" b="1" dirty="0"/>
              <a:t>信息增益</a:t>
            </a:r>
            <a:r>
              <a:rPr lang="en-US" altLang="zh-CN" sz="2000" b="1" dirty="0"/>
              <a:t>) after partitioning is</a:t>
            </a:r>
          </a:p>
          <a:p>
            <a:pPr>
              <a:lnSpc>
                <a:spcPct val="105000"/>
              </a:lnSpc>
            </a:pPr>
            <a:endParaRPr lang="en-US" altLang="zh-CN" sz="2000" b="1" dirty="0"/>
          </a:p>
          <a:p>
            <a:pPr>
              <a:lnSpc>
                <a:spcPct val="105000"/>
              </a:lnSpc>
            </a:pPr>
            <a:endParaRPr lang="en-US" altLang="zh-CN" sz="2000" b="1" dirty="0"/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Calculated based on class distribution of the samples in the set.  Given </a:t>
            </a:r>
            <a:r>
              <a:rPr lang="en-US" altLang="zh-CN" sz="2000" b="1" i="1" dirty="0"/>
              <a:t>m</a:t>
            </a:r>
            <a:r>
              <a:rPr lang="en-US" altLang="zh-CN" sz="2000" b="1" dirty="0"/>
              <a:t> classes, the entropy of </a:t>
            </a:r>
            <a:r>
              <a:rPr lang="en-US" altLang="zh-CN" sz="2000" b="1" i="1" dirty="0"/>
              <a:t>S</a:t>
            </a:r>
            <a:r>
              <a:rPr lang="en-US" altLang="zh-CN" sz="2000" b="1" i="1" baseline="-25000" dirty="0"/>
              <a:t>1</a:t>
            </a:r>
            <a:r>
              <a:rPr lang="en-US" altLang="zh-CN" sz="2000" b="1" dirty="0"/>
              <a:t> is</a:t>
            </a:r>
          </a:p>
          <a:p>
            <a:pPr marL="0" indent="0">
              <a:lnSpc>
                <a:spcPct val="105000"/>
              </a:lnSpc>
              <a:buNone/>
            </a:pPr>
            <a:endParaRPr lang="en-US" altLang="zh-CN" sz="20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where </a:t>
            </a:r>
            <a:r>
              <a:rPr lang="en-US" altLang="zh-CN" sz="1800" b="1" i="1" dirty="0"/>
              <a:t>p</a:t>
            </a:r>
            <a:r>
              <a:rPr lang="en-US" altLang="zh-CN" sz="1800" b="1" i="1" baseline="-25000" dirty="0"/>
              <a:t>i  </a:t>
            </a:r>
            <a:r>
              <a:rPr lang="en-US" altLang="zh-CN" sz="1800" b="1" dirty="0"/>
              <a:t>is the probability of class </a:t>
            </a:r>
            <a:r>
              <a:rPr lang="en-US" altLang="zh-CN" sz="1800" b="1" i="1" dirty="0"/>
              <a:t>i</a:t>
            </a:r>
            <a:r>
              <a:rPr lang="en-US" altLang="zh-CN" sz="1800" b="1" dirty="0"/>
              <a:t> in </a:t>
            </a:r>
            <a:r>
              <a:rPr lang="en-US" altLang="zh-CN" sz="1800" b="1" i="1" dirty="0"/>
              <a:t>S</a:t>
            </a:r>
            <a:r>
              <a:rPr lang="en-US" altLang="zh-CN" sz="1800" b="1" i="1" baseline="-25000" dirty="0"/>
              <a:t>1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The boundary that minimizes the entropy function over all possible boundaries is selected as a binary discretization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The process is recursively applied to partitions obtained until some stopping criterion is met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Such a boundary may reduce data size and improve classification accuracy</a:t>
            </a:r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0721C361-5DE0-41E4-B94C-815621839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449480"/>
              </p:ext>
            </p:extLst>
          </p:nvPr>
        </p:nvGraphicFramePr>
        <p:xfrm>
          <a:off x="3701854" y="2109799"/>
          <a:ext cx="471646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2793960" imgH="419040" progId="Equation.3">
                  <p:embed/>
                </p:oleObj>
              </mc:Choice>
              <mc:Fallback>
                <p:oleObj name="Equation" r:id="rId3" imgW="2793960" imgH="419040" progId="Equation.3">
                  <p:embed/>
                  <p:pic>
                    <p:nvPicPr>
                      <p:cNvPr id="1026" name="Object 7">
                        <a:extLst>
                          <a:ext uri="{FF2B5EF4-FFF2-40B4-BE49-F238E27FC236}">
                            <a16:creationId xmlns:a16="http://schemas.microsoft.com/office/drawing/2014/main" id="{C94F5072-26BC-4EB7-AED8-2781B708D7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854" y="2109799"/>
                        <a:ext cx="4716462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0B824CAB-9881-4B27-A69D-93AD459C5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528813"/>
              </p:ext>
            </p:extLst>
          </p:nvPr>
        </p:nvGraphicFramePr>
        <p:xfrm>
          <a:off x="4667065" y="3476772"/>
          <a:ext cx="33528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1879560" imgH="431640" progId="Equation.3">
                  <p:embed/>
                </p:oleObj>
              </mc:Choice>
              <mc:Fallback>
                <p:oleObj name="Equation" r:id="rId5" imgW="1879560" imgH="431640" progId="Equation.3">
                  <p:embed/>
                  <p:pic>
                    <p:nvPicPr>
                      <p:cNvPr id="1027" name="Object 8">
                        <a:extLst>
                          <a:ext uri="{FF2B5EF4-FFF2-40B4-BE49-F238E27FC236}">
                            <a16:creationId xmlns:a16="http://schemas.microsoft.com/office/drawing/2014/main" id="{E81CA184-BAE3-4462-AFC6-BA89E31CF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065" y="3476772"/>
                        <a:ext cx="33528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01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Interval Merge by </a:t>
            </a:r>
            <a:r>
              <a:rPr lang="en-US" altLang="zh-CN" sz="2000" b="1" dirty="0">
                <a:sym typeface="Symbol" panose="05050102010706020507" pitchFamily="18" charset="2"/>
              </a:rPr>
              <a:t></a:t>
            </a:r>
            <a:r>
              <a:rPr lang="en-US" altLang="zh-CN" sz="2000" b="1" baseline="30000" dirty="0"/>
              <a:t>2</a:t>
            </a:r>
            <a:r>
              <a:rPr lang="en-US" altLang="zh-CN" sz="2000" b="1" dirty="0"/>
              <a:t> Analysis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000" b="1" dirty="0"/>
              <a:t>Merging-based (bottom-up) vs. splitting-based methods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000" b="1" dirty="0"/>
              <a:t>Merge: Find the best neighboring intervals and merge them to form larger intervals recursively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000" b="1" dirty="0" err="1"/>
              <a:t>ChiMerge</a:t>
            </a:r>
            <a:endParaRPr lang="en-US" altLang="zh-CN" sz="2000" b="1" dirty="0"/>
          </a:p>
          <a:p>
            <a:pPr lvl="1">
              <a:lnSpc>
                <a:spcPct val="105000"/>
              </a:lnSpc>
              <a:spcBef>
                <a:spcPts val="600"/>
              </a:spcBef>
            </a:pPr>
            <a:r>
              <a:rPr lang="en-US" altLang="zh-CN" sz="1800" b="1" dirty="0"/>
              <a:t>Initially, each distinct value of a numerical 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. A is considered to be one interval</a:t>
            </a:r>
          </a:p>
          <a:p>
            <a:pPr lvl="1">
              <a:lnSpc>
                <a:spcPct val="105000"/>
              </a:lnSpc>
              <a:spcBef>
                <a:spcPts val="600"/>
              </a:spcBef>
            </a:pPr>
            <a:r>
              <a:rPr lang="en-US" altLang="zh-CN" sz="1800" b="1" dirty="0">
                <a:sym typeface="Symbol" panose="05050102010706020507" pitchFamily="18" charset="2"/>
              </a:rPr>
              <a:t></a:t>
            </a:r>
            <a:r>
              <a:rPr lang="en-US" altLang="zh-CN" sz="1800" b="1" baseline="30000" dirty="0"/>
              <a:t>2 </a:t>
            </a:r>
            <a:r>
              <a:rPr lang="en-US" altLang="zh-CN" sz="1800" b="1" dirty="0"/>
              <a:t>tests are performed for every pair of adjacent intervals</a:t>
            </a:r>
          </a:p>
          <a:p>
            <a:pPr lvl="1">
              <a:lnSpc>
                <a:spcPct val="105000"/>
              </a:lnSpc>
              <a:spcBef>
                <a:spcPts val="600"/>
              </a:spcBef>
            </a:pPr>
            <a:r>
              <a:rPr lang="en-US" altLang="zh-CN" sz="1800" b="1" dirty="0"/>
              <a:t>Adjacent intervals with the least </a:t>
            </a:r>
            <a:r>
              <a:rPr lang="en-US" altLang="zh-CN" sz="1800" b="1" dirty="0">
                <a:sym typeface="Symbol" panose="05050102010706020507" pitchFamily="18" charset="2"/>
              </a:rPr>
              <a:t></a:t>
            </a:r>
            <a:r>
              <a:rPr lang="en-US" altLang="zh-CN" sz="1800" b="1" baseline="30000" dirty="0"/>
              <a:t>2 </a:t>
            </a:r>
            <a:r>
              <a:rPr lang="en-US" altLang="zh-CN" sz="1800" b="1" dirty="0"/>
              <a:t>values are merged together</a:t>
            </a:r>
          </a:p>
          <a:p>
            <a:pPr lvl="1">
              <a:lnSpc>
                <a:spcPct val="105000"/>
              </a:lnSpc>
              <a:spcBef>
                <a:spcPts val="600"/>
              </a:spcBef>
            </a:pPr>
            <a:r>
              <a:rPr lang="en-US" altLang="zh-CN" sz="1800" b="1" dirty="0"/>
              <a:t>This merge process proceeds recursively until a predefined stopping criterion is met (such as significance level, max-interval, max inconsistency, etc.)</a:t>
            </a:r>
          </a:p>
        </p:txBody>
      </p:sp>
    </p:spTree>
    <p:extLst>
      <p:ext uri="{BB962C8B-B14F-4D97-AF65-F5344CB8AC3E}">
        <p14:creationId xmlns:p14="http://schemas.microsoft.com/office/powerpoint/2010/main" val="188311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Segmentation by Natural Partitioning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/>
              <a:t>A simply 3-4-5 rule can be used to segment numeric data into relatively uniform, “natural” intervals.</a:t>
            </a:r>
          </a:p>
          <a:p>
            <a:pPr lvl="1">
              <a:lnSpc>
                <a:spcPct val="130000"/>
              </a:lnSpc>
            </a:pPr>
            <a:r>
              <a:rPr lang="en-US" altLang="zh-CN" sz="1800" b="1" dirty="0"/>
              <a:t>If an interval covers 3, 6, 7 or 9 distinct values at the most significant digit(</a:t>
            </a:r>
            <a:r>
              <a:rPr lang="zh-CN" altLang="en-US" sz="1800" b="1" dirty="0"/>
              <a:t>最高有效位</a:t>
            </a:r>
            <a:r>
              <a:rPr lang="en-US" altLang="zh-CN" sz="1800" b="1" dirty="0"/>
              <a:t>), partition the range into 3 </a:t>
            </a:r>
            <a:r>
              <a:rPr lang="en-US" altLang="zh-CN" sz="1800" b="1" dirty="0" err="1"/>
              <a:t>equi</a:t>
            </a:r>
            <a:r>
              <a:rPr lang="en-US" altLang="zh-CN" sz="1800" b="1" dirty="0"/>
              <a:t>-width intervals</a:t>
            </a:r>
          </a:p>
          <a:p>
            <a:pPr lvl="1">
              <a:lnSpc>
                <a:spcPct val="130000"/>
              </a:lnSpc>
            </a:pPr>
            <a:r>
              <a:rPr lang="en-US" altLang="zh-CN" sz="1800" b="1" dirty="0"/>
              <a:t>If it covers 2, 4, or 8 distinct values at the most significant digit, partition the range into 4 intervals</a:t>
            </a:r>
          </a:p>
          <a:p>
            <a:pPr lvl="1">
              <a:lnSpc>
                <a:spcPct val="130000"/>
              </a:lnSpc>
            </a:pPr>
            <a:r>
              <a:rPr lang="en-US" altLang="zh-CN" sz="1800" b="1" dirty="0"/>
              <a:t>If it covers 1, 5, or 10 distinct values at the most significant digit, partition the range into 5 intervals</a:t>
            </a:r>
          </a:p>
        </p:txBody>
      </p:sp>
    </p:spTree>
    <p:extLst>
      <p:ext uri="{BB962C8B-B14F-4D97-AF65-F5344CB8AC3E}">
        <p14:creationId xmlns:p14="http://schemas.microsoft.com/office/powerpoint/2010/main" val="262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 Example of 3-4-5 Rule</a:t>
            </a:r>
            <a:endParaRPr lang="zh-CN" altLang="en-US" sz="2000" b="1" dirty="0"/>
          </a:p>
        </p:txBody>
      </p:sp>
      <p:sp>
        <p:nvSpPr>
          <p:cNvPr id="4" name="Text Box 54">
            <a:extLst>
              <a:ext uri="{FF2B5EF4-FFF2-40B4-BE49-F238E27FC236}">
                <a16:creationId xmlns:a16="http://schemas.microsoft.com/office/drawing/2014/main" id="{3DE1BB4E-6573-4998-ADEF-1911C7FC5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635" y="2978245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latin typeface="Times New Roman" panose="02020603050405020304" pitchFamily="18" charset="0"/>
            </a:endParaRPr>
          </a:p>
        </p:txBody>
      </p:sp>
      <p:sp>
        <p:nvSpPr>
          <p:cNvPr id="5" name="Text Box 55">
            <a:extLst>
              <a:ext uri="{FF2B5EF4-FFF2-40B4-BE49-F238E27FC236}">
                <a16:creationId xmlns:a16="http://schemas.microsoft.com/office/drawing/2014/main" id="{F1DAC0FB-8162-4C06-8062-85F9DAFF5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322" y="3859308"/>
            <a:ext cx="990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</a:rPr>
              <a:t>(-$400 -$5,000)</a:t>
            </a:r>
          </a:p>
        </p:txBody>
      </p:sp>
      <p:sp>
        <p:nvSpPr>
          <p:cNvPr id="6" name="Line 56">
            <a:extLst>
              <a:ext uri="{FF2B5EF4-FFF2-40B4-BE49-F238E27FC236}">
                <a16:creationId xmlns:a16="http://schemas.microsoft.com/office/drawing/2014/main" id="{A499C6EB-BB08-4D96-B626-863FF4E978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4685" y="4084733"/>
            <a:ext cx="24384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7">
            <a:extLst>
              <a:ext uri="{FF2B5EF4-FFF2-40B4-BE49-F238E27FC236}">
                <a16:creationId xmlns:a16="http://schemas.microsoft.com/office/drawing/2014/main" id="{2B599B67-7B2E-498E-B033-196DEE85C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7210" y="4084733"/>
            <a:ext cx="2554287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58">
            <a:extLst>
              <a:ext uri="{FF2B5EF4-FFF2-40B4-BE49-F238E27FC236}">
                <a16:creationId xmlns:a16="http://schemas.microsoft.com/office/drawing/2014/main" id="{48A08362-624A-440A-B8A5-01E95C881D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4535" y="4099020"/>
            <a:ext cx="1096962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9">
            <a:extLst>
              <a:ext uri="{FF2B5EF4-FFF2-40B4-BE49-F238E27FC236}">
                <a16:creationId xmlns:a16="http://schemas.microsoft.com/office/drawing/2014/main" id="{FD0F1B27-BFB1-44E2-A01D-E294FC4FA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785" y="4084733"/>
            <a:ext cx="1182687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60">
            <a:extLst>
              <a:ext uri="{FF2B5EF4-FFF2-40B4-BE49-F238E27FC236}">
                <a16:creationId xmlns:a16="http://schemas.microsoft.com/office/drawing/2014/main" id="{D8CCECF2-40F6-44F8-868D-552027988CD0}"/>
              </a:ext>
            </a:extLst>
          </p:cNvPr>
          <p:cNvGrpSpPr>
            <a:grpSpLocks/>
          </p:cNvGrpSpPr>
          <p:nvPr/>
        </p:nvGrpSpPr>
        <p:grpSpPr bwMode="auto">
          <a:xfrm>
            <a:off x="2713285" y="4438745"/>
            <a:ext cx="1428750" cy="2185988"/>
            <a:chOff x="369" y="2858"/>
            <a:chExt cx="900" cy="1377"/>
          </a:xfrm>
        </p:grpSpPr>
        <p:sp>
          <p:nvSpPr>
            <p:cNvPr id="11" name="Text Box 61">
              <a:extLst>
                <a:ext uri="{FF2B5EF4-FFF2-40B4-BE49-F238E27FC236}">
                  <a16:creationId xmlns:a16="http://schemas.microsoft.com/office/drawing/2014/main" id="{DE8B24BC-1DB3-4302-821D-8D279D8BA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" y="2858"/>
              <a:ext cx="4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(-$400 - 0)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Line 62">
              <a:extLst>
                <a:ext uri="{FF2B5EF4-FFF2-40B4-BE49-F238E27FC236}">
                  <a16:creationId xmlns:a16="http://schemas.microsoft.com/office/drawing/2014/main" id="{8D124781-C297-402B-8F60-62F2C7A02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" y="3009"/>
              <a:ext cx="291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63">
              <a:extLst>
                <a:ext uri="{FF2B5EF4-FFF2-40B4-BE49-F238E27FC236}">
                  <a16:creationId xmlns:a16="http://schemas.microsoft.com/office/drawing/2014/main" id="{6936585C-8A1C-495B-86ED-C04FEFC195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7" y="3000"/>
              <a:ext cx="264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64">
              <a:extLst>
                <a:ext uri="{FF2B5EF4-FFF2-40B4-BE49-F238E27FC236}">
                  <a16:creationId xmlns:a16="http://schemas.microsoft.com/office/drawing/2014/main" id="{16CFD129-9DC3-4F8E-9E98-8D6A20410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" y="3103"/>
              <a:ext cx="3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(-$400 -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-$300)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65">
              <a:extLst>
                <a:ext uri="{FF2B5EF4-FFF2-40B4-BE49-F238E27FC236}">
                  <a16:creationId xmlns:a16="http://schemas.microsoft.com/office/drawing/2014/main" id="{EB5BF274-F18B-424F-B730-F12CF247E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" y="3404"/>
              <a:ext cx="3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(-$300 - 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-$200)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6" name="Line 66">
              <a:extLst>
                <a:ext uri="{FF2B5EF4-FFF2-40B4-BE49-F238E27FC236}">
                  <a16:creationId xmlns:a16="http://schemas.microsoft.com/office/drawing/2014/main" id="{D8A508F1-9B45-4B29-90F7-86F493F43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5" y="3000"/>
              <a:ext cx="237" cy="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67">
              <a:extLst>
                <a:ext uri="{FF2B5EF4-FFF2-40B4-BE49-F238E27FC236}">
                  <a16:creationId xmlns:a16="http://schemas.microsoft.com/office/drawing/2014/main" id="{DF6E2D57-196D-4D0A-B01C-876CE36E7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" y="3676"/>
              <a:ext cx="3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(-$200 -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-$100)</a:t>
              </a:r>
            </a:p>
          </p:txBody>
        </p:sp>
        <p:sp>
          <p:nvSpPr>
            <p:cNvPr id="18" name="Line 68">
              <a:extLst>
                <a:ext uri="{FF2B5EF4-FFF2-40B4-BE49-F238E27FC236}">
                  <a16:creationId xmlns:a16="http://schemas.microsoft.com/office/drawing/2014/main" id="{F538CA5E-A763-4758-8EFB-23B36E6E19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1" y="3009"/>
              <a:ext cx="191" cy="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69">
              <a:extLst>
                <a:ext uri="{FF2B5EF4-FFF2-40B4-BE49-F238E27FC236}">
                  <a16:creationId xmlns:a16="http://schemas.microsoft.com/office/drawing/2014/main" id="{97D2CFDB-487D-4B97-A9A1-A8242D4B5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" y="3985"/>
              <a:ext cx="3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(-$100 -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 0)</a:t>
              </a:r>
            </a:p>
          </p:txBody>
        </p:sp>
      </p:grpSp>
      <p:sp>
        <p:nvSpPr>
          <p:cNvPr id="20" name="Line 70">
            <a:extLst>
              <a:ext uri="{FF2B5EF4-FFF2-40B4-BE49-F238E27FC236}">
                <a16:creationId xmlns:a16="http://schemas.microsoft.com/office/drawing/2014/main" id="{D3BFE9B6-BA79-42E1-9EA1-72BEBBCCA9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447" y="4676870"/>
            <a:ext cx="403225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" name="Group 71">
            <a:extLst>
              <a:ext uri="{FF2B5EF4-FFF2-40B4-BE49-F238E27FC236}">
                <a16:creationId xmlns:a16="http://schemas.microsoft.com/office/drawing/2014/main" id="{DF685C24-740D-4103-8646-3F36B92A3F21}"/>
              </a:ext>
            </a:extLst>
          </p:cNvPr>
          <p:cNvGrpSpPr>
            <a:grpSpLocks/>
          </p:cNvGrpSpPr>
          <p:nvPr/>
        </p:nvGrpSpPr>
        <p:grpSpPr bwMode="auto">
          <a:xfrm>
            <a:off x="4180135" y="4480020"/>
            <a:ext cx="1531937" cy="2032000"/>
            <a:chOff x="1260" y="2858"/>
            <a:chExt cx="965" cy="1280"/>
          </a:xfrm>
        </p:grpSpPr>
        <p:sp>
          <p:nvSpPr>
            <p:cNvPr id="22" name="Text Box 72">
              <a:extLst>
                <a:ext uri="{FF2B5EF4-FFF2-40B4-BE49-F238E27FC236}">
                  <a16:creationId xmlns:a16="http://schemas.microsoft.com/office/drawing/2014/main" id="{DB082002-9C62-4C6F-818F-AE8326697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2858"/>
              <a:ext cx="4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(0 - $1,000)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Line 73">
              <a:extLst>
                <a:ext uri="{FF2B5EF4-FFF2-40B4-BE49-F238E27FC236}">
                  <a16:creationId xmlns:a16="http://schemas.microsoft.com/office/drawing/2014/main" id="{20A51552-21F3-4E19-9C07-3F4FFB86C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5" y="2982"/>
              <a:ext cx="73" cy="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74">
              <a:extLst>
                <a:ext uri="{FF2B5EF4-FFF2-40B4-BE49-F238E27FC236}">
                  <a16:creationId xmlns:a16="http://schemas.microsoft.com/office/drawing/2014/main" id="{7EC138EB-6FAC-4353-BE9F-DF9B8F594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2994"/>
              <a:ext cx="3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(0 - 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$200)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75">
              <a:extLst>
                <a:ext uri="{FF2B5EF4-FFF2-40B4-BE49-F238E27FC236}">
                  <a16:creationId xmlns:a16="http://schemas.microsoft.com/office/drawing/2014/main" id="{334A2535-0196-4FF6-B8CC-42CCED0E6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7" y="3249"/>
              <a:ext cx="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($200 -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$400)</a:t>
              </a:r>
            </a:p>
          </p:txBody>
        </p:sp>
        <p:sp>
          <p:nvSpPr>
            <p:cNvPr id="26" name="Rectangle 76">
              <a:extLst>
                <a:ext uri="{FF2B5EF4-FFF2-40B4-BE49-F238E27FC236}">
                  <a16:creationId xmlns:a16="http://schemas.microsoft.com/office/drawing/2014/main" id="{C2528FA2-52A3-4452-AB15-618ABA43B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3564"/>
              <a:ext cx="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($400 -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$600)</a:t>
              </a:r>
            </a:p>
          </p:txBody>
        </p:sp>
        <p:sp>
          <p:nvSpPr>
            <p:cNvPr id="27" name="Rectangle 77">
              <a:extLst>
                <a:ext uri="{FF2B5EF4-FFF2-40B4-BE49-F238E27FC236}">
                  <a16:creationId xmlns:a16="http://schemas.microsoft.com/office/drawing/2014/main" id="{590D6929-A823-4690-A5CF-5329ED907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3792"/>
              <a:ext cx="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($600 -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$800)</a:t>
              </a:r>
            </a:p>
          </p:txBody>
        </p:sp>
        <p:sp>
          <p:nvSpPr>
            <p:cNvPr id="28" name="Rectangle 78">
              <a:extLst>
                <a:ext uri="{FF2B5EF4-FFF2-40B4-BE49-F238E27FC236}">
                  <a16:creationId xmlns:a16="http://schemas.microsoft.com/office/drawing/2014/main" id="{ACE37CB8-EC8A-45C4-B5EF-D5AE687F2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3888"/>
              <a:ext cx="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($800 -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$1,000)</a:t>
              </a:r>
            </a:p>
          </p:txBody>
        </p:sp>
        <p:sp>
          <p:nvSpPr>
            <p:cNvPr id="29" name="Line 79">
              <a:extLst>
                <a:ext uri="{FF2B5EF4-FFF2-40B4-BE49-F238E27FC236}">
                  <a16:creationId xmlns:a16="http://schemas.microsoft.com/office/drawing/2014/main" id="{AB18BA9F-6693-493A-84D8-80925D004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1" y="2982"/>
              <a:ext cx="209" cy="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80">
              <a:extLst>
                <a:ext uri="{FF2B5EF4-FFF2-40B4-BE49-F238E27FC236}">
                  <a16:creationId xmlns:a16="http://schemas.microsoft.com/office/drawing/2014/main" id="{BF9EDCFE-99F0-4534-ACAE-78247185B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2982"/>
              <a:ext cx="191" cy="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81">
              <a:extLst>
                <a:ext uri="{FF2B5EF4-FFF2-40B4-BE49-F238E27FC236}">
                  <a16:creationId xmlns:a16="http://schemas.microsoft.com/office/drawing/2014/main" id="{CEFE1B46-C398-48D5-BFC7-CDDFD96BC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8" y="2991"/>
              <a:ext cx="182" cy="8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" name="Group 82">
            <a:extLst>
              <a:ext uri="{FF2B5EF4-FFF2-40B4-BE49-F238E27FC236}">
                <a16:creationId xmlns:a16="http://schemas.microsoft.com/office/drawing/2014/main" id="{BA29A234-1FEA-4B79-9F88-1691C30D531A}"/>
              </a:ext>
            </a:extLst>
          </p:cNvPr>
          <p:cNvGrpSpPr>
            <a:grpSpLocks/>
          </p:cNvGrpSpPr>
          <p:nvPr/>
        </p:nvGrpSpPr>
        <p:grpSpPr bwMode="auto">
          <a:xfrm>
            <a:off x="8248897" y="4378420"/>
            <a:ext cx="1438275" cy="1809750"/>
            <a:chOff x="3823" y="2794"/>
            <a:chExt cx="906" cy="1140"/>
          </a:xfrm>
        </p:grpSpPr>
        <p:sp>
          <p:nvSpPr>
            <p:cNvPr id="33" name="Text Box 83">
              <a:extLst>
                <a:ext uri="{FF2B5EF4-FFF2-40B4-BE49-F238E27FC236}">
                  <a16:creationId xmlns:a16="http://schemas.microsoft.com/office/drawing/2014/main" id="{F802A03A-DE3E-4DEE-858E-82EAC5E25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794"/>
              <a:ext cx="6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($2,000 - $5, 000)</a:t>
              </a:r>
            </a:p>
          </p:txBody>
        </p:sp>
        <p:sp>
          <p:nvSpPr>
            <p:cNvPr id="34" name="Line 84">
              <a:extLst>
                <a:ext uri="{FF2B5EF4-FFF2-40B4-BE49-F238E27FC236}">
                  <a16:creationId xmlns:a16="http://schemas.microsoft.com/office/drawing/2014/main" id="{06F95352-7095-496A-BB50-863A4E8AE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5" y="2937"/>
              <a:ext cx="255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85">
              <a:extLst>
                <a:ext uri="{FF2B5EF4-FFF2-40B4-BE49-F238E27FC236}">
                  <a16:creationId xmlns:a16="http://schemas.microsoft.com/office/drawing/2014/main" id="{B5A349BF-9F5A-4BB4-80C0-E920895B0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3131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($2,000 -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$3,000)</a:t>
              </a:r>
            </a:p>
          </p:txBody>
        </p:sp>
        <p:sp>
          <p:nvSpPr>
            <p:cNvPr id="36" name="Text Box 86">
              <a:extLst>
                <a:ext uri="{FF2B5EF4-FFF2-40B4-BE49-F238E27FC236}">
                  <a16:creationId xmlns:a16="http://schemas.microsoft.com/office/drawing/2014/main" id="{F64E74D0-422F-4BA9-A83C-89735C05E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3458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($3,000 -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$4,000)</a:t>
              </a:r>
            </a:p>
          </p:txBody>
        </p:sp>
        <p:sp>
          <p:nvSpPr>
            <p:cNvPr id="37" name="Rectangle 87">
              <a:extLst>
                <a:ext uri="{FF2B5EF4-FFF2-40B4-BE49-F238E27FC236}">
                  <a16:creationId xmlns:a16="http://schemas.microsoft.com/office/drawing/2014/main" id="{E8C23A96-22AF-43D0-BAB6-D077363A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684"/>
              <a:ext cx="4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($4,000 -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$5,000)</a:t>
              </a:r>
            </a:p>
          </p:txBody>
        </p:sp>
        <p:sp>
          <p:nvSpPr>
            <p:cNvPr id="38" name="Line 88">
              <a:extLst>
                <a:ext uri="{FF2B5EF4-FFF2-40B4-BE49-F238E27FC236}">
                  <a16:creationId xmlns:a16="http://schemas.microsoft.com/office/drawing/2014/main" id="{D2D9EF63-81BA-4FB6-BCA7-10AFAC101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4" y="2937"/>
              <a:ext cx="136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89">
              <a:extLst>
                <a:ext uri="{FF2B5EF4-FFF2-40B4-BE49-F238E27FC236}">
                  <a16:creationId xmlns:a16="http://schemas.microsoft.com/office/drawing/2014/main" id="{C52C6389-F7E2-43FB-9BB5-73CE06CCE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2927"/>
              <a:ext cx="0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" name="Group 90">
            <a:extLst>
              <a:ext uri="{FF2B5EF4-FFF2-40B4-BE49-F238E27FC236}">
                <a16:creationId xmlns:a16="http://schemas.microsoft.com/office/drawing/2014/main" id="{6F615DE1-1CE6-409E-9D31-E338CF11343A}"/>
              </a:ext>
            </a:extLst>
          </p:cNvPr>
          <p:cNvGrpSpPr>
            <a:grpSpLocks/>
          </p:cNvGrpSpPr>
          <p:nvPr/>
        </p:nvGrpSpPr>
        <p:grpSpPr bwMode="auto">
          <a:xfrm>
            <a:off x="6331197" y="4451445"/>
            <a:ext cx="1682750" cy="2009775"/>
            <a:chOff x="2615" y="2840"/>
            <a:chExt cx="1060" cy="1266"/>
          </a:xfrm>
        </p:grpSpPr>
        <p:sp>
          <p:nvSpPr>
            <p:cNvPr id="41" name="Text Box 91">
              <a:extLst>
                <a:ext uri="{FF2B5EF4-FFF2-40B4-BE49-F238E27FC236}">
                  <a16:creationId xmlns:a16="http://schemas.microsoft.com/office/drawing/2014/main" id="{91402565-F3B5-4494-B0EA-075D9A89F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" y="2840"/>
              <a:ext cx="6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($1,000 - $2, 000)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2" name="Line 92">
              <a:extLst>
                <a:ext uri="{FF2B5EF4-FFF2-40B4-BE49-F238E27FC236}">
                  <a16:creationId xmlns:a16="http://schemas.microsoft.com/office/drawing/2014/main" id="{35B40299-8AF6-4A2E-90CA-F78D89109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1" y="2955"/>
              <a:ext cx="29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93">
              <a:extLst>
                <a:ext uri="{FF2B5EF4-FFF2-40B4-BE49-F238E27FC236}">
                  <a16:creationId xmlns:a16="http://schemas.microsoft.com/office/drawing/2014/main" id="{A7669442-2B5A-4EA5-A3A7-EF4957D00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3040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($1,000 -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 $1,200)</a:t>
              </a:r>
            </a:p>
          </p:txBody>
        </p:sp>
        <p:sp>
          <p:nvSpPr>
            <p:cNvPr id="44" name="Line 94">
              <a:extLst>
                <a:ext uri="{FF2B5EF4-FFF2-40B4-BE49-F238E27FC236}">
                  <a16:creationId xmlns:a16="http://schemas.microsoft.com/office/drawing/2014/main" id="{886C75D7-7C11-48E3-8125-F5EF811C76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4" y="2955"/>
              <a:ext cx="227" cy="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95">
              <a:extLst>
                <a:ext uri="{FF2B5EF4-FFF2-40B4-BE49-F238E27FC236}">
                  <a16:creationId xmlns:a16="http://schemas.microsoft.com/office/drawing/2014/main" id="{2CB39EA3-9835-4E54-A06E-02751B222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1" y="3296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($1,200 -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$1,400)</a:t>
              </a:r>
            </a:p>
          </p:txBody>
        </p:sp>
        <p:sp>
          <p:nvSpPr>
            <p:cNvPr id="46" name="Rectangle 96">
              <a:extLst>
                <a:ext uri="{FF2B5EF4-FFF2-40B4-BE49-F238E27FC236}">
                  <a16:creationId xmlns:a16="http://schemas.microsoft.com/office/drawing/2014/main" id="{6922ADAA-D235-46E8-B3A3-739488356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55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($1,400 -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$1,600)</a:t>
              </a:r>
            </a:p>
          </p:txBody>
        </p:sp>
        <p:sp>
          <p:nvSpPr>
            <p:cNvPr id="47" name="Rectangle 97">
              <a:extLst>
                <a:ext uri="{FF2B5EF4-FFF2-40B4-BE49-F238E27FC236}">
                  <a16:creationId xmlns:a16="http://schemas.microsoft.com/office/drawing/2014/main" id="{BBEA049C-DC3B-40F9-983A-F7A1B914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3801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($1,600 -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$1,800)</a:t>
              </a:r>
            </a:p>
          </p:txBody>
        </p:sp>
        <p:sp>
          <p:nvSpPr>
            <p:cNvPr id="48" name="Line 98">
              <a:extLst>
                <a:ext uri="{FF2B5EF4-FFF2-40B4-BE49-F238E27FC236}">
                  <a16:creationId xmlns:a16="http://schemas.microsoft.com/office/drawing/2014/main" id="{44CA3539-CFE8-4D91-9364-0CF44ADFF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8" y="2964"/>
              <a:ext cx="173" cy="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99">
              <a:extLst>
                <a:ext uri="{FF2B5EF4-FFF2-40B4-BE49-F238E27FC236}">
                  <a16:creationId xmlns:a16="http://schemas.microsoft.com/office/drawing/2014/main" id="{8FB65D68-5836-4933-9D79-345D2ABE83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" y="2955"/>
              <a:ext cx="55" cy="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00">
              <a:extLst>
                <a:ext uri="{FF2B5EF4-FFF2-40B4-BE49-F238E27FC236}">
                  <a16:creationId xmlns:a16="http://schemas.microsoft.com/office/drawing/2014/main" id="{4C4E3033-BF9D-463B-A0B9-EA1196578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1" y="2964"/>
              <a:ext cx="118" cy="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101">
              <a:extLst>
                <a:ext uri="{FF2B5EF4-FFF2-40B4-BE49-F238E27FC236}">
                  <a16:creationId xmlns:a16="http://schemas.microsoft.com/office/drawing/2014/main" id="{52EA80C0-0E81-4807-85DF-77BD05D83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" y="3856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($1,800 -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 $2,000)</a:t>
              </a:r>
            </a:p>
          </p:txBody>
        </p:sp>
      </p:grpSp>
      <p:grpSp>
        <p:nvGrpSpPr>
          <p:cNvPr id="52" name="Group 102">
            <a:extLst>
              <a:ext uri="{FF2B5EF4-FFF2-40B4-BE49-F238E27FC236}">
                <a16:creationId xmlns:a16="http://schemas.microsoft.com/office/drawing/2014/main" id="{109A52E5-97A0-4C1C-A28B-53ED585170DC}"/>
              </a:ext>
            </a:extLst>
          </p:cNvPr>
          <p:cNvGrpSpPr>
            <a:grpSpLocks/>
          </p:cNvGrpSpPr>
          <p:nvPr/>
        </p:nvGrpSpPr>
        <p:grpSpPr bwMode="auto">
          <a:xfrm>
            <a:off x="2621210" y="2743295"/>
            <a:ext cx="4546600" cy="249238"/>
            <a:chOff x="278" y="1764"/>
            <a:chExt cx="2864" cy="157"/>
          </a:xfrm>
        </p:grpSpPr>
        <p:sp>
          <p:nvSpPr>
            <p:cNvPr id="53" name="Text Box 103">
              <a:extLst>
                <a:ext uri="{FF2B5EF4-FFF2-40B4-BE49-F238E27FC236}">
                  <a16:creationId xmlns:a16="http://schemas.microsoft.com/office/drawing/2014/main" id="{B34864AB-F551-408A-B470-D95EF0E95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1767"/>
              <a:ext cx="26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000">
                  <a:latin typeface="Times New Roman" panose="02020603050405020304" pitchFamily="18" charset="0"/>
                </a:rPr>
                <a:t>                        </a:t>
              </a:r>
              <a:r>
                <a:rPr lang="en-US" altLang="zh-CN" sz="1000">
                  <a:latin typeface="Times New Roman" panose="02020603050405020304" pitchFamily="18" charset="0"/>
                </a:rPr>
                <a:t>msd=1,000	Low=-$1,000	High=$2,000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104">
              <a:extLst>
                <a:ext uri="{FF2B5EF4-FFF2-40B4-BE49-F238E27FC236}">
                  <a16:creationId xmlns:a16="http://schemas.microsoft.com/office/drawing/2014/main" id="{DF906E38-16AD-4480-8A44-B363CD3E4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1764"/>
              <a:ext cx="3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Step 2:</a:t>
              </a:r>
            </a:p>
          </p:txBody>
        </p:sp>
      </p:grpSp>
      <p:sp>
        <p:nvSpPr>
          <p:cNvPr id="55" name="Rectangle 105">
            <a:extLst>
              <a:ext uri="{FF2B5EF4-FFF2-40B4-BE49-F238E27FC236}">
                <a16:creationId xmlns:a16="http://schemas.microsoft.com/office/drawing/2014/main" id="{AAD26E59-644F-46F1-87EE-A6A431818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785" y="3956145"/>
            <a:ext cx="539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</a:rPr>
              <a:t>Step 4:</a:t>
            </a:r>
          </a:p>
        </p:txBody>
      </p:sp>
      <p:grpSp>
        <p:nvGrpSpPr>
          <p:cNvPr id="56" name="Group 106">
            <a:extLst>
              <a:ext uri="{FF2B5EF4-FFF2-40B4-BE49-F238E27FC236}">
                <a16:creationId xmlns:a16="http://schemas.microsoft.com/office/drawing/2014/main" id="{91647614-E7D8-4DF5-AD07-AE2474AC7974}"/>
              </a:ext>
            </a:extLst>
          </p:cNvPr>
          <p:cNvGrpSpPr>
            <a:grpSpLocks/>
          </p:cNvGrpSpPr>
          <p:nvPr/>
        </p:nvGrpSpPr>
        <p:grpSpPr bwMode="auto">
          <a:xfrm>
            <a:off x="2621210" y="1319308"/>
            <a:ext cx="7970837" cy="1471612"/>
            <a:chOff x="278" y="867"/>
            <a:chExt cx="5021" cy="927"/>
          </a:xfrm>
        </p:grpSpPr>
        <p:sp>
          <p:nvSpPr>
            <p:cNvPr id="57" name="Text Box 107">
              <a:extLst>
                <a:ext uri="{FF2B5EF4-FFF2-40B4-BE49-F238E27FC236}">
                  <a16:creationId xmlns:a16="http://schemas.microsoft.com/office/drawing/2014/main" id="{7B3809C5-5691-43C7-8A0E-588E17198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494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Step 1:</a:t>
              </a:r>
            </a:p>
          </p:txBody>
        </p:sp>
        <p:grpSp>
          <p:nvGrpSpPr>
            <p:cNvPr id="58" name="Group 108">
              <a:extLst>
                <a:ext uri="{FF2B5EF4-FFF2-40B4-BE49-F238E27FC236}">
                  <a16:creationId xmlns:a16="http://schemas.microsoft.com/office/drawing/2014/main" id="{777A94C4-B5C9-4065-9647-BFC4A78C4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" y="867"/>
              <a:ext cx="4790" cy="927"/>
              <a:chOff x="509" y="867"/>
              <a:chExt cx="4790" cy="927"/>
            </a:xfrm>
          </p:grpSpPr>
          <p:sp>
            <p:nvSpPr>
              <p:cNvPr id="59" name="Freeform 109">
                <a:extLst>
                  <a:ext uri="{FF2B5EF4-FFF2-40B4-BE49-F238E27FC236}">
                    <a16:creationId xmlns:a16="http://schemas.microsoft.com/office/drawing/2014/main" id="{E60A2730-BAEA-4F5F-A85E-43C3A8C39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" y="955"/>
                <a:ext cx="2818" cy="463"/>
              </a:xfrm>
              <a:custGeom>
                <a:avLst/>
                <a:gdLst>
                  <a:gd name="T0" fmla="*/ 0 w 2818"/>
                  <a:gd name="T1" fmla="*/ 463 h 463"/>
                  <a:gd name="T2" fmla="*/ 127 w 2818"/>
                  <a:gd name="T3" fmla="*/ 427 h 463"/>
                  <a:gd name="T4" fmla="*/ 209 w 2818"/>
                  <a:gd name="T5" fmla="*/ 372 h 463"/>
                  <a:gd name="T6" fmla="*/ 281 w 2818"/>
                  <a:gd name="T7" fmla="*/ 336 h 463"/>
                  <a:gd name="T8" fmla="*/ 309 w 2818"/>
                  <a:gd name="T9" fmla="*/ 309 h 463"/>
                  <a:gd name="T10" fmla="*/ 381 w 2818"/>
                  <a:gd name="T11" fmla="*/ 272 h 463"/>
                  <a:gd name="T12" fmla="*/ 436 w 2818"/>
                  <a:gd name="T13" fmla="*/ 236 h 463"/>
                  <a:gd name="T14" fmla="*/ 509 w 2818"/>
                  <a:gd name="T15" fmla="*/ 200 h 463"/>
                  <a:gd name="T16" fmla="*/ 672 w 2818"/>
                  <a:gd name="T17" fmla="*/ 136 h 463"/>
                  <a:gd name="T18" fmla="*/ 781 w 2818"/>
                  <a:gd name="T19" fmla="*/ 72 h 463"/>
                  <a:gd name="T20" fmla="*/ 909 w 2818"/>
                  <a:gd name="T21" fmla="*/ 0 h 463"/>
                  <a:gd name="T22" fmla="*/ 1145 w 2818"/>
                  <a:gd name="T23" fmla="*/ 36 h 463"/>
                  <a:gd name="T24" fmla="*/ 1518 w 2818"/>
                  <a:gd name="T25" fmla="*/ 0 h 463"/>
                  <a:gd name="T26" fmla="*/ 1781 w 2818"/>
                  <a:gd name="T27" fmla="*/ 9 h 463"/>
                  <a:gd name="T28" fmla="*/ 1945 w 2818"/>
                  <a:gd name="T29" fmla="*/ 45 h 463"/>
                  <a:gd name="T30" fmla="*/ 2099 w 2818"/>
                  <a:gd name="T31" fmla="*/ 191 h 463"/>
                  <a:gd name="T32" fmla="*/ 2299 w 2818"/>
                  <a:gd name="T33" fmla="*/ 281 h 463"/>
                  <a:gd name="T34" fmla="*/ 2409 w 2818"/>
                  <a:gd name="T35" fmla="*/ 318 h 463"/>
                  <a:gd name="T36" fmla="*/ 2509 w 2818"/>
                  <a:gd name="T37" fmla="*/ 372 h 463"/>
                  <a:gd name="T38" fmla="*/ 2636 w 2818"/>
                  <a:gd name="T39" fmla="*/ 418 h 463"/>
                  <a:gd name="T40" fmla="*/ 2754 w 2818"/>
                  <a:gd name="T41" fmla="*/ 454 h 463"/>
                  <a:gd name="T42" fmla="*/ 2818 w 2818"/>
                  <a:gd name="T43" fmla="*/ 463 h 46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18"/>
                  <a:gd name="T67" fmla="*/ 0 h 463"/>
                  <a:gd name="T68" fmla="*/ 2818 w 2818"/>
                  <a:gd name="T69" fmla="*/ 463 h 46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18" h="463">
                    <a:moveTo>
                      <a:pt x="0" y="463"/>
                    </a:moveTo>
                    <a:cubicBezTo>
                      <a:pt x="42" y="456"/>
                      <a:pt x="89" y="448"/>
                      <a:pt x="127" y="427"/>
                    </a:cubicBezTo>
                    <a:cubicBezTo>
                      <a:pt x="156" y="411"/>
                      <a:pt x="178" y="382"/>
                      <a:pt x="209" y="372"/>
                    </a:cubicBezTo>
                    <a:cubicBezTo>
                      <a:pt x="243" y="361"/>
                      <a:pt x="246" y="362"/>
                      <a:pt x="281" y="336"/>
                    </a:cubicBezTo>
                    <a:cubicBezTo>
                      <a:pt x="291" y="328"/>
                      <a:pt x="298" y="316"/>
                      <a:pt x="309" y="309"/>
                    </a:cubicBezTo>
                    <a:cubicBezTo>
                      <a:pt x="332" y="294"/>
                      <a:pt x="358" y="287"/>
                      <a:pt x="381" y="272"/>
                    </a:cubicBezTo>
                    <a:cubicBezTo>
                      <a:pt x="399" y="260"/>
                      <a:pt x="418" y="248"/>
                      <a:pt x="436" y="236"/>
                    </a:cubicBezTo>
                    <a:cubicBezTo>
                      <a:pt x="459" y="221"/>
                      <a:pt x="509" y="200"/>
                      <a:pt x="509" y="200"/>
                    </a:cubicBezTo>
                    <a:cubicBezTo>
                      <a:pt x="551" y="156"/>
                      <a:pt x="618" y="159"/>
                      <a:pt x="672" y="136"/>
                    </a:cubicBezTo>
                    <a:cubicBezTo>
                      <a:pt x="713" y="119"/>
                      <a:pt x="740" y="86"/>
                      <a:pt x="781" y="72"/>
                    </a:cubicBezTo>
                    <a:cubicBezTo>
                      <a:pt x="817" y="38"/>
                      <a:pt x="861" y="12"/>
                      <a:pt x="909" y="0"/>
                    </a:cubicBezTo>
                    <a:cubicBezTo>
                      <a:pt x="988" y="13"/>
                      <a:pt x="1065" y="27"/>
                      <a:pt x="1145" y="36"/>
                    </a:cubicBezTo>
                    <a:cubicBezTo>
                      <a:pt x="1284" y="31"/>
                      <a:pt x="1390" y="31"/>
                      <a:pt x="1518" y="0"/>
                    </a:cubicBezTo>
                    <a:cubicBezTo>
                      <a:pt x="1606" y="3"/>
                      <a:pt x="1693" y="4"/>
                      <a:pt x="1781" y="9"/>
                    </a:cubicBezTo>
                    <a:cubicBezTo>
                      <a:pt x="1834" y="12"/>
                      <a:pt x="1892" y="36"/>
                      <a:pt x="1945" y="45"/>
                    </a:cubicBezTo>
                    <a:cubicBezTo>
                      <a:pt x="2013" y="68"/>
                      <a:pt x="2040" y="152"/>
                      <a:pt x="2099" y="191"/>
                    </a:cubicBezTo>
                    <a:cubicBezTo>
                      <a:pt x="2167" y="236"/>
                      <a:pt x="2217" y="267"/>
                      <a:pt x="2299" y="281"/>
                    </a:cubicBezTo>
                    <a:cubicBezTo>
                      <a:pt x="2336" y="294"/>
                      <a:pt x="2372" y="306"/>
                      <a:pt x="2409" y="318"/>
                    </a:cubicBezTo>
                    <a:cubicBezTo>
                      <a:pt x="2441" y="328"/>
                      <a:pt x="2478" y="357"/>
                      <a:pt x="2509" y="372"/>
                    </a:cubicBezTo>
                    <a:cubicBezTo>
                      <a:pt x="2548" y="391"/>
                      <a:pt x="2594" y="406"/>
                      <a:pt x="2636" y="418"/>
                    </a:cubicBezTo>
                    <a:cubicBezTo>
                      <a:pt x="2675" y="430"/>
                      <a:pt x="2714" y="447"/>
                      <a:pt x="2754" y="454"/>
                    </a:cubicBezTo>
                    <a:cubicBezTo>
                      <a:pt x="2775" y="458"/>
                      <a:pt x="2818" y="463"/>
                      <a:pt x="2818" y="46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110">
                <a:extLst>
                  <a:ext uri="{FF2B5EF4-FFF2-40B4-BE49-F238E27FC236}">
                    <a16:creationId xmlns:a16="http://schemas.microsoft.com/office/drawing/2014/main" id="{4DB89322-F274-4D51-BD32-B2AE24CD0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" y="1427"/>
                <a:ext cx="47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111">
                <a:extLst>
                  <a:ext uri="{FF2B5EF4-FFF2-40B4-BE49-F238E27FC236}">
                    <a16:creationId xmlns:a16="http://schemas.microsoft.com/office/drawing/2014/main" id="{CAF7D0EB-E8E7-4CDD-8838-B3BCD46EE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0" y="936"/>
                <a:ext cx="0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Text Box 112">
                <a:extLst>
                  <a:ext uri="{FF2B5EF4-FFF2-40B4-BE49-F238E27FC236}">
                    <a16:creationId xmlns:a16="http://schemas.microsoft.com/office/drawing/2014/main" id="{D50DD0DE-B33D-49E2-BF83-AC7A28ABAB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" y="1488"/>
                <a:ext cx="42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000">
                    <a:latin typeface="Times New Roman" panose="02020603050405020304" pitchFamily="18" charset="0"/>
                  </a:rPr>
                  <a:t>         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-$351	-$159		profit	             $1,838	         $4,700	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" name="Text Box 113">
                <a:extLst>
                  <a:ext uri="{FF2B5EF4-FFF2-40B4-BE49-F238E27FC236}">
                    <a16:creationId xmlns:a16="http://schemas.microsoft.com/office/drawing/2014/main" id="{71E79954-F1EA-4DF8-B31B-7FA0342DE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" y="1640"/>
                <a:ext cx="409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000">
                    <a:latin typeface="Times New Roman" panose="02020603050405020304" pitchFamily="18" charset="0"/>
                  </a:rPr>
                  <a:t>       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Min             Low (i.e, 5%-tile)		                           High(i.e, 95%-0 tile)        Max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Text Box 114">
                <a:extLst>
                  <a:ext uri="{FF2B5EF4-FFF2-40B4-BE49-F238E27FC236}">
                    <a16:creationId xmlns:a16="http://schemas.microsoft.com/office/drawing/2014/main" id="{BADC9BF5-631B-4D92-99FD-71487D99D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4" y="867"/>
                <a:ext cx="29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count</a:t>
                </a:r>
              </a:p>
            </p:txBody>
          </p:sp>
          <p:sp>
            <p:nvSpPr>
              <p:cNvPr id="65" name="Line 115">
                <a:extLst>
                  <a:ext uri="{FF2B5EF4-FFF2-40B4-BE49-F238E27FC236}">
                    <a16:creationId xmlns:a16="http://schemas.microsoft.com/office/drawing/2014/main" id="{E46FDEFE-E45D-44DF-8CAF-7EC283F29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9" y="1082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116">
                <a:extLst>
                  <a:ext uri="{FF2B5EF4-FFF2-40B4-BE49-F238E27FC236}">
                    <a16:creationId xmlns:a16="http://schemas.microsoft.com/office/drawing/2014/main" id="{F9813C0C-A064-46DE-8299-280BF87AD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3" y="1069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7" name="Group 117">
            <a:extLst>
              <a:ext uri="{FF2B5EF4-FFF2-40B4-BE49-F238E27FC236}">
                <a16:creationId xmlns:a16="http://schemas.microsoft.com/office/drawing/2014/main" id="{7E17E35C-06AF-404F-BFD6-C231C28671F6}"/>
              </a:ext>
            </a:extLst>
          </p:cNvPr>
          <p:cNvGrpSpPr>
            <a:grpSpLocks/>
          </p:cNvGrpSpPr>
          <p:nvPr/>
        </p:nvGrpSpPr>
        <p:grpSpPr bwMode="auto">
          <a:xfrm>
            <a:off x="2635497" y="3022695"/>
            <a:ext cx="5289550" cy="620713"/>
            <a:chOff x="287" y="1940"/>
            <a:chExt cx="3332" cy="391"/>
          </a:xfrm>
        </p:grpSpPr>
        <p:sp>
          <p:nvSpPr>
            <p:cNvPr id="68" name="Rectangle 118">
              <a:extLst>
                <a:ext uri="{FF2B5EF4-FFF2-40B4-BE49-F238E27FC236}">
                  <a16:creationId xmlns:a16="http://schemas.microsoft.com/office/drawing/2014/main" id="{092205DD-1936-4A6B-8FB2-52D8A40C0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" y="1940"/>
              <a:ext cx="7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(-$1,000  - $2,000)</a:t>
              </a:r>
            </a:p>
          </p:txBody>
        </p:sp>
        <p:sp>
          <p:nvSpPr>
            <p:cNvPr id="69" name="Line 119">
              <a:extLst>
                <a:ext uri="{FF2B5EF4-FFF2-40B4-BE49-F238E27FC236}">
                  <a16:creationId xmlns:a16="http://schemas.microsoft.com/office/drawing/2014/main" id="{511A319D-F733-404C-A384-F7991C153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2064"/>
              <a:ext cx="545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120">
              <a:extLst>
                <a:ext uri="{FF2B5EF4-FFF2-40B4-BE49-F238E27FC236}">
                  <a16:creationId xmlns:a16="http://schemas.microsoft.com/office/drawing/2014/main" id="{175C0464-0BBF-43DB-8208-E38C731B6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2064"/>
              <a:ext cx="609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121">
              <a:extLst>
                <a:ext uri="{FF2B5EF4-FFF2-40B4-BE49-F238E27FC236}">
                  <a16:creationId xmlns:a16="http://schemas.microsoft.com/office/drawing/2014/main" id="{D1B35567-C6AA-44AF-9BCB-FD48AFE5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6" y="2064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122">
              <a:extLst>
                <a:ext uri="{FF2B5EF4-FFF2-40B4-BE49-F238E27FC236}">
                  <a16:creationId xmlns:a16="http://schemas.microsoft.com/office/drawing/2014/main" id="{18C4D07E-291F-41DD-99D5-B33DDDD04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2167"/>
              <a:ext cx="5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(-$1,000 - 0)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123">
              <a:extLst>
                <a:ext uri="{FF2B5EF4-FFF2-40B4-BE49-F238E27FC236}">
                  <a16:creationId xmlns:a16="http://schemas.microsoft.com/office/drawing/2014/main" id="{65FD4EC0-BCE7-4BCE-B167-2A2AE85E6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" y="2177"/>
              <a:ext cx="5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(0 -$ 1,000)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4" name="Rectangle 124">
              <a:extLst>
                <a:ext uri="{FF2B5EF4-FFF2-40B4-BE49-F238E27FC236}">
                  <a16:creationId xmlns:a16="http://schemas.microsoft.com/office/drawing/2014/main" id="{DCC542C6-DCE2-4C11-914D-85B0398CE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" y="1991"/>
              <a:ext cx="3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Step 3:</a:t>
              </a:r>
            </a:p>
          </p:txBody>
        </p:sp>
        <p:sp>
          <p:nvSpPr>
            <p:cNvPr id="75" name="Text Box 125">
              <a:extLst>
                <a:ext uri="{FF2B5EF4-FFF2-40B4-BE49-F238E27FC236}">
                  <a16:creationId xmlns:a16="http://schemas.microsoft.com/office/drawing/2014/main" id="{9C6E4FD1-15F8-458D-B060-D8B5989D9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2176"/>
              <a:ext cx="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</a:rPr>
                <a:t>($1,000 - $2,000)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03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Concept Hierarchy Generation for Categorical Data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000" b="1" dirty="0"/>
              <a:t>Specification of a partial ordering of attributes explicitly at the schema level by users or experts</a:t>
            </a:r>
          </a:p>
          <a:p>
            <a:pPr lvl="1">
              <a:lnSpc>
                <a:spcPct val="105000"/>
              </a:lnSpc>
              <a:spcBef>
                <a:spcPts val="600"/>
              </a:spcBef>
            </a:pPr>
            <a:r>
              <a:rPr lang="en-US" altLang="zh-CN" sz="1800" b="1" dirty="0"/>
              <a:t>street&lt;city&lt;state&lt;country</a:t>
            </a:r>
            <a:endParaRPr lang="en-US" altLang="zh-CN" sz="1200" b="1" dirty="0"/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000" b="1" dirty="0"/>
              <a:t>Specification of a portion of a hierarchy by explicit data grouping</a:t>
            </a:r>
          </a:p>
          <a:p>
            <a:pPr lvl="1">
              <a:lnSpc>
                <a:spcPct val="105000"/>
              </a:lnSpc>
              <a:spcBef>
                <a:spcPts val="600"/>
              </a:spcBef>
            </a:pPr>
            <a:r>
              <a:rPr lang="en-US" altLang="zh-CN" sz="1800" b="1" dirty="0"/>
              <a:t>{Urbana, Champaign, Chicago}&lt;Illinois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000" b="1" dirty="0"/>
              <a:t>Specification of a set of attributes. </a:t>
            </a:r>
          </a:p>
          <a:p>
            <a:pPr lvl="1">
              <a:lnSpc>
                <a:spcPct val="105000"/>
              </a:lnSpc>
              <a:spcBef>
                <a:spcPts val="600"/>
              </a:spcBef>
            </a:pPr>
            <a:r>
              <a:rPr lang="en-US" altLang="zh-CN" sz="1800" b="1" dirty="0"/>
              <a:t>System automatically generates partial ordering by analysis of the number of distinct values</a:t>
            </a:r>
          </a:p>
          <a:p>
            <a:pPr lvl="1">
              <a:lnSpc>
                <a:spcPct val="105000"/>
              </a:lnSpc>
              <a:spcBef>
                <a:spcPts val="600"/>
              </a:spcBef>
            </a:pPr>
            <a:r>
              <a:rPr lang="en-US" altLang="zh-CN" sz="1800" b="1" dirty="0"/>
              <a:t>E.g.,</a:t>
            </a:r>
            <a:r>
              <a:rPr lang="en-US" altLang="zh-CN" sz="1600" b="1" dirty="0"/>
              <a:t> </a:t>
            </a:r>
            <a:r>
              <a:rPr lang="en-US" altLang="zh-CN" sz="1800" b="1" dirty="0"/>
              <a:t>street &lt; city &lt;state &lt; country</a:t>
            </a:r>
            <a:endParaRPr lang="en-US" altLang="zh-CN" sz="1200" b="1" dirty="0"/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000" b="1" dirty="0"/>
              <a:t>Specification of only a partial set of attributes</a:t>
            </a:r>
          </a:p>
          <a:p>
            <a:pPr lvl="1">
              <a:lnSpc>
                <a:spcPct val="105000"/>
              </a:lnSpc>
              <a:spcBef>
                <a:spcPts val="600"/>
              </a:spcBef>
            </a:pPr>
            <a:r>
              <a:rPr lang="en-US" altLang="zh-CN" sz="1800" b="1" dirty="0"/>
              <a:t>E.g., only street &lt; city, not others</a:t>
            </a:r>
          </a:p>
        </p:txBody>
      </p:sp>
    </p:spTree>
    <p:extLst>
      <p:ext uri="{BB962C8B-B14F-4D97-AF65-F5344CB8AC3E}">
        <p14:creationId xmlns:p14="http://schemas.microsoft.com/office/powerpoint/2010/main" val="878693275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78927</TotalTime>
  <Words>940</Words>
  <Application>Microsoft Office PowerPoint</Application>
  <PresentationFormat>宽屏</PresentationFormat>
  <Paragraphs>144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新細明體</vt:lpstr>
      <vt:lpstr>方正粗黑宋简体</vt:lpstr>
      <vt:lpstr>SimSun</vt:lpstr>
      <vt:lpstr>SimSun</vt:lpstr>
      <vt:lpstr>Microsoft YaHei</vt:lpstr>
      <vt:lpstr>Arial</vt:lpstr>
      <vt:lpstr>Calibri</vt:lpstr>
      <vt:lpstr>Symbol</vt:lpstr>
      <vt:lpstr>Times New Roman</vt:lpstr>
      <vt:lpstr>Wingdings</vt:lpstr>
      <vt:lpstr>Wingdings 2</vt:lpstr>
      <vt:lpstr>Tsinghua</vt:lpstr>
      <vt:lpstr>Equation</vt:lpstr>
      <vt:lpstr>Data Preprocessing ——Discretization and Concept Hierarchy Generation——</vt:lpstr>
      <vt:lpstr>Data Preprocessing</vt:lpstr>
      <vt:lpstr>Discretization and Concept hierarchy</vt:lpstr>
      <vt:lpstr>Discretization and Concept Hierarchy Generation for Numeric Data</vt:lpstr>
      <vt:lpstr>Entropy-Based Discretization</vt:lpstr>
      <vt:lpstr>Interval Merge by 2 Analysis</vt:lpstr>
      <vt:lpstr>Segmentation by Natural Partitioning</vt:lpstr>
      <vt:lpstr> Example of 3-4-5 Rule</vt:lpstr>
      <vt:lpstr>Concept Hierarchy Generation for Categorical Data</vt:lpstr>
      <vt:lpstr>Automatic Concept Hierarchy Generation</vt:lpstr>
      <vt:lpstr>Summary</vt:lpstr>
      <vt:lpstr>References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6135</cp:revision>
  <cp:lastPrinted>2019-04-19T01:46:34Z</cp:lastPrinted>
  <dcterms:created xsi:type="dcterms:W3CDTF">2013-09-16T02:46:25Z</dcterms:created>
  <dcterms:modified xsi:type="dcterms:W3CDTF">2022-03-21T04:40:33Z</dcterms:modified>
</cp:coreProperties>
</file>