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handoutMasterIdLst>
    <p:handoutMasterId r:id="rId10"/>
  </p:handoutMasterIdLst>
  <p:sldIdLst>
    <p:sldId id="920" r:id="rId2"/>
    <p:sldId id="983" r:id="rId3"/>
    <p:sldId id="976" r:id="rId4"/>
    <p:sldId id="985" r:id="rId5"/>
    <p:sldId id="986" r:id="rId6"/>
    <p:sldId id="984" r:id="rId7"/>
    <p:sldId id="804" r:id="rId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83"/>
            <p14:sldId id="976"/>
            <p14:sldId id="985"/>
            <p14:sldId id="986"/>
            <p14:sldId id="98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Data Collection</a:t>
            </a:r>
            <a:br>
              <a:rPr lang="en-US" altLang="zh-CN" b="1" dirty="0" smtClean="0"/>
            </a:br>
            <a:r>
              <a:rPr lang="en-US" altLang="zh-CN" sz="2000" dirty="0" smtClean="0"/>
              <a:t>——</a:t>
            </a:r>
            <a:r>
              <a:rPr lang="en-US" altLang="zh-CN" sz="2000" dirty="0"/>
              <a:t>Improvement of Existing Data and Models</a:t>
            </a:r>
            <a:r>
              <a:rPr lang="en-US" altLang="zh-CN" sz="2000" dirty="0" smtClean="0"/>
              <a:t>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1800" dirty="0" smtClean="0"/>
              <a:t>“Data Mining: Methods and Applications”</a:t>
            </a:r>
          </a:p>
          <a:p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3736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Improvement of Existing Data and </a:t>
            </a:r>
            <a:r>
              <a:rPr lang="en-US" altLang="zh-CN" sz="2000" b="1" dirty="0" smtClean="0"/>
              <a:t>Models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Using Existing Data and Models</a:t>
            </a:r>
            <a:endParaRPr lang="en-US" altLang="zh-CN" sz="2000" b="1" dirty="0"/>
          </a:p>
          <a:p>
            <a:r>
              <a:rPr lang="en-US" altLang="zh-CN" sz="2000" b="1" dirty="0" smtClean="0"/>
              <a:t>Scenarios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It </a:t>
            </a:r>
            <a:r>
              <a:rPr lang="en-US" altLang="zh-CN" sz="1600" dirty="0"/>
              <a:t>may be difficult </a:t>
            </a:r>
            <a:r>
              <a:rPr lang="en-US" altLang="zh-CN" sz="1600" dirty="0" smtClean="0"/>
              <a:t>to find </a:t>
            </a:r>
            <a:r>
              <a:rPr lang="en-US" altLang="zh-CN" sz="1600" dirty="0"/>
              <a:t>new datasets because the application is too novel </a:t>
            </a:r>
            <a:r>
              <a:rPr lang="en-US" altLang="zh-CN" sz="1600" dirty="0" smtClean="0"/>
              <a:t>or non-trivial </a:t>
            </a:r>
            <a:r>
              <a:rPr lang="en-US" altLang="zh-CN" sz="1600" dirty="0"/>
              <a:t>for others to have produced datasets.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simply adding more data may not significantly </a:t>
            </a:r>
            <a:r>
              <a:rPr lang="en-US" altLang="zh-CN" sz="1600" dirty="0" smtClean="0"/>
              <a:t>improve the </a:t>
            </a:r>
            <a:r>
              <a:rPr lang="en-US" altLang="zh-CN" sz="1600" dirty="0"/>
              <a:t>model’s accuracy anymore. </a:t>
            </a:r>
            <a:endParaRPr lang="en-US" altLang="zh-CN" sz="1600" dirty="0" smtClean="0"/>
          </a:p>
          <a:p>
            <a:r>
              <a:rPr lang="en-US" altLang="zh-CN" sz="2000" dirty="0" smtClean="0"/>
              <a:t>Re-labeling or cleaning </a:t>
            </a:r>
            <a:r>
              <a:rPr lang="en-US" altLang="zh-CN" sz="2000" dirty="0"/>
              <a:t>the existing data may be the faster way to </a:t>
            </a:r>
            <a:r>
              <a:rPr lang="en-US" altLang="zh-CN" sz="2000" dirty="0" smtClean="0"/>
              <a:t>increase the </a:t>
            </a:r>
            <a:r>
              <a:rPr lang="en-US" altLang="zh-CN" sz="2000" dirty="0"/>
              <a:t>accuracy. </a:t>
            </a:r>
            <a:endParaRPr lang="en-US" altLang="zh-CN" sz="20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27" y="4098156"/>
            <a:ext cx="5638113" cy="20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187" y="311599"/>
            <a:ext cx="10369184" cy="922115"/>
          </a:xfrm>
        </p:spPr>
        <p:txBody>
          <a:bodyPr/>
          <a:lstStyle/>
          <a:p>
            <a:r>
              <a:rPr lang="en-US" altLang="zh-CN" sz="2000" b="1" dirty="0"/>
              <a:t>Improvement of Existing Data and Models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" dirty="0" smtClean="0"/>
              <a:t> </a:t>
            </a:r>
            <a:endParaRPr lang="en-US" altLang="zh-CN" sz="12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3961" y="1290280"/>
            <a:ext cx="11260069" cy="5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4" indent="-342874" algn="l" defTabSz="914332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Improving Existing Data: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data can </a:t>
            </a:r>
            <a:r>
              <a:rPr lang="en-US" altLang="zh-CN" sz="2000" dirty="0"/>
              <a:t>be noisy and the labels </a:t>
            </a:r>
            <a:r>
              <a:rPr lang="en-US" altLang="zh-CN" sz="2000" dirty="0" smtClean="0"/>
              <a:t>may be incorrect.</a:t>
            </a:r>
            <a:endParaRPr lang="en-US" altLang="zh-CN" sz="2000" b="1" dirty="0" smtClean="0"/>
          </a:p>
          <a:p>
            <a:pPr lvl="1"/>
            <a:r>
              <a:rPr lang="en-US" altLang="zh-CN" b="1" dirty="0" smtClean="0"/>
              <a:t>Data Cleaning: </a:t>
            </a:r>
            <a:r>
              <a:rPr lang="en-US" altLang="zh-CN" dirty="0" smtClean="0"/>
              <a:t>To Introduce in Data Pre-process</a:t>
            </a:r>
          </a:p>
          <a:p>
            <a:pPr lvl="1"/>
            <a:r>
              <a:rPr lang="en-US" altLang="zh-CN" b="1" dirty="0" smtClean="0"/>
              <a:t>Re-labeling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If </a:t>
            </a:r>
            <a:r>
              <a:rPr lang="en-US" altLang="zh-CN" sz="1600" dirty="0"/>
              <a:t>the </a:t>
            </a:r>
            <a:r>
              <a:rPr lang="en-US" altLang="zh-CN" sz="1600" dirty="0" smtClean="0"/>
              <a:t>labels are </a:t>
            </a:r>
            <a:r>
              <a:rPr lang="en-US" altLang="zh-CN" sz="1600" dirty="0"/>
              <a:t>noisy, then the model accuracy plateaus from some </a:t>
            </a:r>
            <a:r>
              <a:rPr lang="en-US" altLang="zh-CN" sz="1600" dirty="0" smtClean="0"/>
              <a:t>point and </a:t>
            </a:r>
            <a:r>
              <a:rPr lang="en-US" altLang="zh-CN" sz="1600" dirty="0"/>
              <a:t>does not increase further, no matter how many </a:t>
            </a:r>
            <a:r>
              <a:rPr lang="en-US" altLang="zh-CN" sz="1600" dirty="0" smtClean="0"/>
              <a:t>more labeling </a:t>
            </a:r>
            <a:r>
              <a:rPr lang="en-US" altLang="zh-CN" sz="1600" dirty="0"/>
              <a:t>is done. 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Repeated </a:t>
            </a:r>
            <a:r>
              <a:rPr lang="en-US" altLang="zh-CN" sz="1600" dirty="0"/>
              <a:t>labeling using workers of certain individual qualities can </a:t>
            </a:r>
            <a:r>
              <a:rPr lang="en-US" altLang="zh-CN" sz="1600" dirty="0" smtClean="0"/>
              <a:t>significantly improve </a:t>
            </a:r>
            <a:r>
              <a:rPr lang="en-US" altLang="zh-CN" sz="1600" dirty="0"/>
              <a:t>model accuracy where a straightforward </a:t>
            </a:r>
            <a:r>
              <a:rPr lang="en-US" altLang="zh-CN" sz="1600" dirty="0" smtClean="0"/>
              <a:t>round robin approach(</a:t>
            </a:r>
            <a:r>
              <a:rPr lang="zh-CN" altLang="en-US" dirty="0"/>
              <a:t>轮询调度</a:t>
            </a:r>
            <a:r>
              <a:rPr lang="zh-CN" altLang="en-US" dirty="0" smtClean="0"/>
              <a:t>算法</a:t>
            </a:r>
            <a:r>
              <a:rPr lang="en-US" altLang="zh-CN" sz="1600" dirty="0" smtClean="0"/>
              <a:t>) </a:t>
            </a:r>
            <a:r>
              <a:rPr lang="en-US" altLang="zh-CN" sz="1600" dirty="0"/>
              <a:t>already give substantial improvements, </a:t>
            </a:r>
            <a:r>
              <a:rPr lang="en-US" altLang="zh-CN" sz="1600" dirty="0" smtClean="0"/>
              <a:t>and being </a:t>
            </a:r>
            <a:r>
              <a:rPr lang="en-US" altLang="zh-CN" sz="1600" dirty="0"/>
              <a:t>more selective in labeling gives even better results. 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302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187" y="311599"/>
            <a:ext cx="10369184" cy="922115"/>
          </a:xfrm>
        </p:spPr>
        <p:txBody>
          <a:bodyPr/>
          <a:lstStyle/>
          <a:p>
            <a:r>
              <a:rPr lang="en-US" altLang="zh-CN" sz="2000" b="1" dirty="0"/>
              <a:t>Improvement of Existing Data and Models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" dirty="0" smtClean="0"/>
              <a:t> </a:t>
            </a:r>
            <a:endParaRPr lang="en-US" altLang="zh-CN" sz="12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3961" y="1290280"/>
            <a:ext cx="11260069" cy="5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4" indent="-342874" algn="l" defTabSz="914332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Improving Models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i="1" dirty="0"/>
              <a:t>Robust Against Noise and </a:t>
            </a:r>
            <a:r>
              <a:rPr lang="en-US" altLang="zh-CN" sz="1600" i="1" dirty="0" smtClean="0"/>
              <a:t>Bias </a:t>
            </a:r>
            <a:r>
              <a:rPr lang="en-US" altLang="zh-CN" sz="1600" dirty="0" smtClean="0"/>
              <a:t>:</a:t>
            </a:r>
            <a:r>
              <a:rPr lang="en-US" altLang="zh-CN" sz="1600" i="1" dirty="0" smtClean="0"/>
              <a:t> </a:t>
            </a:r>
            <a:r>
              <a:rPr lang="en-US" altLang="zh-CN" sz="1600" dirty="0"/>
              <a:t>there </a:t>
            </a:r>
            <a:r>
              <a:rPr lang="en-US" altLang="zh-CN" sz="1600" dirty="0" smtClean="0"/>
              <a:t>is a </a:t>
            </a:r>
            <a:r>
              <a:rPr lang="en-US" altLang="zh-CN" sz="1600" dirty="0"/>
              <a:t>large number of noisy or even adversarial labels </a:t>
            </a:r>
            <a:r>
              <a:rPr lang="en-US" altLang="zh-CN" sz="1600" dirty="0" smtClean="0"/>
              <a:t>and a </a:t>
            </a:r>
            <a:r>
              <a:rPr lang="en-US" altLang="zh-CN" sz="1600" dirty="0"/>
              <a:t>relatively smaller number of clean labels. Simply discarding the noisy labels will result in reduced </a:t>
            </a:r>
            <a:r>
              <a:rPr lang="en-US" altLang="zh-CN" sz="1600" dirty="0" smtClean="0"/>
              <a:t>training data</a:t>
            </a:r>
            <a:r>
              <a:rPr lang="en-US" altLang="zh-CN" sz="1600" dirty="0"/>
              <a:t>, which is not desirable for complex models. </a:t>
            </a:r>
            <a:endParaRPr lang="en-US" altLang="zh-CN" sz="1600" i="1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i="1" dirty="0" smtClean="0"/>
              <a:t>Transfer </a:t>
            </a:r>
            <a:r>
              <a:rPr lang="en-US" altLang="zh-CN" sz="1600" i="1" dirty="0"/>
              <a:t>Learning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: When </a:t>
            </a:r>
            <a:r>
              <a:rPr lang="en-US" altLang="zh-CN" sz="1600" dirty="0"/>
              <a:t>there is not enough training data or time to train </a:t>
            </a:r>
            <a:r>
              <a:rPr lang="en-US" altLang="zh-CN" sz="1600" dirty="0" smtClean="0"/>
              <a:t>from scratch, a </a:t>
            </a:r>
            <a:r>
              <a:rPr lang="en-US" altLang="zh-CN" sz="1600" dirty="0"/>
              <a:t>common technique is to start from an </a:t>
            </a:r>
            <a:r>
              <a:rPr lang="en-US" altLang="zh-CN" sz="1600" dirty="0" smtClean="0"/>
              <a:t>existing model </a:t>
            </a:r>
            <a:r>
              <a:rPr lang="en-US" altLang="zh-CN" sz="1600" dirty="0"/>
              <a:t>that is well trained (also called a </a:t>
            </a:r>
            <a:r>
              <a:rPr lang="en-US" altLang="zh-CN" sz="1600" i="1" dirty="0"/>
              <a:t>source task</a:t>
            </a:r>
            <a:r>
              <a:rPr lang="en-US" altLang="zh-CN" sz="1600" dirty="0"/>
              <a:t>), </a:t>
            </a:r>
            <a:r>
              <a:rPr lang="en-US" altLang="zh-CN" sz="1600" dirty="0" smtClean="0"/>
              <a:t>one can </a:t>
            </a:r>
            <a:r>
              <a:rPr lang="en-US" altLang="zh-CN" sz="1600" dirty="0"/>
              <a:t>incrementally train a new model (a </a:t>
            </a:r>
            <a:r>
              <a:rPr lang="en-US" altLang="zh-CN" sz="1600" i="1" dirty="0"/>
              <a:t>target task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that already </a:t>
            </a:r>
            <a:r>
              <a:rPr lang="en-US" altLang="zh-CN" sz="1600" dirty="0"/>
              <a:t>performs well. 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 smtClean="0"/>
              <a:t>AlexNet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VGGNet</a:t>
            </a:r>
            <a:endParaRPr lang="en-US" altLang="zh-CN" sz="1600" dirty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Hub, </a:t>
            </a:r>
            <a:r>
              <a:rPr lang="en-US" altLang="zh-CN" sz="1600" dirty="0" err="1" smtClean="0"/>
              <a:t>AutoML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u="sng" dirty="0" smtClean="0"/>
              <a:t>Problems</a:t>
            </a:r>
            <a:r>
              <a:rPr lang="en-US" altLang="zh-CN" sz="1600" dirty="0" smtClean="0"/>
              <a:t>: What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transfer, How </a:t>
            </a:r>
            <a:r>
              <a:rPr lang="en-US" altLang="zh-CN" sz="1600" dirty="0"/>
              <a:t>to transfer, and </a:t>
            </a:r>
            <a:r>
              <a:rPr lang="en-US" altLang="zh-CN" sz="1600" dirty="0" smtClean="0"/>
              <a:t>When </a:t>
            </a:r>
            <a:r>
              <a:rPr lang="en-US" altLang="zh-CN" sz="1600" dirty="0"/>
              <a:t>to transfer. 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553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21027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40" y="3369775"/>
            <a:ext cx="273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79726</TotalTime>
  <Words>367</Words>
  <Application>Microsoft Office PowerPoint</Application>
  <PresentationFormat>宽屏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Data Collection ——Improvement of Existing Data and Models——</vt:lpstr>
      <vt:lpstr>Contents</vt:lpstr>
      <vt:lpstr>Improvement of Existing Data and Models</vt:lpstr>
      <vt:lpstr>Improvement of Existing Data and Models</vt:lpstr>
      <vt:lpstr>Improvement of Existing Data and Models</vt:lpstr>
      <vt:lpstr>Contents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6155</cp:revision>
  <cp:lastPrinted>2019-04-19T01:46:34Z</cp:lastPrinted>
  <dcterms:created xsi:type="dcterms:W3CDTF">2013-09-16T02:46:25Z</dcterms:created>
  <dcterms:modified xsi:type="dcterms:W3CDTF">2021-03-08T02:51:38Z</dcterms:modified>
</cp:coreProperties>
</file>