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5"/>
  </p:notesMasterIdLst>
  <p:handoutMasterIdLst>
    <p:handoutMasterId r:id="rId16"/>
  </p:handoutMasterIdLst>
  <p:sldIdLst>
    <p:sldId id="920" r:id="rId2"/>
    <p:sldId id="975" r:id="rId3"/>
    <p:sldId id="979" r:id="rId4"/>
    <p:sldId id="978" r:id="rId5"/>
    <p:sldId id="977" r:id="rId6"/>
    <p:sldId id="981" r:id="rId7"/>
    <p:sldId id="984" r:id="rId8"/>
    <p:sldId id="985" r:id="rId9"/>
    <p:sldId id="983" r:id="rId10"/>
    <p:sldId id="980" r:id="rId11"/>
    <p:sldId id="976" r:id="rId12"/>
    <p:sldId id="986" r:id="rId13"/>
    <p:sldId id="804" r:id="rId14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9"/>
            <p14:sldId id="978"/>
            <p14:sldId id="977"/>
            <p14:sldId id="981"/>
            <p14:sldId id="984"/>
            <p14:sldId id="985"/>
            <p14:sldId id="983"/>
            <p14:sldId id="980"/>
            <p14:sldId id="976"/>
            <p14:sldId id="986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14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b="1" dirty="0"/>
              <a:t>Mining Association Rules</a:t>
            </a:r>
            <a:br>
              <a:rPr lang="en-US" altLang="zh-CN" sz="4000" b="1" dirty="0"/>
            </a:br>
            <a:r>
              <a:rPr lang="en-US" altLang="zh-CN" sz="2200" dirty="0" smtClean="0"/>
              <a:t>——</a:t>
            </a:r>
            <a:r>
              <a:rPr lang="en-US" altLang="zh-CN" sz="2200" dirty="0" smtClean="0">
                <a:ea typeface="宋体" panose="02010600030101010101" pitchFamily="2" charset="-122"/>
              </a:rPr>
              <a:t>Mining </a:t>
            </a:r>
            <a:r>
              <a:rPr lang="en-US" altLang="zh-CN" sz="2200" dirty="0">
                <a:ea typeface="宋体" panose="02010600030101010101" pitchFamily="2" charset="-122"/>
              </a:rPr>
              <a:t>Various Kinds of Association </a:t>
            </a:r>
            <a:r>
              <a:rPr lang="en-US" altLang="zh-CN" sz="2200" dirty="0" smtClean="0">
                <a:ea typeface="宋体" panose="02010600030101010101" pitchFamily="2" charset="-122"/>
              </a:rPr>
              <a:t>Rules——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Static Discretization of Quantitative Attributes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Discretized prior to mining using concept hierarchy.</a:t>
            </a:r>
          </a:p>
          <a:p>
            <a:r>
              <a:rPr lang="en-US" altLang="zh-CN" sz="2000" b="1" dirty="0"/>
              <a:t>Numeric values are replaced by ranges.</a:t>
            </a:r>
          </a:p>
          <a:p>
            <a:r>
              <a:rPr lang="en-US" altLang="zh-CN" sz="2000" b="1" dirty="0"/>
              <a:t>In relational database, finding all frequent k-predicate sets will require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or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+1 table scans.</a:t>
            </a:r>
          </a:p>
          <a:p>
            <a:r>
              <a:rPr lang="en-US" altLang="zh-CN" sz="2000" b="1" dirty="0"/>
              <a:t>Data cube is well suited for mining.</a:t>
            </a:r>
          </a:p>
          <a:p>
            <a:r>
              <a:rPr lang="en-US" altLang="zh-CN" sz="2000" b="1" dirty="0"/>
              <a:t>The cells of an n-dimensional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432FF"/>
                </a:solidFill>
              </a:rPr>
              <a:t>cuboid correspond to the predicate sets.</a:t>
            </a:r>
          </a:p>
          <a:p>
            <a:r>
              <a:rPr lang="en-US" altLang="zh-CN" sz="2000" b="1" dirty="0"/>
              <a:t>Mining from data cubes can be much faster.</a:t>
            </a:r>
          </a:p>
          <a:p>
            <a:endParaRPr lang="zh-CN" altLang="en-US" sz="2000" b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6B5C5A8-A495-4199-9409-671FF46501EA}"/>
              </a:ext>
            </a:extLst>
          </p:cNvPr>
          <p:cNvGrpSpPr>
            <a:grpSpLocks/>
          </p:cNvGrpSpPr>
          <p:nvPr/>
        </p:nvGrpSpPr>
        <p:grpSpPr bwMode="auto">
          <a:xfrm>
            <a:off x="7107030" y="3429000"/>
            <a:ext cx="3952875" cy="2768600"/>
            <a:chOff x="2822" y="2160"/>
            <a:chExt cx="2746" cy="197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65A42934-F4D8-476C-9A22-F70DDCDFA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5A76ADC-8E51-4886-9FBB-2000CACD6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A6B35F1-B042-442E-B72C-BE85CD9A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A0616F-BDFB-462C-9AB3-2FF94423D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(income)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2D67A85A-D532-4871-8964-CFBA92C74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720E328-6772-4789-A46A-27CA49DA1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313AE15-4AB8-42F9-BF78-4F5ACE0A3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AF040E4-8635-4223-BFE4-7D703CB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C60399B-3567-4A03-8AC5-1BCCBC505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BD31B72-80A5-4878-91B6-6F1D3FA7F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0531AF5-8CAE-4CA2-90E9-ADDC41C47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62C95E33-4F57-4D66-8DC2-B7D9D8B08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2688"/>
              <a:ext cx="32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(age)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21AD15F-DBBF-4518-B1D4-61403D31E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2160"/>
              <a:ext cx="23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1A81132A-0D3B-4123-8289-B5645B8B2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108F79ED-1356-44C9-8DF0-1589F3C6D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2DBE2693-6A29-448D-BE44-9B4C8FE9B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2688"/>
              <a:ext cx="40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(buys)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8E630EA0-CEE0-47F7-BE2F-A76B79CA4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3360"/>
              <a:ext cx="87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(age, income)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F0F67E91-8262-4E9C-BC90-AD369E94D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" y="3360"/>
              <a:ext cx="66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(age,buys)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629B9507-A9B8-4B17-B4F0-38FE05C3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3360"/>
              <a:ext cx="91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(income,buys)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16D1697-3A5D-4578-9CAF-7B5C19D5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3936"/>
              <a:ext cx="11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b="0">
                  <a:latin typeface="Times New Roman" panose="02020603050405020304" pitchFamily="18" charset="0"/>
                </a:rPr>
                <a:t>(age,income,buys)</a:t>
              </a:r>
              <a:endParaRPr lang="en-US" altLang="zh-CN" sz="1800" b="0" u="sng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05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Quantitative Association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Numeric attributes are </a:t>
            </a:r>
            <a:r>
              <a:rPr lang="en-US" altLang="zh-CN" sz="2000" b="1" i="1" dirty="0"/>
              <a:t>dynamically</a:t>
            </a:r>
            <a:r>
              <a:rPr lang="en-US" altLang="zh-CN" sz="2000" b="1" dirty="0"/>
              <a:t>  discretized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Such that the confidence or compactness of the rules mined is maximized.</a:t>
            </a:r>
          </a:p>
          <a:p>
            <a:r>
              <a:rPr lang="en-US" altLang="zh-CN" sz="2000" b="1" dirty="0"/>
              <a:t>2-D quantitative association rules: Aquan1 </a:t>
            </a:r>
            <a:r>
              <a:rPr lang="en-US" altLang="zh-CN" sz="2000" b="1" dirty="0">
                <a:sym typeface="Symbol" panose="05050102010706020507" pitchFamily="18" charset="2"/>
              </a:rPr>
              <a:t> Aquan2  </a:t>
            </a:r>
            <a:r>
              <a:rPr lang="en-US" altLang="zh-CN" sz="2000" b="1" dirty="0" err="1">
                <a:sym typeface="Symbol" panose="05050102010706020507" pitchFamily="18" charset="2"/>
              </a:rPr>
              <a:t>Acat</a:t>
            </a:r>
            <a:endParaRPr lang="en-US" altLang="zh-CN" sz="2000" b="1" dirty="0"/>
          </a:p>
          <a:p>
            <a:r>
              <a:rPr lang="en-US" altLang="zh-CN" sz="2000" b="1" dirty="0"/>
              <a:t>Cluster “adjacent”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Association rules to form general rules using a 2-D grid.</a:t>
            </a:r>
          </a:p>
          <a:p>
            <a:r>
              <a:rPr lang="en-US" altLang="zh-CN" sz="2000" b="1" dirty="0"/>
              <a:t>Example:</a:t>
            </a:r>
            <a:r>
              <a:rPr lang="en-US" altLang="zh-CN" sz="2000" b="1" dirty="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432FF"/>
                </a:solidFill>
              </a:rPr>
              <a:t>       age(X,”30-34”) 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 income(X,”24K - 48K”)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        buys(</a:t>
            </a:r>
            <a:r>
              <a:rPr lang="en-US" altLang="zh-CN" sz="1800" b="1" dirty="0" err="1">
                <a:solidFill>
                  <a:srgbClr val="0432FF"/>
                </a:solidFill>
                <a:sym typeface="Symbol" panose="05050102010706020507" pitchFamily="18" charset="2"/>
              </a:rPr>
              <a:t>X,”high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 resolution TV”)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55819D5-541C-4685-BE55-A487DBC16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76505"/>
              </p:ext>
            </p:extLst>
          </p:nvPr>
        </p:nvGraphicFramePr>
        <p:xfrm>
          <a:off x="6429859" y="4040919"/>
          <a:ext cx="4242336" cy="263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5375221" imgH="2986234" progId="Photoshop.Image.5">
                  <p:embed/>
                </p:oleObj>
              </mc:Choice>
              <mc:Fallback>
                <p:oleObj name="Image" r:id="rId3" imgW="5375221" imgH="2986234" progId="Photoshop.Image.5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CF6E16B1-F0C6-41EB-B4AD-8A9B0E7DA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859" y="4040919"/>
                        <a:ext cx="4242336" cy="263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70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Mining Distance-based Association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Binning methods do not capture the semantics of interval data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altLang="zh-CN" sz="2000" b="1" dirty="0"/>
              <a:t>Distance-based partitioning, more meaningful discretization considering: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432FF"/>
                </a:solidFill>
              </a:rPr>
              <a:t>Density/number of points in an interval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432FF"/>
                </a:solidFill>
              </a:rPr>
              <a:t>“closeness” of points in an interval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2AC9892-1542-4679-B3BB-6150D46F7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45291"/>
              </p:ext>
            </p:extLst>
          </p:nvPr>
        </p:nvGraphicFramePr>
        <p:xfrm>
          <a:off x="1877116" y="2006738"/>
          <a:ext cx="6350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6105754" imgH="2429256" progId="Excel.Sheet.8">
                  <p:embed/>
                </p:oleObj>
              </mc:Choice>
              <mc:Fallback>
                <p:oleObj name="Worksheet" r:id="rId3" imgW="6105754" imgH="2429256" progId="Excel.Sheet.8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EAFF8BFD-5655-4382-9F18-58DE718E6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116" y="2006738"/>
                        <a:ext cx="6350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88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0">
            <a:extLst>
              <a:ext uri="{FF2B5EF4-FFF2-40B4-BE49-F238E27FC236}">
                <a16:creationId xmlns:a16="http://schemas.microsoft.com/office/drawing/2014/main" id="{DBDDA814-29B3-4734-83E7-8C87BF36762D}"/>
              </a:ext>
            </a:extLst>
          </p:cNvPr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Association and Correlations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Association and Correlations</a:t>
            </a:r>
          </a:p>
          <a:p>
            <a:r>
              <a:rPr lang="en-US" altLang="zh-CN" sz="2000" b="1" dirty="0"/>
              <a:t>Efficient and Scalable Frequent Itemset Mining Methods</a:t>
            </a:r>
          </a:p>
          <a:p>
            <a:r>
              <a:rPr lang="en-US" altLang="zh-CN" sz="2000" b="1" dirty="0">
                <a:solidFill>
                  <a:srgbClr val="0432FF"/>
                </a:solidFill>
              </a:rPr>
              <a:t>Mining Various Kinds of Association Rules</a:t>
            </a:r>
          </a:p>
          <a:p>
            <a:r>
              <a:rPr lang="en-US" altLang="zh-CN" sz="2000" b="1" dirty="0"/>
              <a:t>From Association Mining to Correlation Analysis</a:t>
            </a:r>
          </a:p>
          <a:p>
            <a:r>
              <a:rPr lang="en-US" altLang="zh-CN" sz="2000" b="1" dirty="0"/>
              <a:t>Constraint-based Association Mining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Mining Various Kinds of Association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/>
              <a:t>Mining multi-level association</a:t>
            </a:r>
          </a:p>
          <a:p>
            <a:pPr lvl="1">
              <a:lnSpc>
                <a:spcPct val="170000"/>
              </a:lnSpc>
            </a:pPr>
            <a:r>
              <a:rPr lang="en-US" altLang="zh-CN" sz="1800" b="1" dirty="0"/>
              <a:t>concept hierarchy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Mining multi-dimensional association</a:t>
            </a:r>
          </a:p>
          <a:p>
            <a:pPr lvl="1">
              <a:lnSpc>
                <a:spcPct val="170000"/>
              </a:lnSpc>
            </a:pPr>
            <a:r>
              <a:rPr lang="en-US" altLang="zh-CN" sz="1800" b="1" dirty="0"/>
              <a:t>Age, item, occupation</a:t>
            </a:r>
          </a:p>
          <a:p>
            <a:pPr>
              <a:lnSpc>
                <a:spcPct val="170000"/>
              </a:lnSpc>
            </a:pPr>
            <a:r>
              <a:rPr lang="en-US" altLang="zh-CN" sz="2000" b="1" dirty="0"/>
              <a:t>Mining quantitative association </a:t>
            </a:r>
          </a:p>
          <a:p>
            <a:r>
              <a:rPr lang="en-US" altLang="zh-CN" sz="2000" b="1" dirty="0"/>
              <a:t>Mining interesting correlation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021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Multiple-level Association Rules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Items often form hierarchy</a:t>
            </a:r>
          </a:p>
          <a:p>
            <a:r>
              <a:rPr lang="en-US" altLang="zh-CN" sz="2000" b="1" dirty="0"/>
              <a:t>Flexible support settings: Items at the lower level are expected to have lower support.</a:t>
            </a:r>
          </a:p>
          <a:p>
            <a:r>
              <a:rPr lang="en-US" altLang="zh-CN" sz="2000" b="1" dirty="0"/>
              <a:t>Transaction database can be encoded based on dimensions and levels.</a:t>
            </a:r>
          </a:p>
          <a:p>
            <a:r>
              <a:rPr lang="en-US" altLang="zh-CN" sz="2000" b="1" dirty="0"/>
              <a:t>Explore shared multi-level mining.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F4E9417-5E2A-4CB9-A4E7-445CA0B7A249}"/>
              </a:ext>
            </a:extLst>
          </p:cNvPr>
          <p:cNvGrpSpPr>
            <a:grpSpLocks/>
          </p:cNvGrpSpPr>
          <p:nvPr/>
        </p:nvGrpSpPr>
        <p:grpSpPr bwMode="auto">
          <a:xfrm>
            <a:off x="2206839" y="4040919"/>
            <a:ext cx="7083425" cy="2017712"/>
            <a:chOff x="384" y="1392"/>
            <a:chExt cx="4462" cy="1271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BE3CF6D-FF38-45DF-86BC-13C84086C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3525" indent="-263525" defTabSz="193675"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 defTabSz="193675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defTabSz="193675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defTabSz="193675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defTabSz="1936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</a:rPr>
                <a:t>Uniform Support</a:t>
              </a: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0D7AC1C1-647A-48B2-95BF-35923451C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Milk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[support = 10%]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FEDCD7A-970F-44D2-A6D4-A3B088DDF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2%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[support = 6%]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95EFF521-EE85-4345-8F64-BCF3CB324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5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Skim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[support = 4%]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E7F640A-C0B5-4E65-9431-7A3860B19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96"/>
              <a:ext cx="8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0F57784-DF3D-4208-AA84-8AC15D5D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20"/>
              <a:ext cx="8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142D1B7-4013-43E1-8D72-7D78FAA84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76"/>
              <a:ext cx="8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AB2A771-AE30-4097-9CEB-740A52819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8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dirty="0" err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min_sup</a:t>
              </a:r>
              <a:r>
                <a: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= 3%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FF7EF2A-41A3-4DA5-8820-E86B882F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71"/>
              <a:ext cx="10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ct val="60000"/>
                </a:spcBef>
                <a:spcAft>
                  <a:spcPct val="10000"/>
                </a:spcAft>
                <a:buClr>
                  <a:schemeClr val="tx1"/>
                </a:buClr>
                <a:buFont typeface="Wingdings" panose="05000000000000000000" pitchFamily="2" charset="2"/>
                <a:buChar char="@"/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5000"/>
                </a:lnSpc>
                <a:spcBef>
                  <a:spcPct val="35000"/>
                </a:spcBef>
                <a:buClr>
                  <a:schemeClr val="tx1"/>
                </a:buClr>
                <a:buFont typeface="Wingdings" panose="05000000000000000000" pitchFamily="2" charset="2"/>
                <a:buChar char="ü"/>
                <a:defRPr sz="1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25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Char char="-"/>
                <a:defRPr sz="1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1200">
                  <a:solidFill>
                    <a:schemeClr val="tx1"/>
                  </a:solidFill>
                  <a:latin typeface="Comic Sans MS" panose="030F0702030302020204" pitchFamily="66" charset="0"/>
                  <a:ea typeface="文鼎粗钢笔行楷" pitchFamily="33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dirty="0">
                  <a:solidFill>
                    <a:schemeClr val="folHlink"/>
                  </a:solidFill>
                </a:rPr>
                <a:t>Reduced Support</a:t>
              </a:r>
            </a:p>
          </p:txBody>
        </p:sp>
        <p:cxnSp>
          <p:nvCxnSpPr>
            <p:cNvPr id="14" name="AutoShape 15">
              <a:extLst>
                <a:ext uri="{FF2B5EF4-FFF2-40B4-BE49-F238E27FC236}">
                  <a16:creationId xmlns:a16="http://schemas.microsoft.com/office/drawing/2014/main" id="{FD0ED047-162E-406D-B90A-6FF8AEE50980}"/>
                </a:ext>
              </a:extLst>
            </p:cNvPr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id="{FECFAEC0-670C-4EDD-B2BD-73F00B020339}"/>
                </a:ext>
              </a:extLst>
            </p:cNvPr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2712" y="2135"/>
              <a:ext cx="62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730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Multi-dimensional Association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Single-dimensional rules: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buys(X, “milk”)  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   buys(X, “bread”)</a:t>
            </a:r>
          </a:p>
          <a:p>
            <a:r>
              <a:rPr lang="en-US" altLang="zh-CN" sz="2000" b="1" dirty="0"/>
              <a:t>Multi-dimensional rules: </a:t>
            </a:r>
            <a:r>
              <a:rPr lang="en-US" altLang="zh-CN" sz="2000" b="1" dirty="0"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sym typeface="Math B" pitchFamily="2" charset="2"/>
              </a:rPr>
              <a:t> </a:t>
            </a:r>
            <a:r>
              <a:rPr lang="en-US" altLang="zh-CN" sz="2000" b="1" dirty="0"/>
              <a:t>2 dimensions or predicates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Inter-dimension assoc. rules (</a:t>
            </a:r>
            <a:r>
              <a:rPr lang="en-US" altLang="zh-CN" sz="1800" b="1" i="1" dirty="0"/>
              <a:t>no repeated predicates</a:t>
            </a:r>
            <a:r>
              <a:rPr lang="en-US" altLang="zh-CN" sz="1800" b="1" dirty="0"/>
              <a:t>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age(X,”19-25”)  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0432FF"/>
                </a:solidFill>
              </a:rPr>
              <a:t>occupation(</a:t>
            </a:r>
            <a:r>
              <a:rPr lang="en-US" altLang="zh-CN" b="1" dirty="0" err="1">
                <a:solidFill>
                  <a:srgbClr val="0432FF"/>
                </a:solidFill>
              </a:rPr>
              <a:t>X,“student</a:t>
            </a:r>
            <a:r>
              <a:rPr lang="en-US" altLang="zh-CN" b="1" dirty="0">
                <a:solidFill>
                  <a:srgbClr val="0432FF"/>
                </a:solidFill>
              </a:rPr>
              <a:t>”) 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   buys(</a:t>
            </a:r>
            <a:r>
              <a:rPr lang="en-US" altLang="zh-CN" b="1" dirty="0" err="1">
                <a:solidFill>
                  <a:srgbClr val="0432FF"/>
                </a:solidFill>
                <a:sym typeface="Symbol" panose="05050102010706020507" pitchFamily="18" charset="2"/>
              </a:rPr>
              <a:t>X,“coke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”)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Hybrid-dimension assoc. rules (</a:t>
            </a:r>
            <a:r>
              <a:rPr lang="en-US" altLang="zh-CN" sz="1800" b="1" i="1" dirty="0">
                <a:sym typeface="Symbol" panose="05050102010706020507" pitchFamily="18" charset="2"/>
              </a:rPr>
              <a:t>repeated predicates</a:t>
            </a:r>
            <a:r>
              <a:rPr lang="en-US" altLang="zh-CN" sz="1800" b="1" dirty="0"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age(X,”19-25”) 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  </a:t>
            </a:r>
            <a:r>
              <a:rPr lang="en-US" altLang="zh-CN" b="1" dirty="0">
                <a:solidFill>
                  <a:srgbClr val="0432FF"/>
                </a:solidFill>
              </a:rPr>
              <a:t>buys(X, “popcorn”) </a:t>
            </a:r>
            <a:r>
              <a:rPr lang="en-US" altLang="zh-CN" b="1" dirty="0">
                <a:solidFill>
                  <a:srgbClr val="0432FF"/>
                </a:solidFill>
                <a:sym typeface="Symbol" panose="05050102010706020507" pitchFamily="18" charset="2"/>
              </a:rPr>
              <a:t> buys(X, “coke”)</a:t>
            </a:r>
          </a:p>
          <a:p>
            <a:r>
              <a:rPr lang="en-US" altLang="zh-CN" sz="2000" b="1" dirty="0"/>
              <a:t>Categorical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finite number of possible values, no ordering among values</a:t>
            </a:r>
          </a:p>
          <a:p>
            <a:r>
              <a:rPr lang="en-US" altLang="zh-CN" sz="2000" b="1" dirty="0"/>
              <a:t>Quantitative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numeric, implicit ordering among values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43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ML/MD Associations with Flexible Support Constraints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90280"/>
            <a:ext cx="11256564" cy="538674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ym typeface="Symbol" panose="05050102010706020507" pitchFamily="18" charset="2"/>
              </a:rPr>
              <a:t>Why flexible support constraints?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Real life occurrence frequencies vary greatly</a:t>
            </a:r>
          </a:p>
          <a:p>
            <a:pPr lvl="2">
              <a:lnSpc>
                <a:spcPct val="150000"/>
              </a:lnSpc>
            </a:pPr>
            <a:r>
              <a:rPr lang="en-US" altLang="zh-CN" sz="1600" b="1" dirty="0">
                <a:sym typeface="Symbol" panose="05050102010706020507" pitchFamily="18" charset="2"/>
              </a:rPr>
              <a:t>Diamond, watch, pens in a shopping basket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Uniform support may not be an interesting model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A flexible model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The lower-level, the more dimension combination, and the long pattern length, usually the smaller support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General rules should be easy to specify and understand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ym typeface="Symbol" panose="05050102010706020507" pitchFamily="18" charset="2"/>
              </a:rPr>
              <a:t>Special items and special group of items may be specified individually and have higher priority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5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Multi-level Association: Redundancy Filtering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Some rules may be redundant due to “ancestor” relationships between items.</a:t>
            </a:r>
          </a:p>
          <a:p>
            <a:r>
              <a:rPr lang="en-US" altLang="zh-CN" sz="2000" b="1" dirty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432FF"/>
                </a:solidFill>
              </a:rPr>
              <a:t>Desktop computer 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 b/w printer  [support = 8%, confidence = 70%]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IBM </a:t>
            </a:r>
            <a:r>
              <a:rPr lang="en-US" altLang="zh-CN" sz="1800" b="1" dirty="0">
                <a:solidFill>
                  <a:srgbClr val="0432FF"/>
                </a:solidFill>
              </a:rPr>
              <a:t>Desktop computer </a:t>
            </a:r>
            <a:r>
              <a:rPr lang="en-US" altLang="zh-CN" sz="1800" b="1" dirty="0">
                <a:solidFill>
                  <a:srgbClr val="0432FF"/>
                </a:solidFill>
                <a:sym typeface="Symbol" panose="05050102010706020507" pitchFamily="18" charset="2"/>
              </a:rPr>
              <a:t> b/w printer [support = 2%, confidence = 72%]</a:t>
            </a:r>
          </a:p>
          <a:p>
            <a:r>
              <a:rPr lang="en-US" altLang="zh-CN" sz="2000" b="1" dirty="0">
                <a:sym typeface="Symbol" panose="05050102010706020507" pitchFamily="18" charset="2"/>
              </a:rPr>
              <a:t>We say the first rule is an ancestor(</a:t>
            </a:r>
            <a:r>
              <a:rPr lang="zh-CN" altLang="en-US" sz="2000" b="1" dirty="0">
                <a:sym typeface="Symbol" panose="05050102010706020507" pitchFamily="18" charset="2"/>
              </a:rPr>
              <a:t>祖先</a:t>
            </a:r>
            <a:r>
              <a:rPr lang="en-US" altLang="zh-CN" sz="2000" b="1" dirty="0">
                <a:sym typeface="Symbol" panose="05050102010706020507" pitchFamily="18" charset="2"/>
              </a:rPr>
              <a:t>) of the second rule.</a:t>
            </a:r>
          </a:p>
          <a:p>
            <a:r>
              <a:rPr lang="en-US" altLang="zh-CN" sz="2000" b="1" dirty="0"/>
              <a:t>A rule is redundant if its support is close to the “expected” value, based on the rule’s ancestor.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394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Multi-Level Mining: Progressive Deepening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A top-down, progressive deepening approach: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1800" b="1" dirty="0"/>
              <a:t> First mine high-level frequent items: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milk (15%), bread (10%)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1800" b="1" dirty="0"/>
              <a:t> Then mine their lower-level “weaker” frequent </a:t>
            </a:r>
            <a:r>
              <a:rPr lang="en-US" altLang="zh-CN" sz="1800" b="1" dirty="0" err="1"/>
              <a:t>itemsets</a:t>
            </a:r>
            <a:r>
              <a:rPr lang="en-US" altLang="zh-CN" sz="1800" b="1" dirty="0"/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Nest milk (5%), wheat bread (4%)</a:t>
            </a:r>
          </a:p>
          <a:p>
            <a:r>
              <a:rPr lang="en-US" altLang="zh-CN" sz="2000" b="1" dirty="0"/>
              <a:t>Different </a:t>
            </a:r>
            <a:r>
              <a:rPr lang="en-US" altLang="zh-CN" sz="2000" b="1" dirty="0" err="1"/>
              <a:t>min_support</a:t>
            </a:r>
            <a:r>
              <a:rPr lang="en-US" altLang="zh-CN" sz="2000" b="1" dirty="0"/>
              <a:t> threshold across multi-levels lead to different algorithms: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If adopting the same </a:t>
            </a:r>
            <a:r>
              <a:rPr lang="en-US" altLang="zh-CN" sz="1800" b="1" i="1" dirty="0" err="1"/>
              <a:t>min_support</a:t>
            </a:r>
            <a:r>
              <a:rPr lang="en-US" altLang="zh-CN" sz="1800" b="1" dirty="0"/>
              <a:t> across multi-levels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/>
              <a:t>then toss </a:t>
            </a:r>
            <a:r>
              <a:rPr lang="en-US" altLang="zh-CN" b="1" i="1" dirty="0"/>
              <a:t>t</a:t>
            </a:r>
            <a:r>
              <a:rPr lang="en-US" altLang="zh-CN" b="1" dirty="0"/>
              <a:t> if any of </a:t>
            </a:r>
            <a:r>
              <a:rPr lang="en-US" altLang="zh-CN" b="1" i="1" dirty="0"/>
              <a:t>t</a:t>
            </a:r>
            <a:r>
              <a:rPr lang="en-US" altLang="zh-CN" b="1" dirty="0"/>
              <a:t>’s ancestors is infrequent.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If adopting reduced </a:t>
            </a:r>
            <a:r>
              <a:rPr lang="en-US" altLang="zh-CN" sz="1800" b="1" i="1" dirty="0" err="1"/>
              <a:t>min_support</a:t>
            </a:r>
            <a:r>
              <a:rPr lang="en-US" altLang="zh-CN" sz="1800" b="1" dirty="0"/>
              <a:t> at lower levels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zh-CN" b="1" dirty="0"/>
              <a:t>then examine only those </a:t>
            </a:r>
            <a:r>
              <a:rPr lang="en-US" altLang="zh-CN" b="1" dirty="0" err="1" smtClean="0"/>
              <a:t>descendents</a:t>
            </a:r>
            <a:r>
              <a:rPr lang="zh-CN" altLang="en-US" b="1" dirty="0" smtClean="0"/>
              <a:t>（后裔）</a:t>
            </a:r>
            <a:r>
              <a:rPr lang="en-US" altLang="zh-CN" b="1" dirty="0" smtClean="0"/>
              <a:t> </a:t>
            </a:r>
            <a:r>
              <a:rPr lang="en-US" altLang="zh-CN" b="1" dirty="0"/>
              <a:t>whose ancestor’s support is frequent/non-negligible.</a:t>
            </a:r>
          </a:p>
        </p:txBody>
      </p:sp>
    </p:spTree>
    <p:extLst>
      <p:ext uri="{BB962C8B-B14F-4D97-AF65-F5344CB8AC3E}">
        <p14:creationId xmlns:p14="http://schemas.microsoft.com/office/powerpoint/2010/main" val="326321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Techniques for Mining MD Associations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Search for frequent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-predicate set: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Example: </a:t>
            </a:r>
            <a:r>
              <a:rPr lang="en-US" altLang="zh-CN" sz="1800" b="1" dirty="0">
                <a:solidFill>
                  <a:srgbClr val="0432FF"/>
                </a:solidFill>
              </a:rPr>
              <a:t>{age, occupation, buys}</a:t>
            </a:r>
            <a:r>
              <a:rPr lang="en-US" altLang="zh-CN" sz="1800" b="1" dirty="0"/>
              <a:t> is a 3-predicate set.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Techniques can be categorized by how </a:t>
            </a:r>
            <a:r>
              <a:rPr lang="en-US" altLang="zh-CN" sz="1800" b="1" dirty="0">
                <a:solidFill>
                  <a:srgbClr val="0432FF"/>
                </a:solidFill>
              </a:rPr>
              <a:t>age</a:t>
            </a:r>
            <a:r>
              <a:rPr lang="en-US" altLang="zh-CN" sz="1800" b="1" dirty="0"/>
              <a:t> is treated.</a:t>
            </a:r>
          </a:p>
          <a:p>
            <a:r>
              <a:rPr lang="en-US" altLang="zh-CN" sz="2000" b="1" dirty="0"/>
              <a:t>Using static discretization of quantitative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Quantitative attributes are statically discretized by using predefined concept hierarchies.</a:t>
            </a:r>
          </a:p>
          <a:p>
            <a:r>
              <a:rPr lang="en-US" altLang="zh-CN" sz="2000" b="1" dirty="0"/>
              <a:t>Quantitative association rules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Quantitative attributes are dynamically discretized into “bins” based on the distribution of the data.</a:t>
            </a:r>
          </a:p>
          <a:p>
            <a:r>
              <a:rPr lang="en-US" altLang="zh-CN" sz="2000" b="1" dirty="0"/>
              <a:t>Distance-based association rules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/>
              <a:t>This is a dynamic discretization process that considers the distance between data points.</a:t>
            </a:r>
          </a:p>
        </p:txBody>
      </p:sp>
    </p:spTree>
    <p:extLst>
      <p:ext uri="{BB962C8B-B14F-4D97-AF65-F5344CB8AC3E}">
        <p14:creationId xmlns:p14="http://schemas.microsoft.com/office/powerpoint/2010/main" val="2129837729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78972</TotalTime>
  <Words>800</Words>
  <Application>Microsoft Office PowerPoint</Application>
  <PresentationFormat>宽屏</PresentationFormat>
  <Paragraphs>125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Math B</vt:lpstr>
      <vt:lpstr>新細明體</vt:lpstr>
      <vt:lpstr>方正粗黑宋简体</vt:lpstr>
      <vt:lpstr>宋体</vt:lpstr>
      <vt:lpstr>Microsoft YaHei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Image</vt:lpstr>
      <vt:lpstr>Worksheet</vt:lpstr>
      <vt:lpstr>Mining Association Rules ——Mining Various Kinds of Association Rules—— </vt:lpstr>
      <vt:lpstr>Association and Correlations</vt:lpstr>
      <vt:lpstr>Mining Various Kinds of Association Rules</vt:lpstr>
      <vt:lpstr>Multiple-level Association Rules</vt:lpstr>
      <vt:lpstr>Multi-dimensional Association</vt:lpstr>
      <vt:lpstr>ML/MD Associations with Flexible Support Constraints</vt:lpstr>
      <vt:lpstr>Multi-level Association: Redundancy Filtering</vt:lpstr>
      <vt:lpstr>Multi-Level Mining: Progressive Deepening</vt:lpstr>
      <vt:lpstr>Techniques for Mining MD Associations</vt:lpstr>
      <vt:lpstr>Static Discretization of Quantitative Attributes</vt:lpstr>
      <vt:lpstr>Quantitative Association Rules</vt:lpstr>
      <vt:lpstr>Mining Distance-based Association Rules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6107</cp:revision>
  <cp:lastPrinted>2019-04-19T01:46:34Z</cp:lastPrinted>
  <dcterms:created xsi:type="dcterms:W3CDTF">2013-09-16T02:46:25Z</dcterms:created>
  <dcterms:modified xsi:type="dcterms:W3CDTF">2022-04-02T03:46:21Z</dcterms:modified>
</cp:coreProperties>
</file>