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6"/>
  </p:notesMasterIdLst>
  <p:handoutMasterIdLst>
    <p:handoutMasterId r:id="rId27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4" r:id="rId11"/>
    <p:sldId id="1000" r:id="rId12"/>
    <p:sldId id="985" r:id="rId13"/>
    <p:sldId id="986" r:id="rId14"/>
    <p:sldId id="987" r:id="rId15"/>
    <p:sldId id="988" r:id="rId16"/>
    <p:sldId id="989" r:id="rId17"/>
    <p:sldId id="990" r:id="rId18"/>
    <p:sldId id="991" r:id="rId19"/>
    <p:sldId id="992" r:id="rId20"/>
    <p:sldId id="994" r:id="rId21"/>
    <p:sldId id="995" r:id="rId22"/>
    <p:sldId id="996" r:id="rId23"/>
    <p:sldId id="997" r:id="rId24"/>
    <p:sldId id="804" r:id="rId25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4"/>
            <p14:sldId id="1000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  <p14:sldId id="994"/>
            <p14:sldId id="995"/>
            <p14:sldId id="996"/>
            <p14:sldId id="997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2740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84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3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Mining Association Rules</a:t>
            </a:r>
            <a:br>
              <a:rPr lang="en-US" altLang="zh-CN" b="1" dirty="0"/>
            </a:br>
            <a:r>
              <a:rPr lang="en-US" altLang="zh-CN" sz="2000" dirty="0" smtClean="0"/>
              <a:t>——</a:t>
            </a:r>
            <a:r>
              <a:rPr lang="en-US" altLang="zh-CN" sz="2000" dirty="0" smtClean="0">
                <a:ea typeface="宋体" pitchFamily="2" charset="-122"/>
              </a:rPr>
              <a:t>Constraint-based </a:t>
            </a:r>
            <a:r>
              <a:rPr lang="en-US" altLang="zh-CN" sz="2000" dirty="0">
                <a:ea typeface="宋体" pitchFamily="2" charset="-122"/>
              </a:rPr>
              <a:t>Association </a:t>
            </a:r>
            <a:r>
              <a:rPr lang="en-US" altLang="zh-CN" sz="2000" dirty="0" smtClean="0">
                <a:ea typeface="宋体" pitchFamily="2" charset="-122"/>
              </a:rPr>
              <a:t>Mining——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Anti-Monotonicity in Constraint Pushing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Anti-monotonicity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i="1" dirty="0"/>
              <a:t>When an itemset S violates the constraint, so does any of its superset 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i="1" dirty="0">
                <a:sym typeface="Symbol" panose="05050102010706020507" pitchFamily="18" charset="2"/>
              </a:rPr>
              <a:t>sum(</a:t>
            </a:r>
            <a:r>
              <a:rPr lang="en-US" altLang="zh-CN" sz="1800" b="1" i="1" dirty="0" err="1">
                <a:sym typeface="Symbol" panose="05050102010706020507" pitchFamily="18" charset="2"/>
              </a:rPr>
              <a:t>S.Price</a:t>
            </a:r>
            <a:r>
              <a:rPr lang="en-US" altLang="zh-CN" sz="1800" b="1" i="1" dirty="0">
                <a:sym typeface="Symbol" panose="05050102010706020507" pitchFamily="18" charset="2"/>
              </a:rPr>
              <a:t>)</a:t>
            </a:r>
            <a:r>
              <a:rPr lang="en-US" altLang="zh-CN" sz="1800" b="1" dirty="0">
                <a:sym typeface="Symbol" panose="05050102010706020507" pitchFamily="18" charset="2"/>
              </a:rPr>
              <a:t>  </a:t>
            </a:r>
            <a:r>
              <a:rPr lang="en-US" altLang="zh-CN" sz="1800" b="1" i="1" dirty="0">
                <a:sym typeface="Symbol" panose="05050102010706020507" pitchFamily="18" charset="2"/>
              </a:rPr>
              <a:t>v</a:t>
            </a:r>
            <a:r>
              <a:rPr lang="en-US" altLang="zh-CN" sz="1800" b="1" dirty="0">
                <a:sym typeface="Symbol" panose="05050102010706020507" pitchFamily="18" charset="2"/>
              </a:rPr>
              <a:t>  is </a:t>
            </a:r>
            <a:r>
              <a:rPr lang="en-US" altLang="zh-CN" sz="1800" b="1" dirty="0">
                <a:solidFill>
                  <a:schemeClr val="hlink"/>
                </a:solidFill>
                <a:sym typeface="Symbol" panose="05050102010706020507" pitchFamily="18" charset="2"/>
              </a:rPr>
              <a:t>anti-monotone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i="1" dirty="0">
                <a:sym typeface="Symbol" panose="05050102010706020507" pitchFamily="18" charset="2"/>
              </a:rPr>
              <a:t>sum(</a:t>
            </a:r>
            <a:r>
              <a:rPr lang="en-US" altLang="zh-CN" sz="1800" b="1" i="1" dirty="0" err="1">
                <a:sym typeface="Symbol" panose="05050102010706020507" pitchFamily="18" charset="2"/>
              </a:rPr>
              <a:t>S.Price</a:t>
            </a:r>
            <a:r>
              <a:rPr lang="en-US" altLang="zh-CN" sz="1800" b="1" i="1" dirty="0">
                <a:sym typeface="Symbol" panose="05050102010706020507" pitchFamily="18" charset="2"/>
              </a:rPr>
              <a:t>) </a:t>
            </a:r>
            <a:r>
              <a:rPr lang="en-US" altLang="zh-CN" sz="1800" b="1" dirty="0">
                <a:sym typeface="Symbol" panose="05050102010706020507" pitchFamily="18" charset="2"/>
              </a:rPr>
              <a:t> </a:t>
            </a:r>
            <a:r>
              <a:rPr lang="en-US" altLang="zh-CN" sz="1800" b="1" i="1" dirty="0">
                <a:sym typeface="Symbol" panose="05050102010706020507" pitchFamily="18" charset="2"/>
              </a:rPr>
              <a:t>v</a:t>
            </a:r>
            <a:r>
              <a:rPr lang="en-US" altLang="zh-CN" sz="1800" b="1" dirty="0">
                <a:sym typeface="Symbol" panose="05050102010706020507" pitchFamily="18" charset="2"/>
              </a:rPr>
              <a:t>  is </a:t>
            </a:r>
            <a:r>
              <a:rPr lang="en-US" altLang="zh-CN" sz="1800" b="1" dirty="0">
                <a:solidFill>
                  <a:schemeClr val="hlink"/>
                </a:solidFill>
                <a:sym typeface="Symbol" panose="05050102010706020507" pitchFamily="18" charset="2"/>
              </a:rPr>
              <a:t>not anti-monotone</a:t>
            </a:r>
          </a:p>
          <a:p>
            <a:r>
              <a:rPr lang="en-US" altLang="zh-CN" sz="2000" b="1" dirty="0">
                <a:sym typeface="Symbol" panose="05050102010706020507" pitchFamily="18" charset="2"/>
              </a:rPr>
              <a:t>Example</a:t>
            </a:r>
            <a:r>
              <a:rPr lang="en-US" altLang="zh-CN" sz="2000" b="1" dirty="0">
                <a:sym typeface="Wingdings" panose="05000000000000000000" pitchFamily="2" charset="2"/>
              </a:rPr>
              <a:t>. C: range(</a:t>
            </a:r>
            <a:r>
              <a:rPr lang="en-US" altLang="zh-CN" sz="2000" b="1" dirty="0" err="1">
                <a:sym typeface="Wingdings" panose="05000000000000000000" pitchFamily="2" charset="2"/>
              </a:rPr>
              <a:t>S.profit</a:t>
            </a:r>
            <a:r>
              <a:rPr lang="en-US" altLang="zh-CN" sz="2000" b="1" dirty="0">
                <a:sym typeface="Wingdings" panose="05000000000000000000" pitchFamily="2" charset="2"/>
              </a:rPr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sym typeface="Wingdings" panose="05000000000000000000" pitchFamily="2" charset="2"/>
              </a:rPr>
              <a:t> 15 </a:t>
            </a:r>
            <a:r>
              <a:rPr lang="en-US" altLang="zh-CN" sz="2000" b="1" dirty="0">
                <a:sym typeface="Symbol" panose="05050102010706020507" pitchFamily="18" charset="2"/>
              </a:rPr>
              <a:t>is 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anti-monotone</a:t>
            </a:r>
            <a:endParaRPr lang="en-US" altLang="zh-CN" sz="2000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Itemset </a:t>
            </a:r>
            <a:r>
              <a:rPr lang="en-US" altLang="zh-CN" sz="1800" b="1" i="1" dirty="0"/>
              <a:t>ab </a:t>
            </a:r>
            <a:r>
              <a:rPr lang="en-US" altLang="zh-CN" sz="1800" b="1" dirty="0"/>
              <a:t>violates C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Wingdings" panose="05000000000000000000" pitchFamily="2" charset="2"/>
              </a:rPr>
              <a:t>So does every superset of </a:t>
            </a:r>
            <a:r>
              <a:rPr lang="en-US" altLang="zh-CN" sz="1800" b="1" i="1" dirty="0">
                <a:sym typeface="Wingdings" panose="05000000000000000000" pitchFamily="2" charset="2"/>
              </a:rPr>
              <a:t>ab</a:t>
            </a:r>
            <a:endParaRPr lang="en-US" altLang="zh-CN" sz="1800" b="1" dirty="0">
              <a:solidFill>
                <a:schemeClr val="hlink"/>
              </a:solidFill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EFCC102-15BF-4ADA-B2D1-5E79821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68305"/>
              </p:ext>
            </p:extLst>
          </p:nvPr>
        </p:nvGraphicFramePr>
        <p:xfrm>
          <a:off x="4515858" y="4753703"/>
          <a:ext cx="2465388" cy="1746252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b, c, d,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b, c, d, f, g,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c, d,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4">
            <a:extLst>
              <a:ext uri="{FF2B5EF4-FFF2-40B4-BE49-F238E27FC236}">
                <a16:creationId xmlns:a16="http://schemas.microsoft.com/office/drawing/2014/main" id="{6DF9C74F-7CE3-488E-A07A-B21E33D33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517" y="5254749"/>
            <a:ext cx="206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TDB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min_sup</a:t>
            </a:r>
            <a:r>
              <a:rPr lang="en-US" altLang="zh-CN" sz="2000" dirty="0">
                <a:latin typeface="Times New Roman" panose="02020603050405020304" pitchFamily="18" charset="0"/>
              </a:rPr>
              <a:t>=2)</a:t>
            </a:r>
          </a:p>
        </p:txBody>
      </p:sp>
      <p:graphicFrame>
        <p:nvGraphicFramePr>
          <p:cNvPr id="6" name="Group 57">
            <a:extLst>
              <a:ext uri="{FF2B5EF4-FFF2-40B4-BE49-F238E27FC236}">
                <a16:creationId xmlns:a16="http://schemas.microsoft.com/office/drawing/2014/main" id="{A7F56713-8A08-4841-BC14-0B75C5329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16496"/>
              </p:ext>
            </p:extLst>
          </p:nvPr>
        </p:nvGraphicFramePr>
        <p:xfrm>
          <a:off x="8153400" y="3087779"/>
          <a:ext cx="2207260" cy="3412176"/>
        </p:xfrm>
        <a:graphic>
          <a:graphicData uri="http://schemas.openxmlformats.org/drawingml/2006/table">
            <a:tbl>
              <a:tblPr/>
              <a:tblGrid>
                <a:gridCol w="1103630">
                  <a:extLst>
                    <a:ext uri="{9D8B030D-6E8A-4147-A177-3AD203B41FA5}">
                      <a16:colId xmlns:a16="http://schemas.microsoft.com/office/drawing/2014/main" val="1801141644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959139553"/>
                    </a:ext>
                  </a:extLst>
                </a:gridCol>
              </a:tblGrid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661061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310075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950094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24287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408933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1550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705526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338413"/>
                  </a:ext>
                </a:extLst>
              </a:tr>
              <a:tr h="41230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45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65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Monotonicity for Constraint Pushing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Monotonicity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i="1" dirty="0"/>
              <a:t>When an </a:t>
            </a:r>
            <a:r>
              <a:rPr lang="en-US" altLang="zh-CN" sz="1800" b="1" i="1" dirty="0" err="1" smtClean="0"/>
              <a:t>itemset</a:t>
            </a:r>
            <a:r>
              <a:rPr lang="en-US" altLang="zh-CN" sz="1800" b="1" i="1" dirty="0" smtClean="0"/>
              <a:t> </a:t>
            </a:r>
            <a:r>
              <a:rPr lang="en-US" altLang="zh-CN" sz="1800" b="1" i="1" dirty="0"/>
              <a:t>S satisfies the constraint, so does any of its superset 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i="1" dirty="0">
                <a:sym typeface="Symbol" panose="05050102010706020507" pitchFamily="18" charset="2"/>
              </a:rPr>
              <a:t>sum(</a:t>
            </a:r>
            <a:r>
              <a:rPr lang="en-US" altLang="zh-CN" sz="1800" b="1" i="1" dirty="0" err="1">
                <a:sym typeface="Symbol" panose="05050102010706020507" pitchFamily="18" charset="2"/>
              </a:rPr>
              <a:t>S.Price</a:t>
            </a:r>
            <a:r>
              <a:rPr lang="en-US" altLang="zh-CN" sz="1800" b="1" i="1" dirty="0">
                <a:sym typeface="Symbol" panose="05050102010706020507" pitchFamily="18" charset="2"/>
              </a:rPr>
              <a:t>)</a:t>
            </a:r>
            <a:r>
              <a:rPr lang="en-US" altLang="zh-CN" sz="1800" b="1" dirty="0">
                <a:sym typeface="Symbol" panose="05050102010706020507" pitchFamily="18" charset="2"/>
              </a:rPr>
              <a:t>  </a:t>
            </a:r>
            <a:r>
              <a:rPr lang="en-US" altLang="zh-CN" sz="1800" b="1" i="1" dirty="0">
                <a:sym typeface="Symbol" panose="05050102010706020507" pitchFamily="18" charset="2"/>
              </a:rPr>
              <a:t>v</a:t>
            </a:r>
            <a:r>
              <a:rPr lang="en-US" altLang="zh-CN" sz="1800" b="1" dirty="0">
                <a:sym typeface="Symbol" panose="05050102010706020507" pitchFamily="18" charset="2"/>
              </a:rPr>
              <a:t>  is </a:t>
            </a:r>
            <a:r>
              <a:rPr lang="en-US" altLang="zh-CN" sz="1800" b="1" dirty="0">
                <a:solidFill>
                  <a:schemeClr val="hlink"/>
                </a:solidFill>
                <a:sym typeface="Symbol" panose="05050102010706020507" pitchFamily="18" charset="2"/>
              </a:rPr>
              <a:t>monotone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i="1" dirty="0">
                <a:sym typeface="Wingdings" panose="05000000000000000000" pitchFamily="2" charset="2"/>
              </a:rPr>
              <a:t>min(</a:t>
            </a:r>
            <a:r>
              <a:rPr lang="en-US" altLang="zh-CN" sz="1800" b="1" i="1" dirty="0" err="1">
                <a:sym typeface="Wingdings" panose="05000000000000000000" pitchFamily="2" charset="2"/>
              </a:rPr>
              <a:t>S.Price</a:t>
            </a:r>
            <a:r>
              <a:rPr lang="en-US" altLang="zh-CN" sz="1800" b="1" i="1" dirty="0">
                <a:sym typeface="Wingdings" panose="05000000000000000000" pitchFamily="2" charset="2"/>
              </a:rPr>
              <a:t>) </a:t>
            </a:r>
            <a:r>
              <a:rPr lang="en-US" altLang="zh-CN" sz="1800" b="1" dirty="0">
                <a:sym typeface="Symbol" panose="05050102010706020507" pitchFamily="18" charset="2"/>
              </a:rPr>
              <a:t></a:t>
            </a:r>
            <a:r>
              <a:rPr lang="en-US" altLang="zh-CN" sz="1800" b="1" i="1" dirty="0">
                <a:sym typeface="Wingdings" panose="05000000000000000000" pitchFamily="2" charset="2"/>
              </a:rPr>
              <a:t> v  </a:t>
            </a:r>
            <a:r>
              <a:rPr lang="en-US" altLang="zh-CN" sz="1800" b="1" dirty="0">
                <a:sym typeface="Symbol" panose="05050102010706020507" pitchFamily="18" charset="2"/>
              </a:rPr>
              <a:t>is </a:t>
            </a:r>
            <a:r>
              <a:rPr lang="en-US" altLang="zh-CN" sz="1800" b="1" dirty="0">
                <a:solidFill>
                  <a:schemeClr val="hlink"/>
                </a:solidFill>
                <a:sym typeface="Symbol" panose="05050102010706020507" pitchFamily="18" charset="2"/>
              </a:rPr>
              <a:t>monotone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ym typeface="Wingdings" panose="05000000000000000000" pitchFamily="2" charset="2"/>
              </a:rPr>
              <a:t>Example. C: range(</a:t>
            </a:r>
            <a:r>
              <a:rPr lang="en-US" altLang="zh-CN" sz="2000" b="1" dirty="0" err="1">
                <a:sym typeface="Wingdings" panose="05000000000000000000" pitchFamily="2" charset="2"/>
              </a:rPr>
              <a:t>S.profit</a:t>
            </a:r>
            <a:r>
              <a:rPr lang="en-US" altLang="zh-CN" sz="2000" b="1" dirty="0">
                <a:sym typeface="Wingdings" panose="05000000000000000000" pitchFamily="2" charset="2"/>
              </a:rPr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</a:t>
            </a:r>
            <a:r>
              <a:rPr lang="en-US" altLang="zh-CN" sz="2000" b="1" dirty="0">
                <a:sym typeface="Wingdings" panose="05000000000000000000" pitchFamily="2" charset="2"/>
              </a:rPr>
              <a:t> 15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 err="1"/>
              <a:t>Itemset</a:t>
            </a:r>
            <a:r>
              <a:rPr lang="en-US" altLang="zh-CN" sz="1800" b="1" dirty="0"/>
              <a:t> </a:t>
            </a:r>
            <a:r>
              <a:rPr lang="en-US" altLang="zh-CN" sz="1800" b="1" i="1" dirty="0"/>
              <a:t>ab </a:t>
            </a:r>
            <a:r>
              <a:rPr lang="en-US" altLang="zh-CN" sz="1800" b="1" dirty="0"/>
              <a:t>satisfies C</a:t>
            </a:r>
            <a:endParaRPr lang="en-US" altLang="zh-CN" sz="1800" b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ym typeface="Wingdings" panose="05000000000000000000" pitchFamily="2" charset="2"/>
              </a:rPr>
              <a:t>So does every superset of </a:t>
            </a:r>
            <a:r>
              <a:rPr lang="en-US" altLang="zh-CN" sz="1800" b="1" i="1" dirty="0" smtClean="0">
                <a:sym typeface="Wingdings" panose="05000000000000000000" pitchFamily="2" charset="2"/>
              </a:rPr>
              <a:t>ab</a:t>
            </a:r>
            <a:endParaRPr lang="en-US" altLang="zh-CN" sz="1800" b="1" i="1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EFCC102-15BF-4ADA-B2D1-5E79821118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5858" y="4753703"/>
          <a:ext cx="2465388" cy="1746252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b, c, d,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b, c, d, f, g,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c, d,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4">
            <a:extLst>
              <a:ext uri="{FF2B5EF4-FFF2-40B4-BE49-F238E27FC236}">
                <a16:creationId xmlns:a16="http://schemas.microsoft.com/office/drawing/2014/main" id="{6DF9C74F-7CE3-488E-A07A-B21E33D33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545" y="5349092"/>
            <a:ext cx="206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TDB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min_sup</a:t>
            </a:r>
            <a:r>
              <a:rPr lang="en-US" altLang="zh-CN" sz="2000" dirty="0">
                <a:latin typeface="Times New Roman" panose="02020603050405020304" pitchFamily="18" charset="0"/>
              </a:rPr>
              <a:t>=2)</a:t>
            </a:r>
          </a:p>
        </p:txBody>
      </p:sp>
      <p:graphicFrame>
        <p:nvGraphicFramePr>
          <p:cNvPr id="6" name="Group 57">
            <a:extLst>
              <a:ext uri="{FF2B5EF4-FFF2-40B4-BE49-F238E27FC236}">
                <a16:creationId xmlns:a16="http://schemas.microsoft.com/office/drawing/2014/main" id="{A7F56713-8A08-4841-BC14-0B75C53294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3400" y="3087779"/>
          <a:ext cx="2207260" cy="3412176"/>
        </p:xfrm>
        <a:graphic>
          <a:graphicData uri="http://schemas.openxmlformats.org/drawingml/2006/table">
            <a:tbl>
              <a:tblPr/>
              <a:tblGrid>
                <a:gridCol w="1103630">
                  <a:extLst>
                    <a:ext uri="{9D8B030D-6E8A-4147-A177-3AD203B41FA5}">
                      <a16:colId xmlns:a16="http://schemas.microsoft.com/office/drawing/2014/main" val="1801141644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959139553"/>
                    </a:ext>
                  </a:extLst>
                </a:gridCol>
              </a:tblGrid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661061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310075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950094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24287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408933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1550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705526"/>
                  </a:ext>
                </a:extLst>
              </a:tr>
              <a:tr h="37498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338413"/>
                  </a:ext>
                </a:extLst>
              </a:tr>
              <a:tr h="412304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45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21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Succinctness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Succinctness: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Given A</a:t>
            </a:r>
            <a:r>
              <a:rPr lang="en-US" altLang="zh-CN" sz="1800" b="1" baseline="-25000" dirty="0"/>
              <a:t>1, </a:t>
            </a:r>
            <a:r>
              <a:rPr lang="en-US" altLang="zh-CN" sz="1800" b="1" dirty="0"/>
              <a:t>the set of items satisfying a succinctness constraint C, then any set S satisfying C is based on A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 , i.e., S contains a subset belonging to A</a:t>
            </a:r>
            <a:r>
              <a:rPr lang="en-US" altLang="zh-CN" sz="1800" b="1" baseline="-25000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Idea: Without looking at the transaction database, whether an itemset S satisfies constraint C can be determined based on the selection of items</a:t>
            </a:r>
            <a:r>
              <a:rPr lang="en-US" altLang="zh-CN" sz="1800" b="1" dirty="0">
                <a:sym typeface="Symbol" panose="05050102010706020507" pitchFamily="18" charset="2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min(</a:t>
            </a:r>
            <a:r>
              <a:rPr lang="en-US" altLang="zh-CN" sz="1800" b="1" dirty="0" err="1">
                <a:sym typeface="Symbol" panose="05050102010706020507" pitchFamily="18" charset="2"/>
              </a:rPr>
              <a:t>S.Price</a:t>
            </a:r>
            <a:r>
              <a:rPr lang="en-US" altLang="zh-CN" sz="1800" b="1" dirty="0">
                <a:sym typeface="Symbol" panose="05050102010706020507" pitchFamily="18" charset="2"/>
              </a:rPr>
              <a:t>)  v  is succinct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sum(</a:t>
            </a:r>
            <a:r>
              <a:rPr lang="en-US" altLang="zh-CN" sz="1800" b="1" dirty="0" err="1">
                <a:sym typeface="Symbol" panose="05050102010706020507" pitchFamily="18" charset="2"/>
              </a:rPr>
              <a:t>S.Price</a:t>
            </a:r>
            <a:r>
              <a:rPr lang="en-US" altLang="zh-CN" sz="1800" b="1" dirty="0">
                <a:sym typeface="Symbol" panose="05050102010706020507" pitchFamily="18" charset="2"/>
              </a:rPr>
              <a:t>)  v  is not succinct</a:t>
            </a:r>
          </a:p>
          <a:p>
            <a:r>
              <a:rPr lang="en-US" altLang="zh-CN" sz="2000" b="1" dirty="0"/>
              <a:t>Optimization: If C is succinct, C is pre-counting </a:t>
            </a:r>
            <a:r>
              <a:rPr lang="en-US" altLang="zh-CN" sz="2000" b="1" dirty="0" err="1" smtClean="0"/>
              <a:t>pushable</a:t>
            </a:r>
            <a:r>
              <a:rPr lang="en-US" altLang="zh-CN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The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 Algorithm — Example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err="1" smtClean="0"/>
              <a:t>Sup</a:t>
            </a:r>
            <a:r>
              <a:rPr lang="en-US" altLang="zh-CN" sz="800" b="1" dirty="0" err="1" smtClean="0"/>
              <a:t>min</a:t>
            </a:r>
            <a:r>
              <a:rPr lang="en-US" altLang="zh-CN" sz="2000" b="1" dirty="0" smtClean="0"/>
              <a:t>=2</a:t>
            </a:r>
            <a:endParaRPr lang="zh-CN" altLang="en-US" sz="2000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0F2F764-D081-45B4-B43B-9666EC8DE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21105"/>
              </p:ext>
            </p:extLst>
          </p:nvPr>
        </p:nvGraphicFramePr>
        <p:xfrm>
          <a:off x="2585720" y="1811213"/>
          <a:ext cx="1814513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A13AB55B-B408-481C-ADEA-724C74474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720" y="1811213"/>
                        <a:ext cx="1814513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611C4FC2-8A94-40AF-87D8-4BA3488CC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095" y="1404813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Database D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6E08AC42-DE92-4619-98AD-B89CE110F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67583"/>
              </p:ext>
            </p:extLst>
          </p:nvPr>
        </p:nvGraphicFramePr>
        <p:xfrm>
          <a:off x="5544820" y="1484188"/>
          <a:ext cx="1824038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2051" name="Object 6">
                        <a:extLst>
                          <a:ext uri="{FF2B5EF4-FFF2-40B4-BE49-F238E27FC236}">
                            <a16:creationId xmlns:a16="http://schemas.microsoft.com/office/drawing/2014/main" id="{C2DCFA3A-EF3C-4D31-B998-FE5298A44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820" y="1484188"/>
                        <a:ext cx="1824038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D44BB41F-BEFB-43D7-92D5-CB980A1A1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166147"/>
              </p:ext>
            </p:extLst>
          </p:nvPr>
        </p:nvGraphicFramePr>
        <p:xfrm>
          <a:off x="8067358" y="1576263"/>
          <a:ext cx="2046287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2052" name="Object 7">
                        <a:extLst>
                          <a:ext uri="{FF2B5EF4-FFF2-40B4-BE49-F238E27FC236}">
                            <a16:creationId xmlns:a16="http://schemas.microsoft.com/office/drawing/2014/main" id="{2B3D905A-E376-4561-A10D-8A11E718E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358" y="1576263"/>
                        <a:ext cx="2046287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59C53E6F-7D81-4573-A9FA-79A868E5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733" y="2289051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0D753B3-D45C-4CF7-8685-5DE266BD3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620" y="273513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1599963D-6780-447D-862B-5AF57E94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583" y="173660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D9D9A578-5081-4C46-928A-28B43344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208" y="1579438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B66A67AB-ACF2-4394-B821-1D758F3FA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65651"/>
              </p:ext>
            </p:extLst>
          </p:nvPr>
        </p:nvGraphicFramePr>
        <p:xfrm>
          <a:off x="8892858" y="3397126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2053" name="Object 12">
                        <a:extLst>
                          <a:ext uri="{FF2B5EF4-FFF2-40B4-BE49-F238E27FC236}">
                            <a16:creationId xmlns:a16="http://schemas.microsoft.com/office/drawing/2014/main" id="{3385BB70-7262-4E9A-B64D-814D4C02C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2858" y="3397126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FB23E2AB-8C8D-48AA-91B5-B80BDDDF83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263978"/>
              </p:ext>
            </p:extLst>
          </p:nvPr>
        </p:nvGraphicFramePr>
        <p:xfrm>
          <a:off x="5482908" y="3508251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2054" name="Object 13">
                        <a:extLst>
                          <a:ext uri="{FF2B5EF4-FFF2-40B4-BE49-F238E27FC236}">
                            <a16:creationId xmlns:a16="http://schemas.microsoft.com/office/drawing/2014/main" id="{F5E5E7AA-EFB8-4C2E-8608-28218BE13F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908" y="3508251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8B192113-1918-4CD6-B454-49F054739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48619"/>
              </p:ext>
            </p:extLst>
          </p:nvPr>
        </p:nvGraphicFramePr>
        <p:xfrm>
          <a:off x="3095308" y="3771776"/>
          <a:ext cx="17176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2055" name="Object 14">
                        <a:extLst>
                          <a:ext uri="{FF2B5EF4-FFF2-40B4-BE49-F238E27FC236}">
                            <a16:creationId xmlns:a16="http://schemas.microsoft.com/office/drawing/2014/main" id="{CA864B32-6BB0-4086-A9EA-B3AAF3E9E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308" y="3771776"/>
                        <a:ext cx="1717675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>
            <a:extLst>
              <a:ext uri="{FF2B5EF4-FFF2-40B4-BE49-F238E27FC236}">
                <a16:creationId xmlns:a16="http://schemas.microsoft.com/office/drawing/2014/main" id="{F961A2FD-E636-4E05-B6A2-B6D3C7D4E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133" y="3744788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19DA16F-9E3E-415A-822E-FAFF3A57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420" y="3347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50D5D639-67EF-4E06-9C74-4F62F0849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133" y="33987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05C318BC-4EAD-4798-9742-7E8EB29CEA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10133" y="426866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44981BA-EF8D-40DE-B7D6-1E52465C4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770" y="3767013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79DAC1C4-BD64-43F0-B030-3DD15828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3808" y="3085976"/>
            <a:ext cx="627062" cy="85566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67BC4471-CD95-4D2C-B212-15073FAE2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7745" y="6314951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FFC682C2-3160-4D51-91EC-AB7980A51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008" y="5818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40C3B3C6-5054-485B-B706-FC2DD9FA8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308" y="5806951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24" name="Object 24">
            <a:extLst>
              <a:ext uri="{FF2B5EF4-FFF2-40B4-BE49-F238E27FC236}">
                <a16:creationId xmlns:a16="http://schemas.microsoft.com/office/drawing/2014/main" id="{AC984DB3-D524-43EF-A9F7-E55322A0E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777511"/>
              </p:ext>
            </p:extLst>
          </p:nvPr>
        </p:nvGraphicFramePr>
        <p:xfrm>
          <a:off x="3449320" y="5860926"/>
          <a:ext cx="11255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2056" name="Object 24">
                        <a:extLst>
                          <a:ext uri="{FF2B5EF4-FFF2-40B4-BE49-F238E27FC236}">
                            <a16:creationId xmlns:a16="http://schemas.microsoft.com/office/drawing/2014/main" id="{1D25BF56-696A-4910-9BCB-3DEC58237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320" y="5860926"/>
                        <a:ext cx="112553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>
            <a:extLst>
              <a:ext uri="{FF2B5EF4-FFF2-40B4-BE49-F238E27FC236}">
                <a16:creationId xmlns:a16="http://schemas.microsoft.com/office/drawing/2014/main" id="{7EB72581-7527-4B74-857F-96CB22C5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595" y="589743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graphicFrame>
        <p:nvGraphicFramePr>
          <p:cNvPr id="26" name="Object 26">
            <a:extLst>
              <a:ext uri="{FF2B5EF4-FFF2-40B4-BE49-F238E27FC236}">
                <a16:creationId xmlns:a16="http://schemas.microsoft.com/office/drawing/2014/main" id="{5711B5FC-713C-4A38-900E-412370E84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69567"/>
              </p:ext>
            </p:extLst>
          </p:nvPr>
        </p:nvGraphicFramePr>
        <p:xfrm>
          <a:off x="6851333" y="5851401"/>
          <a:ext cx="17541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2057" name="Object 26">
                        <a:extLst>
                          <a:ext uri="{FF2B5EF4-FFF2-40B4-BE49-F238E27FC236}">
                            <a16:creationId xmlns:a16="http://schemas.microsoft.com/office/drawing/2014/main" id="{24BAC6D8-139B-4AA7-9A37-F70D8ECCC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333" y="5851401"/>
                        <a:ext cx="17541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7">
            <a:extLst>
              <a:ext uri="{FF2B5EF4-FFF2-40B4-BE49-F238E27FC236}">
                <a16:creationId xmlns:a16="http://schemas.microsoft.com/office/drawing/2014/main" id="{32B0C346-2721-49ED-AC02-105FA5512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120" y="4862388"/>
            <a:ext cx="441325" cy="1249363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5725221D-C7B6-4D71-AF26-2D0A3854A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108" y="2454151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44643D3A-C9BF-43DC-8F14-EA5D19FB7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9508" y="4663951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8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Naïve Algorithm: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 + Constraint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Sup</a:t>
            </a:r>
            <a:r>
              <a:rPr lang="en-US" altLang="zh-CN" sz="800" b="1" dirty="0" err="1"/>
              <a:t>min</a:t>
            </a:r>
            <a:r>
              <a:rPr lang="en-US" altLang="zh-CN" sz="2000" b="1" dirty="0"/>
              <a:t>=2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/>
          </a:p>
        </p:txBody>
      </p:sp>
      <p:graphicFrame>
        <p:nvGraphicFramePr>
          <p:cNvPr id="88" name="Object 4">
            <a:extLst>
              <a:ext uri="{FF2B5EF4-FFF2-40B4-BE49-F238E27FC236}">
                <a16:creationId xmlns:a16="http://schemas.microsoft.com/office/drawing/2014/main" id="{07510A71-4E45-4ED5-A872-AE6F9EA7A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640836"/>
              </p:ext>
            </p:extLst>
          </p:nvPr>
        </p:nvGraphicFramePr>
        <p:xfrm>
          <a:off x="2501932" y="1811213"/>
          <a:ext cx="1814512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58509B59-4B3E-479C-B453-4CC120B1E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32" y="1811213"/>
                        <a:ext cx="1814512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5">
            <a:extLst>
              <a:ext uri="{FF2B5EF4-FFF2-40B4-BE49-F238E27FC236}">
                <a16:creationId xmlns:a16="http://schemas.microsoft.com/office/drawing/2014/main" id="{A2122233-17F7-4FF3-A401-2726D857D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307" y="1404813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Database D</a:t>
            </a:r>
          </a:p>
        </p:txBody>
      </p:sp>
      <p:graphicFrame>
        <p:nvGraphicFramePr>
          <p:cNvPr id="90" name="Object 6">
            <a:extLst>
              <a:ext uri="{FF2B5EF4-FFF2-40B4-BE49-F238E27FC236}">
                <a16:creationId xmlns:a16="http://schemas.microsoft.com/office/drawing/2014/main" id="{71DC1E7C-7061-42D1-9B50-EFFE5C731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878258"/>
              </p:ext>
            </p:extLst>
          </p:nvPr>
        </p:nvGraphicFramePr>
        <p:xfrm>
          <a:off x="5461032" y="1484188"/>
          <a:ext cx="1824037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3B6F2EBF-FBAA-43FA-9A57-CF6906246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32" y="1484188"/>
                        <a:ext cx="1824037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7">
            <a:extLst>
              <a:ext uri="{FF2B5EF4-FFF2-40B4-BE49-F238E27FC236}">
                <a16:creationId xmlns:a16="http://schemas.microsoft.com/office/drawing/2014/main" id="{15387348-356C-4DCF-B336-0E437673F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964545"/>
              </p:ext>
            </p:extLst>
          </p:nvPr>
        </p:nvGraphicFramePr>
        <p:xfrm>
          <a:off x="7983569" y="1576263"/>
          <a:ext cx="2046288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工作表" r:id="rId7" imgW="1619402" imgH="1743151" progId="Excel.Sheet.8">
                  <p:embed/>
                </p:oleObj>
              </mc:Choice>
              <mc:Fallback>
                <p:oleObj name="工作表" r:id="rId7" imgW="1619402" imgH="1743151" progId="Excel.Sheet.8">
                  <p:embed/>
                  <p:pic>
                    <p:nvPicPr>
                      <p:cNvPr id="3076" name="Object 7">
                        <a:extLst>
                          <a:ext uri="{FF2B5EF4-FFF2-40B4-BE49-F238E27FC236}">
                            <a16:creationId xmlns:a16="http://schemas.microsoft.com/office/drawing/2014/main" id="{CDC8A5DA-6FB5-4802-B576-83731E99B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569" y="1576263"/>
                        <a:ext cx="2046288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 Box 8">
            <a:extLst>
              <a:ext uri="{FF2B5EF4-FFF2-40B4-BE49-F238E27FC236}">
                <a16:creationId xmlns:a16="http://schemas.microsoft.com/office/drawing/2014/main" id="{0892A46A-380B-4897-B79C-2152DEA6A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44" y="2289051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93" name="Line 9">
            <a:extLst>
              <a:ext uri="{FF2B5EF4-FFF2-40B4-BE49-F238E27FC236}">
                <a16:creationId xmlns:a16="http://schemas.microsoft.com/office/drawing/2014/main" id="{F7C2BCBD-6067-4F90-8417-704E7A134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32" y="273513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" name="Text Box 10">
            <a:extLst>
              <a:ext uri="{FF2B5EF4-FFF2-40B4-BE49-F238E27FC236}">
                <a16:creationId xmlns:a16="http://schemas.microsoft.com/office/drawing/2014/main" id="{050EB6E2-355D-4132-9C3F-F8B88E62C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94" y="173660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5" name="Text Box 11">
            <a:extLst>
              <a:ext uri="{FF2B5EF4-FFF2-40B4-BE49-F238E27FC236}">
                <a16:creationId xmlns:a16="http://schemas.microsoft.com/office/drawing/2014/main" id="{D3ADD243-76AD-4B13-8D56-827AFF03A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419" y="15794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96" name="Object 12">
            <a:extLst>
              <a:ext uri="{FF2B5EF4-FFF2-40B4-BE49-F238E27FC236}">
                <a16:creationId xmlns:a16="http://schemas.microsoft.com/office/drawing/2014/main" id="{0DB164E9-5B80-4226-A7F2-66786FC9D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870569"/>
              </p:ext>
            </p:extLst>
          </p:nvPr>
        </p:nvGraphicFramePr>
        <p:xfrm>
          <a:off x="8809069" y="3397126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3077" name="Object 12">
                        <a:extLst>
                          <a:ext uri="{FF2B5EF4-FFF2-40B4-BE49-F238E27FC236}">
                            <a16:creationId xmlns:a16="http://schemas.microsoft.com/office/drawing/2014/main" id="{CB8E64B3-DBAA-4338-91E3-DED627FAB5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9069" y="3397126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13">
            <a:extLst>
              <a:ext uri="{FF2B5EF4-FFF2-40B4-BE49-F238E27FC236}">
                <a16:creationId xmlns:a16="http://schemas.microsoft.com/office/drawing/2014/main" id="{DFABC545-B844-4BB0-B570-4F5DED89A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711828"/>
              </p:ext>
            </p:extLst>
          </p:nvPr>
        </p:nvGraphicFramePr>
        <p:xfrm>
          <a:off x="5399119" y="3508251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3078" name="Object 13">
                        <a:extLst>
                          <a:ext uri="{FF2B5EF4-FFF2-40B4-BE49-F238E27FC236}">
                            <a16:creationId xmlns:a16="http://schemas.microsoft.com/office/drawing/2014/main" id="{FE5068B5-8514-49DD-A25F-A05EC6BEF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119" y="3508251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14">
            <a:extLst>
              <a:ext uri="{FF2B5EF4-FFF2-40B4-BE49-F238E27FC236}">
                <a16:creationId xmlns:a16="http://schemas.microsoft.com/office/drawing/2014/main" id="{608971D4-4685-44A2-B4ED-9D256F0B2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68101"/>
              </p:ext>
            </p:extLst>
          </p:nvPr>
        </p:nvGraphicFramePr>
        <p:xfrm>
          <a:off x="3011519" y="3771776"/>
          <a:ext cx="17176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3079" name="Object 14">
                        <a:extLst>
                          <a:ext uri="{FF2B5EF4-FFF2-40B4-BE49-F238E27FC236}">
                            <a16:creationId xmlns:a16="http://schemas.microsoft.com/office/drawing/2014/main" id="{A8AFEBD5-F1FC-47E7-AE13-4F8B1785F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519" y="3771776"/>
                        <a:ext cx="1717675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15">
            <a:extLst>
              <a:ext uri="{FF2B5EF4-FFF2-40B4-BE49-F238E27FC236}">
                <a16:creationId xmlns:a16="http://schemas.microsoft.com/office/drawing/2014/main" id="{673DE146-CD7F-4E90-83D6-36DCAC3D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44" y="37447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0" name="Text Box 16">
            <a:extLst>
              <a:ext uri="{FF2B5EF4-FFF2-40B4-BE49-F238E27FC236}">
                <a16:creationId xmlns:a16="http://schemas.microsoft.com/office/drawing/2014/main" id="{4C676A78-B2E2-48A1-8433-E4F76EDDD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32" y="3347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1" name="Text Box 17">
            <a:extLst>
              <a:ext uri="{FF2B5EF4-FFF2-40B4-BE49-F238E27FC236}">
                <a16:creationId xmlns:a16="http://schemas.microsoft.com/office/drawing/2014/main" id="{04E9A264-F1F5-468C-9230-C6475518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44" y="33987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" name="Line 18">
            <a:extLst>
              <a:ext uri="{FF2B5EF4-FFF2-40B4-BE49-F238E27FC236}">
                <a16:creationId xmlns:a16="http://schemas.microsoft.com/office/drawing/2014/main" id="{7C92E133-5D6A-4A7C-9764-EE940C6AF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6344" y="426866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" name="Text Box 19">
            <a:extLst>
              <a:ext uri="{FF2B5EF4-FFF2-40B4-BE49-F238E27FC236}">
                <a16:creationId xmlns:a16="http://schemas.microsoft.com/office/drawing/2014/main" id="{2A67F5D5-D2C5-430E-A549-9D238589F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82" y="3767013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104" name="AutoShape 20">
            <a:extLst>
              <a:ext uri="{FF2B5EF4-FFF2-40B4-BE49-F238E27FC236}">
                <a16:creationId xmlns:a16="http://schemas.microsoft.com/office/drawing/2014/main" id="{A4519179-9BAD-4C73-8390-7A6329284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0019" y="3085976"/>
            <a:ext cx="627063" cy="85566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" name="Line 21">
            <a:extLst>
              <a:ext uri="{FF2B5EF4-FFF2-40B4-BE49-F238E27FC236}">
                <a16:creationId xmlns:a16="http://schemas.microsoft.com/office/drawing/2014/main" id="{B8ED8664-8C4B-4B48-9A60-84784E73E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57" y="6314951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6" name="Text Box 22">
            <a:extLst>
              <a:ext uri="{FF2B5EF4-FFF2-40B4-BE49-F238E27FC236}">
                <a16:creationId xmlns:a16="http://schemas.microsoft.com/office/drawing/2014/main" id="{D0789369-9CE0-4C40-B9ED-8F6EE6BA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219" y="5818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7" name="Text Box 23">
            <a:extLst>
              <a:ext uri="{FF2B5EF4-FFF2-40B4-BE49-F238E27FC236}">
                <a16:creationId xmlns:a16="http://schemas.microsoft.com/office/drawing/2014/main" id="{24A37C62-2123-4C3F-B296-F9FB3944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519" y="5806951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08" name="Object 24">
            <a:extLst>
              <a:ext uri="{FF2B5EF4-FFF2-40B4-BE49-F238E27FC236}">
                <a16:creationId xmlns:a16="http://schemas.microsoft.com/office/drawing/2014/main" id="{E568E688-BB56-4237-B223-256D7CBAA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716935"/>
              </p:ext>
            </p:extLst>
          </p:nvPr>
        </p:nvGraphicFramePr>
        <p:xfrm>
          <a:off x="3365532" y="5860926"/>
          <a:ext cx="112553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3080" name="Object 24">
                        <a:extLst>
                          <a:ext uri="{FF2B5EF4-FFF2-40B4-BE49-F238E27FC236}">
                            <a16:creationId xmlns:a16="http://schemas.microsoft.com/office/drawing/2014/main" id="{CFDA4B19-88B2-42F7-B10F-E3DDA882C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32" y="5860926"/>
                        <a:ext cx="112553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Text Box 25">
            <a:extLst>
              <a:ext uri="{FF2B5EF4-FFF2-40B4-BE49-F238E27FC236}">
                <a16:creationId xmlns:a16="http://schemas.microsoft.com/office/drawing/2014/main" id="{32F9EC51-0221-4E1F-B3AC-B00E93E8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807" y="589743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graphicFrame>
        <p:nvGraphicFramePr>
          <p:cNvPr id="110" name="Object 26">
            <a:extLst>
              <a:ext uri="{FF2B5EF4-FFF2-40B4-BE49-F238E27FC236}">
                <a16:creationId xmlns:a16="http://schemas.microsoft.com/office/drawing/2014/main" id="{67E83CBC-7B62-4948-A56E-06C6B49B5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56953"/>
              </p:ext>
            </p:extLst>
          </p:nvPr>
        </p:nvGraphicFramePr>
        <p:xfrm>
          <a:off x="6767544" y="5851401"/>
          <a:ext cx="17541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3081" name="Object 26">
                        <a:extLst>
                          <a:ext uri="{FF2B5EF4-FFF2-40B4-BE49-F238E27FC236}">
                            <a16:creationId xmlns:a16="http://schemas.microsoft.com/office/drawing/2014/main" id="{A645FF33-D74C-447F-BE9E-DB49E2E9C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44" y="5851401"/>
                        <a:ext cx="17541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AutoShape 27">
            <a:extLst>
              <a:ext uri="{FF2B5EF4-FFF2-40B4-BE49-F238E27FC236}">
                <a16:creationId xmlns:a16="http://schemas.microsoft.com/office/drawing/2014/main" id="{FF712A4B-564A-4F8C-9A3C-73DF4FB8D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32" y="4862388"/>
            <a:ext cx="441325" cy="1249363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Line 28">
            <a:extLst>
              <a:ext uri="{FF2B5EF4-FFF2-40B4-BE49-F238E27FC236}">
                <a16:creationId xmlns:a16="http://schemas.microsoft.com/office/drawing/2014/main" id="{ADB3E74A-E2A0-4D38-ABA4-100BC8A0A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319" y="2454151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" name="Line 29">
            <a:extLst>
              <a:ext uri="{FF2B5EF4-FFF2-40B4-BE49-F238E27FC236}">
                <a16:creationId xmlns:a16="http://schemas.microsoft.com/office/drawing/2014/main" id="{65055533-2148-487E-A9E1-8A7AA6AC80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5719" y="4663951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4" name="Group 30">
            <a:extLst>
              <a:ext uri="{FF2B5EF4-FFF2-40B4-BE49-F238E27FC236}">
                <a16:creationId xmlns:a16="http://schemas.microsoft.com/office/drawing/2014/main" id="{8CEF6A63-5BE0-497F-86BF-C14309B183B4}"/>
              </a:ext>
            </a:extLst>
          </p:cNvPr>
          <p:cNvGrpSpPr>
            <a:grpSpLocks/>
          </p:cNvGrpSpPr>
          <p:nvPr/>
        </p:nvGrpSpPr>
        <p:grpSpPr bwMode="auto">
          <a:xfrm>
            <a:off x="8294719" y="2987551"/>
            <a:ext cx="1524000" cy="152400"/>
            <a:chOff x="2160" y="2016"/>
            <a:chExt cx="960" cy="96"/>
          </a:xfrm>
        </p:grpSpPr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80FE61BA-348E-47FA-B257-2D035663A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32">
              <a:extLst>
                <a:ext uri="{FF2B5EF4-FFF2-40B4-BE49-F238E27FC236}">
                  <a16:creationId xmlns:a16="http://schemas.microsoft.com/office/drawing/2014/main" id="{968AAE9A-5EE5-41A6-BBE8-220689DE5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7" name="Group 33">
            <a:extLst>
              <a:ext uri="{FF2B5EF4-FFF2-40B4-BE49-F238E27FC236}">
                <a16:creationId xmlns:a16="http://schemas.microsoft.com/office/drawing/2014/main" id="{AC677D82-DA05-4C6A-86CC-0089C99AC5CC}"/>
              </a:ext>
            </a:extLst>
          </p:cNvPr>
          <p:cNvGrpSpPr>
            <a:grpSpLocks/>
          </p:cNvGrpSpPr>
          <p:nvPr/>
        </p:nvGrpSpPr>
        <p:grpSpPr bwMode="auto">
          <a:xfrm>
            <a:off x="3113119" y="4587751"/>
            <a:ext cx="1524000" cy="152400"/>
            <a:chOff x="2160" y="2016"/>
            <a:chExt cx="960" cy="96"/>
          </a:xfrm>
        </p:grpSpPr>
        <p:sp>
          <p:nvSpPr>
            <p:cNvPr id="118" name="Line 34">
              <a:extLst>
                <a:ext uri="{FF2B5EF4-FFF2-40B4-BE49-F238E27FC236}">
                  <a16:creationId xmlns:a16="http://schemas.microsoft.com/office/drawing/2014/main" id="{0EBFB02C-DB69-4700-948D-CCA0CF1AA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Line 35">
              <a:extLst>
                <a:ext uri="{FF2B5EF4-FFF2-40B4-BE49-F238E27FC236}">
                  <a16:creationId xmlns:a16="http://schemas.microsoft.com/office/drawing/2014/main" id="{99AE68B7-1A39-443A-A16F-ACCFECA80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0" name="Group 36">
            <a:extLst>
              <a:ext uri="{FF2B5EF4-FFF2-40B4-BE49-F238E27FC236}">
                <a16:creationId xmlns:a16="http://schemas.microsoft.com/office/drawing/2014/main" id="{57E492C5-B0E5-4371-B091-F458F89A3331}"/>
              </a:ext>
            </a:extLst>
          </p:cNvPr>
          <p:cNvGrpSpPr>
            <a:grpSpLocks/>
          </p:cNvGrpSpPr>
          <p:nvPr/>
        </p:nvGrpSpPr>
        <p:grpSpPr bwMode="auto">
          <a:xfrm>
            <a:off x="3113119" y="4968751"/>
            <a:ext cx="1524000" cy="152400"/>
            <a:chOff x="2160" y="2016"/>
            <a:chExt cx="960" cy="96"/>
          </a:xfrm>
        </p:grpSpPr>
        <p:sp>
          <p:nvSpPr>
            <p:cNvPr id="121" name="Line 37">
              <a:extLst>
                <a:ext uri="{FF2B5EF4-FFF2-40B4-BE49-F238E27FC236}">
                  <a16:creationId xmlns:a16="http://schemas.microsoft.com/office/drawing/2014/main" id="{4EE1221B-B233-4233-8BD6-1DD524EB9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Line 38">
              <a:extLst>
                <a:ext uri="{FF2B5EF4-FFF2-40B4-BE49-F238E27FC236}">
                  <a16:creationId xmlns:a16="http://schemas.microsoft.com/office/drawing/2014/main" id="{144FEB9E-2CA5-46CC-94D3-D04CC03F5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3" name="Group 39">
            <a:extLst>
              <a:ext uri="{FF2B5EF4-FFF2-40B4-BE49-F238E27FC236}">
                <a16:creationId xmlns:a16="http://schemas.microsoft.com/office/drawing/2014/main" id="{C5B6BE38-C52F-4D63-B0F7-CE631021F7D3}"/>
              </a:ext>
            </a:extLst>
          </p:cNvPr>
          <p:cNvGrpSpPr>
            <a:grpSpLocks/>
          </p:cNvGrpSpPr>
          <p:nvPr/>
        </p:nvGrpSpPr>
        <p:grpSpPr bwMode="auto">
          <a:xfrm>
            <a:off x="3113119" y="5273551"/>
            <a:ext cx="1524000" cy="152400"/>
            <a:chOff x="2160" y="2016"/>
            <a:chExt cx="960" cy="96"/>
          </a:xfrm>
        </p:grpSpPr>
        <p:sp>
          <p:nvSpPr>
            <p:cNvPr id="124" name="Line 40">
              <a:extLst>
                <a:ext uri="{FF2B5EF4-FFF2-40B4-BE49-F238E27FC236}">
                  <a16:creationId xmlns:a16="http://schemas.microsoft.com/office/drawing/2014/main" id="{B10CB6AA-5D51-4086-AF37-98B3A6612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Line 41">
              <a:extLst>
                <a:ext uri="{FF2B5EF4-FFF2-40B4-BE49-F238E27FC236}">
                  <a16:creationId xmlns:a16="http://schemas.microsoft.com/office/drawing/2014/main" id="{3D88A3E4-3E88-4FA7-B8FE-A0F97EBE4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6" name="Group 42">
            <a:extLst>
              <a:ext uri="{FF2B5EF4-FFF2-40B4-BE49-F238E27FC236}">
                <a16:creationId xmlns:a16="http://schemas.microsoft.com/office/drawing/2014/main" id="{D0F98C9E-198C-4927-997C-04A0ECC3E181}"/>
              </a:ext>
            </a:extLst>
          </p:cNvPr>
          <p:cNvGrpSpPr>
            <a:grpSpLocks/>
          </p:cNvGrpSpPr>
          <p:nvPr/>
        </p:nvGrpSpPr>
        <p:grpSpPr bwMode="auto">
          <a:xfrm>
            <a:off x="6846919" y="6416551"/>
            <a:ext cx="1524000" cy="152400"/>
            <a:chOff x="2160" y="2016"/>
            <a:chExt cx="960" cy="96"/>
          </a:xfrm>
        </p:grpSpPr>
        <p:sp>
          <p:nvSpPr>
            <p:cNvPr id="127" name="Line 43">
              <a:extLst>
                <a:ext uri="{FF2B5EF4-FFF2-40B4-BE49-F238E27FC236}">
                  <a16:creationId xmlns:a16="http://schemas.microsoft.com/office/drawing/2014/main" id="{6CA8B83E-754E-44E6-A828-057BDA48D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" name="Line 44">
              <a:extLst>
                <a:ext uri="{FF2B5EF4-FFF2-40B4-BE49-F238E27FC236}">
                  <a16:creationId xmlns:a16="http://schemas.microsoft.com/office/drawing/2014/main" id="{2C8B5008-8641-4431-B63B-BA25B145A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9" name="Text Box 45">
            <a:extLst>
              <a:ext uri="{FF2B5EF4-FFF2-40B4-BE49-F238E27FC236}">
                <a16:creationId xmlns:a16="http://schemas.microsoft.com/office/drawing/2014/main" id="{ED0F10B3-BA52-4B47-8CD9-15BFF05A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44" y="5953001"/>
            <a:ext cx="2438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Tahoma" panose="020B0604030504040204" pitchFamily="34" charset="0"/>
              </a:rPr>
              <a:t>Constraint: </a:t>
            </a:r>
          </a:p>
          <a:p>
            <a:pPr algn="l"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Tahoma" panose="020B0604030504040204" pitchFamily="34" charset="0"/>
              </a:rPr>
              <a:t>Sum{S.price} &lt; 5</a:t>
            </a:r>
          </a:p>
        </p:txBody>
      </p:sp>
    </p:spTree>
    <p:extLst>
      <p:ext uri="{BB962C8B-B14F-4D97-AF65-F5344CB8AC3E}">
        <p14:creationId xmlns:p14="http://schemas.microsoft.com/office/powerpoint/2010/main" val="162185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The Constrained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 Algorithm: Push an Anti-monotone Constraint Deep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Sup</a:t>
            </a:r>
            <a:r>
              <a:rPr lang="en-US" altLang="zh-CN" sz="800" b="1" dirty="0" err="1"/>
              <a:t>min</a:t>
            </a:r>
            <a:r>
              <a:rPr lang="en-US" altLang="zh-CN" sz="2000" b="1" dirty="0"/>
              <a:t>=2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/>
          </a:p>
        </p:txBody>
      </p:sp>
      <p:graphicFrame>
        <p:nvGraphicFramePr>
          <p:cNvPr id="49" name="Object 4">
            <a:extLst>
              <a:ext uri="{FF2B5EF4-FFF2-40B4-BE49-F238E27FC236}">
                <a16:creationId xmlns:a16="http://schemas.microsoft.com/office/drawing/2014/main" id="{5828BC37-B294-40C8-A94A-40CF16254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451291"/>
              </p:ext>
            </p:extLst>
          </p:nvPr>
        </p:nvGraphicFramePr>
        <p:xfrm>
          <a:off x="2507298" y="1825625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A18BB47B-4D44-4FE9-BC43-B8CB52754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298" y="1825625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5">
            <a:extLst>
              <a:ext uri="{FF2B5EF4-FFF2-40B4-BE49-F238E27FC236}">
                <a16:creationId xmlns:a16="http://schemas.microsoft.com/office/drawing/2014/main" id="{26863A33-12FA-4624-8415-4B5E3047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673" y="1419225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Database D</a:t>
            </a:r>
          </a:p>
        </p:txBody>
      </p:sp>
      <p:graphicFrame>
        <p:nvGraphicFramePr>
          <p:cNvPr id="51" name="Object 6">
            <a:extLst>
              <a:ext uri="{FF2B5EF4-FFF2-40B4-BE49-F238E27FC236}">
                <a16:creationId xmlns:a16="http://schemas.microsoft.com/office/drawing/2014/main" id="{F7F95D09-5527-4836-BB1E-94AC5AE73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07356"/>
              </p:ext>
            </p:extLst>
          </p:nvPr>
        </p:nvGraphicFramePr>
        <p:xfrm>
          <a:off x="5466398" y="1498600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4099" name="Object 6">
                        <a:extLst>
                          <a:ext uri="{FF2B5EF4-FFF2-40B4-BE49-F238E27FC236}">
                            <a16:creationId xmlns:a16="http://schemas.microsoft.com/office/drawing/2014/main" id="{0FA87BC1-C3F8-4926-86F0-419C000A2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398" y="1498600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>
            <a:extLst>
              <a:ext uri="{FF2B5EF4-FFF2-40B4-BE49-F238E27FC236}">
                <a16:creationId xmlns:a16="http://schemas.microsoft.com/office/drawing/2014/main" id="{DBB00D5A-82A4-4633-896E-D6EA69229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024210"/>
              </p:ext>
            </p:extLst>
          </p:nvPr>
        </p:nvGraphicFramePr>
        <p:xfrm>
          <a:off x="7988935" y="1590675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4100" name="Object 7">
                        <a:extLst>
                          <a:ext uri="{FF2B5EF4-FFF2-40B4-BE49-F238E27FC236}">
                            <a16:creationId xmlns:a16="http://schemas.microsoft.com/office/drawing/2014/main" id="{72E61FCF-40FB-467F-AE0C-3F68C1B0E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935" y="1590675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8">
            <a:extLst>
              <a:ext uri="{FF2B5EF4-FFF2-40B4-BE49-F238E27FC236}">
                <a16:creationId xmlns:a16="http://schemas.microsoft.com/office/drawing/2014/main" id="{8AE9A3BA-B491-48FB-91A9-00D43ACC9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310" y="2303462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07D9934C-0C65-4EF1-903E-CA998D0A2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1198" y="274955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ACDE2E5B-8526-4BD5-846E-D33EA350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160" y="1751012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" name="Text Box 11">
            <a:extLst>
              <a:ext uri="{FF2B5EF4-FFF2-40B4-BE49-F238E27FC236}">
                <a16:creationId xmlns:a16="http://schemas.microsoft.com/office/drawing/2014/main" id="{4C371DDD-F569-476C-8463-96374EBB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785" y="159385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57" name="Object 12">
            <a:extLst>
              <a:ext uri="{FF2B5EF4-FFF2-40B4-BE49-F238E27FC236}">
                <a16:creationId xmlns:a16="http://schemas.microsoft.com/office/drawing/2014/main" id="{6314639F-D529-4FE4-89F9-4A747CE4B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70775"/>
              </p:ext>
            </p:extLst>
          </p:nvPr>
        </p:nvGraphicFramePr>
        <p:xfrm>
          <a:off x="8814435" y="3411537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4101" name="Object 12">
                        <a:extLst>
                          <a:ext uri="{FF2B5EF4-FFF2-40B4-BE49-F238E27FC236}">
                            <a16:creationId xmlns:a16="http://schemas.microsoft.com/office/drawing/2014/main" id="{EAD38D57-6BF5-482B-8788-AC0A745DC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4435" y="3411537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3">
            <a:extLst>
              <a:ext uri="{FF2B5EF4-FFF2-40B4-BE49-F238E27FC236}">
                <a16:creationId xmlns:a16="http://schemas.microsoft.com/office/drawing/2014/main" id="{24321CB4-7A0B-4F01-A08A-08A6D5ADD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966774"/>
              </p:ext>
            </p:extLst>
          </p:nvPr>
        </p:nvGraphicFramePr>
        <p:xfrm>
          <a:off x="5404485" y="3522662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4102" name="Object 13">
                        <a:extLst>
                          <a:ext uri="{FF2B5EF4-FFF2-40B4-BE49-F238E27FC236}">
                            <a16:creationId xmlns:a16="http://schemas.microsoft.com/office/drawing/2014/main" id="{19EB1021-938F-4CC1-8CCB-020E15652F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485" y="3522662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4">
            <a:extLst>
              <a:ext uri="{FF2B5EF4-FFF2-40B4-BE49-F238E27FC236}">
                <a16:creationId xmlns:a16="http://schemas.microsoft.com/office/drawing/2014/main" id="{4FA90C9F-E730-4D08-8360-980866DC0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53687"/>
              </p:ext>
            </p:extLst>
          </p:nvPr>
        </p:nvGraphicFramePr>
        <p:xfrm>
          <a:off x="3016885" y="3786187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4103" name="Object 14">
                        <a:extLst>
                          <a:ext uri="{FF2B5EF4-FFF2-40B4-BE49-F238E27FC236}">
                            <a16:creationId xmlns:a16="http://schemas.microsoft.com/office/drawing/2014/main" id="{E641BC98-4860-41DE-A213-492D02514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885" y="3786187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5">
            <a:extLst>
              <a:ext uri="{FF2B5EF4-FFF2-40B4-BE49-F238E27FC236}">
                <a16:creationId xmlns:a16="http://schemas.microsoft.com/office/drawing/2014/main" id="{9D6B71C1-8A95-437F-B10F-EF43E31A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710" y="3759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" name="Text Box 16">
            <a:extLst>
              <a:ext uri="{FF2B5EF4-FFF2-40B4-BE49-F238E27FC236}">
                <a16:creationId xmlns:a16="http://schemas.microsoft.com/office/drawing/2014/main" id="{A7AA9583-6F48-49CC-AAA1-91937DC72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998" y="336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" name="Text Box 17">
            <a:extLst>
              <a:ext uri="{FF2B5EF4-FFF2-40B4-BE49-F238E27FC236}">
                <a16:creationId xmlns:a16="http://schemas.microsoft.com/office/drawing/2014/main" id="{2071FE09-1087-491C-93F1-87D08848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710" y="3413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57BE579E-E65C-403E-9EEB-959F1150BD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1710" y="4283075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4" name="Text Box 19">
            <a:extLst>
              <a:ext uri="{FF2B5EF4-FFF2-40B4-BE49-F238E27FC236}">
                <a16:creationId xmlns:a16="http://schemas.microsoft.com/office/drawing/2014/main" id="{2EBE8B3F-5F75-4F6A-8534-CD8F08EF1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348" y="3781425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65" name="AutoShape 20">
            <a:extLst>
              <a:ext uri="{FF2B5EF4-FFF2-40B4-BE49-F238E27FC236}">
                <a16:creationId xmlns:a16="http://schemas.microsoft.com/office/drawing/2014/main" id="{006E336F-1D2B-46FE-98FF-78722837E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385" y="3100387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32CA5190-11C1-4119-AAAF-1D705DFDA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9323" y="6329362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" name="Text Box 22">
            <a:extLst>
              <a:ext uri="{FF2B5EF4-FFF2-40B4-BE49-F238E27FC236}">
                <a16:creationId xmlns:a16="http://schemas.microsoft.com/office/drawing/2014/main" id="{7D257A91-8774-46EB-9FCC-7769676C3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585" y="5832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6B7A8878-5D89-4C67-BE07-2FDBB565D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85" y="5821362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69" name="Object 24">
            <a:extLst>
              <a:ext uri="{FF2B5EF4-FFF2-40B4-BE49-F238E27FC236}">
                <a16:creationId xmlns:a16="http://schemas.microsoft.com/office/drawing/2014/main" id="{0840D13F-C2A7-4F09-9DFF-2DB2E52B1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62965"/>
              </p:ext>
            </p:extLst>
          </p:nvPr>
        </p:nvGraphicFramePr>
        <p:xfrm>
          <a:off x="3370898" y="5875337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4104" name="Object 24">
                        <a:extLst>
                          <a:ext uri="{FF2B5EF4-FFF2-40B4-BE49-F238E27FC236}">
                            <a16:creationId xmlns:a16="http://schemas.microsoft.com/office/drawing/2014/main" id="{22417CEC-FA52-4C05-ADC7-36CB533DE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898" y="5875337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25">
            <a:extLst>
              <a:ext uri="{FF2B5EF4-FFF2-40B4-BE49-F238E27FC236}">
                <a16:creationId xmlns:a16="http://schemas.microsoft.com/office/drawing/2014/main" id="{97623FFD-3354-48B1-B6E7-001EBAB47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173" y="591185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graphicFrame>
        <p:nvGraphicFramePr>
          <p:cNvPr id="71" name="Object 26">
            <a:extLst>
              <a:ext uri="{FF2B5EF4-FFF2-40B4-BE49-F238E27FC236}">
                <a16:creationId xmlns:a16="http://schemas.microsoft.com/office/drawing/2014/main" id="{14543F1F-60CA-42A9-A55C-0BEDE9052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947832"/>
              </p:ext>
            </p:extLst>
          </p:nvPr>
        </p:nvGraphicFramePr>
        <p:xfrm>
          <a:off x="6772910" y="5865812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4105" name="Object 26">
                        <a:extLst>
                          <a:ext uri="{FF2B5EF4-FFF2-40B4-BE49-F238E27FC236}">
                            <a16:creationId xmlns:a16="http://schemas.microsoft.com/office/drawing/2014/main" id="{B168C416-C8EB-4526-89E9-809204DBD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910" y="5865812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AutoShape 27">
            <a:extLst>
              <a:ext uri="{FF2B5EF4-FFF2-40B4-BE49-F238E27FC236}">
                <a16:creationId xmlns:a16="http://schemas.microsoft.com/office/drawing/2014/main" id="{8604A9D7-3AD2-4401-8A4F-8EB3C107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98" y="4876800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740C4F21-7B44-493B-A334-EC9716C5E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685" y="2468562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895094FF-3974-4BA6-90E8-F7D68F8A0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1085" y="4678362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5" name="Group 30">
            <a:extLst>
              <a:ext uri="{FF2B5EF4-FFF2-40B4-BE49-F238E27FC236}">
                <a16:creationId xmlns:a16="http://schemas.microsoft.com/office/drawing/2014/main" id="{CE89D868-80C9-4539-A2D3-2AB8D25F61F5}"/>
              </a:ext>
            </a:extLst>
          </p:cNvPr>
          <p:cNvGrpSpPr>
            <a:grpSpLocks/>
          </p:cNvGrpSpPr>
          <p:nvPr/>
        </p:nvGrpSpPr>
        <p:grpSpPr bwMode="auto">
          <a:xfrm>
            <a:off x="5633085" y="3230562"/>
            <a:ext cx="1524000" cy="152400"/>
            <a:chOff x="2160" y="2016"/>
            <a:chExt cx="960" cy="96"/>
          </a:xfrm>
        </p:grpSpPr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5E9778EA-1A4D-46A8-B01C-B329977DA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32">
              <a:extLst>
                <a:ext uri="{FF2B5EF4-FFF2-40B4-BE49-F238E27FC236}">
                  <a16:creationId xmlns:a16="http://schemas.microsoft.com/office/drawing/2014/main" id="{25DBC082-2B59-41CC-B268-C2FAC5187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" name="Line 33">
            <a:extLst>
              <a:ext uri="{FF2B5EF4-FFF2-40B4-BE49-F238E27FC236}">
                <a16:creationId xmlns:a16="http://schemas.microsoft.com/office/drawing/2014/main" id="{E0304A92-2EC5-43BA-A308-DB96269DA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885" y="3078162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1F501816-75C7-4217-8220-9D50A323F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885" y="4600575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35">
            <a:extLst>
              <a:ext uri="{FF2B5EF4-FFF2-40B4-BE49-F238E27FC236}">
                <a16:creationId xmlns:a16="http://schemas.microsoft.com/office/drawing/2014/main" id="{31CC691B-D0C4-4680-AB1F-946DC5CA1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885" y="5287962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Line 36">
            <a:extLst>
              <a:ext uri="{FF2B5EF4-FFF2-40B4-BE49-F238E27FC236}">
                <a16:creationId xmlns:a16="http://schemas.microsoft.com/office/drawing/2014/main" id="{3387DD6D-8AF0-4DBB-87FA-98AD3EB60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885" y="5592762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6C5C0622-C1BE-411E-AFF2-6A5324E70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685" y="5592762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F2FFC20E-1C64-403D-9E1F-7EFE58537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685" y="5287962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597B8D34-44DD-406E-96D8-76AE171C5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685" y="4678362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5" name="Group 40">
            <a:extLst>
              <a:ext uri="{FF2B5EF4-FFF2-40B4-BE49-F238E27FC236}">
                <a16:creationId xmlns:a16="http://schemas.microsoft.com/office/drawing/2014/main" id="{BC131FC9-40A8-4918-9CB4-274D717F74B1}"/>
              </a:ext>
            </a:extLst>
          </p:cNvPr>
          <p:cNvGrpSpPr>
            <a:grpSpLocks/>
          </p:cNvGrpSpPr>
          <p:nvPr/>
        </p:nvGrpSpPr>
        <p:grpSpPr bwMode="auto">
          <a:xfrm>
            <a:off x="5556885" y="4906962"/>
            <a:ext cx="1524000" cy="152400"/>
            <a:chOff x="2160" y="2016"/>
            <a:chExt cx="960" cy="96"/>
          </a:xfrm>
        </p:grpSpPr>
        <p:sp>
          <p:nvSpPr>
            <p:cNvPr id="86" name="Line 41">
              <a:extLst>
                <a:ext uri="{FF2B5EF4-FFF2-40B4-BE49-F238E27FC236}">
                  <a16:creationId xmlns:a16="http://schemas.microsoft.com/office/drawing/2014/main" id="{71DD8A1E-220D-4272-837D-306C85641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42">
              <a:extLst>
                <a:ext uri="{FF2B5EF4-FFF2-40B4-BE49-F238E27FC236}">
                  <a16:creationId xmlns:a16="http://schemas.microsoft.com/office/drawing/2014/main" id="{C3FEBDF8-E044-44EB-9EED-498321972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" name="Line 43">
            <a:extLst>
              <a:ext uri="{FF2B5EF4-FFF2-40B4-BE49-F238E27FC236}">
                <a16:creationId xmlns:a16="http://schemas.microsoft.com/office/drawing/2014/main" id="{AB7AA940-786A-4D84-93F9-267B7AF01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2285" y="4678362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Line 44">
            <a:extLst>
              <a:ext uri="{FF2B5EF4-FFF2-40B4-BE49-F238E27FC236}">
                <a16:creationId xmlns:a16="http://schemas.microsoft.com/office/drawing/2014/main" id="{8217B360-0CF6-4187-8C66-FCA779DF8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2285" y="5059362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45">
            <a:extLst>
              <a:ext uri="{FF2B5EF4-FFF2-40B4-BE49-F238E27FC236}">
                <a16:creationId xmlns:a16="http://schemas.microsoft.com/office/drawing/2014/main" id="{84B188D0-D9A0-4731-A31E-B4DD5AD9A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2285" y="5364162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Line 46">
            <a:extLst>
              <a:ext uri="{FF2B5EF4-FFF2-40B4-BE49-F238E27FC236}">
                <a16:creationId xmlns:a16="http://schemas.microsoft.com/office/drawing/2014/main" id="{30149DB3-5428-4873-BE04-70B935225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2285" y="6430962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" name="Line 47">
            <a:extLst>
              <a:ext uri="{FF2B5EF4-FFF2-40B4-BE49-F238E27FC236}">
                <a16:creationId xmlns:a16="http://schemas.microsoft.com/office/drawing/2014/main" id="{7CC98F2D-A351-4EBA-B518-E2073D7F6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685" y="6507162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" name="Text Box 48">
            <a:extLst>
              <a:ext uri="{FF2B5EF4-FFF2-40B4-BE49-F238E27FC236}">
                <a16:creationId xmlns:a16="http://schemas.microsoft.com/office/drawing/2014/main" id="{EE9D1155-61A0-44D6-8B95-BA20E3A9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635" y="5868987"/>
            <a:ext cx="2438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ahoma" panose="020B0604030504040204" pitchFamily="34" charset="0"/>
              </a:rPr>
              <a:t>Constraint: </a:t>
            </a:r>
          </a:p>
          <a:p>
            <a:pPr algn="l" eaLnBrk="1" hangingPunct="1"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ahoma" panose="020B0604030504040204" pitchFamily="34" charset="0"/>
              </a:rPr>
              <a:t>Sum{</a:t>
            </a:r>
            <a:r>
              <a:rPr lang="en-US" altLang="zh-CN" sz="1800" b="1" dirty="0" err="1">
                <a:solidFill>
                  <a:schemeClr val="hlink"/>
                </a:solidFill>
                <a:latin typeface="Tahoma" panose="020B0604030504040204" pitchFamily="34" charset="0"/>
              </a:rPr>
              <a:t>S.price</a:t>
            </a:r>
            <a:r>
              <a:rPr lang="en-US" altLang="zh-CN" sz="1800" b="1" dirty="0">
                <a:solidFill>
                  <a:schemeClr val="hlink"/>
                </a:solidFill>
                <a:latin typeface="Tahoma" panose="020B0604030504040204" pitchFamily="34" charset="0"/>
              </a:rPr>
              <a:t>} &lt; 5</a:t>
            </a:r>
          </a:p>
        </p:txBody>
      </p:sp>
    </p:spTree>
    <p:extLst>
      <p:ext uri="{BB962C8B-B14F-4D97-AF65-F5344CB8AC3E}">
        <p14:creationId xmlns:p14="http://schemas.microsoft.com/office/powerpoint/2010/main" val="343023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The Constrained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 Algorithm: Push a Succinct Constraint Deep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Sup</a:t>
            </a:r>
            <a:r>
              <a:rPr lang="en-US" altLang="zh-CN" sz="800" b="1" dirty="0" err="1"/>
              <a:t>min</a:t>
            </a:r>
            <a:r>
              <a:rPr lang="en-US" altLang="zh-CN" sz="2000" b="1" dirty="0"/>
              <a:t>=2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/>
          </a:p>
        </p:txBody>
      </p:sp>
      <p:graphicFrame>
        <p:nvGraphicFramePr>
          <p:cNvPr id="98" name="Object 4">
            <a:extLst>
              <a:ext uri="{FF2B5EF4-FFF2-40B4-BE49-F238E27FC236}">
                <a16:creationId xmlns:a16="http://schemas.microsoft.com/office/drawing/2014/main" id="{BE593064-9205-41E5-9A67-31FE3B03F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5157"/>
              </p:ext>
            </p:extLst>
          </p:nvPr>
        </p:nvGraphicFramePr>
        <p:xfrm>
          <a:off x="2536508" y="1825625"/>
          <a:ext cx="1814512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DCF0C4D3-CF7D-4F85-94C8-85B14FB2B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08" y="1825625"/>
                        <a:ext cx="1814512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5">
            <a:extLst>
              <a:ext uri="{FF2B5EF4-FFF2-40B4-BE49-F238E27FC236}">
                <a16:creationId xmlns:a16="http://schemas.microsoft.com/office/drawing/2014/main" id="{33F46899-266C-482D-9E5A-3ACD716AC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883" y="1419225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Database D</a:t>
            </a:r>
          </a:p>
        </p:txBody>
      </p:sp>
      <p:graphicFrame>
        <p:nvGraphicFramePr>
          <p:cNvPr id="100" name="Object 6">
            <a:extLst>
              <a:ext uri="{FF2B5EF4-FFF2-40B4-BE49-F238E27FC236}">
                <a16:creationId xmlns:a16="http://schemas.microsoft.com/office/drawing/2014/main" id="{72329B27-5590-4FE3-B6D6-AC601C7FF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662412"/>
              </p:ext>
            </p:extLst>
          </p:nvPr>
        </p:nvGraphicFramePr>
        <p:xfrm>
          <a:off x="5495608" y="1498600"/>
          <a:ext cx="1824037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5123" name="Object 6">
                        <a:extLst>
                          <a:ext uri="{FF2B5EF4-FFF2-40B4-BE49-F238E27FC236}">
                            <a16:creationId xmlns:a16="http://schemas.microsoft.com/office/drawing/2014/main" id="{0802B2AF-C42E-4ED0-8805-680830EC3D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608" y="1498600"/>
                        <a:ext cx="1824037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7">
            <a:extLst>
              <a:ext uri="{FF2B5EF4-FFF2-40B4-BE49-F238E27FC236}">
                <a16:creationId xmlns:a16="http://schemas.microsoft.com/office/drawing/2014/main" id="{A414C66B-D9CD-4D23-B458-6786AE93C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85485"/>
              </p:ext>
            </p:extLst>
          </p:nvPr>
        </p:nvGraphicFramePr>
        <p:xfrm>
          <a:off x="8018145" y="1590675"/>
          <a:ext cx="2046288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5124" name="Object 7">
                        <a:extLst>
                          <a:ext uri="{FF2B5EF4-FFF2-40B4-BE49-F238E27FC236}">
                            <a16:creationId xmlns:a16="http://schemas.microsoft.com/office/drawing/2014/main" id="{528921C5-86B2-4930-ABF7-8FA14536E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145" y="1590675"/>
                        <a:ext cx="2046288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 Box 8">
            <a:extLst>
              <a:ext uri="{FF2B5EF4-FFF2-40B4-BE49-F238E27FC236}">
                <a16:creationId xmlns:a16="http://schemas.microsoft.com/office/drawing/2014/main" id="{7CD61677-2CDB-456B-A19D-556189B0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520" y="2303463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103" name="Line 9">
            <a:extLst>
              <a:ext uri="{FF2B5EF4-FFF2-40B4-BE49-F238E27FC236}">
                <a16:creationId xmlns:a16="http://schemas.microsoft.com/office/drawing/2014/main" id="{71A9E4AF-FB72-4D2E-B9B2-6DAA7BB7B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408" y="274955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" name="Text Box 10">
            <a:extLst>
              <a:ext uri="{FF2B5EF4-FFF2-40B4-BE49-F238E27FC236}">
                <a16:creationId xmlns:a16="http://schemas.microsoft.com/office/drawing/2014/main" id="{95D513FE-6A75-47AD-AA2F-672AB676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370" y="17510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5" name="Text Box 11">
            <a:extLst>
              <a:ext uri="{FF2B5EF4-FFF2-40B4-BE49-F238E27FC236}">
                <a16:creationId xmlns:a16="http://schemas.microsoft.com/office/drawing/2014/main" id="{033DAC9D-DD2A-4B69-999F-F37C8AD22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995" y="159385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06" name="Object 12">
            <a:extLst>
              <a:ext uri="{FF2B5EF4-FFF2-40B4-BE49-F238E27FC236}">
                <a16:creationId xmlns:a16="http://schemas.microsoft.com/office/drawing/2014/main" id="{EBB2CA17-E83D-4D2F-BDE5-A9029BC7A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096795"/>
              </p:ext>
            </p:extLst>
          </p:nvPr>
        </p:nvGraphicFramePr>
        <p:xfrm>
          <a:off x="8862695" y="3382963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5125" name="Object 12">
                        <a:extLst>
                          <a:ext uri="{FF2B5EF4-FFF2-40B4-BE49-F238E27FC236}">
                            <a16:creationId xmlns:a16="http://schemas.microsoft.com/office/drawing/2014/main" id="{BE87C661-8DE9-4597-983F-5A84F75B38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2695" y="3382963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3">
            <a:extLst>
              <a:ext uri="{FF2B5EF4-FFF2-40B4-BE49-F238E27FC236}">
                <a16:creationId xmlns:a16="http://schemas.microsoft.com/office/drawing/2014/main" id="{97640A45-8D3B-4070-9C5D-8FEFEF264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32061"/>
              </p:ext>
            </p:extLst>
          </p:nvPr>
        </p:nvGraphicFramePr>
        <p:xfrm>
          <a:off x="5433695" y="3522663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5126" name="Object 13">
                        <a:extLst>
                          <a:ext uri="{FF2B5EF4-FFF2-40B4-BE49-F238E27FC236}">
                            <a16:creationId xmlns:a16="http://schemas.microsoft.com/office/drawing/2014/main" id="{C6EDD752-3FCA-4157-8F6F-9EC963B1C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695" y="3522663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4">
            <a:extLst>
              <a:ext uri="{FF2B5EF4-FFF2-40B4-BE49-F238E27FC236}">
                <a16:creationId xmlns:a16="http://schemas.microsoft.com/office/drawing/2014/main" id="{72D613A9-BE9B-4E46-BE2D-3C6C81F48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342141"/>
              </p:ext>
            </p:extLst>
          </p:nvPr>
        </p:nvGraphicFramePr>
        <p:xfrm>
          <a:off x="3046095" y="3786188"/>
          <a:ext cx="17176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5127" name="Object 14">
                        <a:extLst>
                          <a:ext uri="{FF2B5EF4-FFF2-40B4-BE49-F238E27FC236}">
                            <a16:creationId xmlns:a16="http://schemas.microsoft.com/office/drawing/2014/main" id="{CDAE54BC-CEF5-4121-9E43-A60B7DD46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095" y="3786188"/>
                        <a:ext cx="1717675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Text Box 15">
            <a:extLst>
              <a:ext uri="{FF2B5EF4-FFF2-40B4-BE49-F238E27FC236}">
                <a16:creationId xmlns:a16="http://schemas.microsoft.com/office/drawing/2014/main" id="{29E3C651-CC0A-4FAC-B734-B71AD6EF4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920" y="3759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0" name="Text Box 16">
            <a:extLst>
              <a:ext uri="{FF2B5EF4-FFF2-40B4-BE49-F238E27FC236}">
                <a16:creationId xmlns:a16="http://schemas.microsoft.com/office/drawing/2014/main" id="{94DD60A6-E6E6-4BF2-9DE8-5D529D0A9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08" y="336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1" name="Text Box 17">
            <a:extLst>
              <a:ext uri="{FF2B5EF4-FFF2-40B4-BE49-F238E27FC236}">
                <a16:creationId xmlns:a16="http://schemas.microsoft.com/office/drawing/2014/main" id="{8FA1538F-655C-49E9-BE80-FF5EC9695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9920" y="3413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" name="Line 18">
            <a:extLst>
              <a:ext uri="{FF2B5EF4-FFF2-40B4-BE49-F238E27FC236}">
                <a16:creationId xmlns:a16="http://schemas.microsoft.com/office/drawing/2014/main" id="{CED1E84E-D91E-4237-BF05-FE63286DB9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0920" y="4283075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" name="Text Box 19">
            <a:extLst>
              <a:ext uri="{FF2B5EF4-FFF2-40B4-BE49-F238E27FC236}">
                <a16:creationId xmlns:a16="http://schemas.microsoft.com/office/drawing/2014/main" id="{32BCB480-632B-4EAB-9836-DADA5BD1D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558" y="3781425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114" name="AutoShape 20">
            <a:extLst>
              <a:ext uri="{FF2B5EF4-FFF2-40B4-BE49-F238E27FC236}">
                <a16:creationId xmlns:a16="http://schemas.microsoft.com/office/drawing/2014/main" id="{2FFC0BF9-64C9-4B1C-9F48-73D0006C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4595" y="3100388"/>
            <a:ext cx="627063" cy="85566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" name="Line 21">
            <a:extLst>
              <a:ext uri="{FF2B5EF4-FFF2-40B4-BE49-F238E27FC236}">
                <a16:creationId xmlns:a16="http://schemas.microsoft.com/office/drawing/2014/main" id="{4E02BDE5-6798-471F-8A3C-844075992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533" y="6329363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6" name="Text Box 22">
            <a:extLst>
              <a:ext uri="{FF2B5EF4-FFF2-40B4-BE49-F238E27FC236}">
                <a16:creationId xmlns:a16="http://schemas.microsoft.com/office/drawing/2014/main" id="{300CE87F-B952-48AB-91C4-F7087097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795" y="5832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7" name="Text Box 23">
            <a:extLst>
              <a:ext uri="{FF2B5EF4-FFF2-40B4-BE49-F238E27FC236}">
                <a16:creationId xmlns:a16="http://schemas.microsoft.com/office/drawing/2014/main" id="{3A3E4029-DE4C-4264-9A89-3E1F57E2A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095" y="582136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18" name="Object 24">
            <a:extLst>
              <a:ext uri="{FF2B5EF4-FFF2-40B4-BE49-F238E27FC236}">
                <a16:creationId xmlns:a16="http://schemas.microsoft.com/office/drawing/2014/main" id="{5DE43824-7C67-44F1-961B-6518050AB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164641"/>
              </p:ext>
            </p:extLst>
          </p:nvPr>
        </p:nvGraphicFramePr>
        <p:xfrm>
          <a:off x="3400108" y="5875338"/>
          <a:ext cx="112553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5128" name="Object 24">
                        <a:extLst>
                          <a:ext uri="{FF2B5EF4-FFF2-40B4-BE49-F238E27FC236}">
                            <a16:creationId xmlns:a16="http://schemas.microsoft.com/office/drawing/2014/main" id="{66C042B6-EE0D-4CC9-BCC0-E6152DEF6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108" y="5875338"/>
                        <a:ext cx="112553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 Box 25">
            <a:extLst>
              <a:ext uri="{FF2B5EF4-FFF2-40B4-BE49-F238E27FC236}">
                <a16:creationId xmlns:a16="http://schemas.microsoft.com/office/drawing/2014/main" id="{6FD7FB0E-D682-4348-805C-64622FB18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383" y="591185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Scan D</a:t>
            </a:r>
          </a:p>
        </p:txBody>
      </p:sp>
      <p:graphicFrame>
        <p:nvGraphicFramePr>
          <p:cNvPr id="120" name="Object 26">
            <a:extLst>
              <a:ext uri="{FF2B5EF4-FFF2-40B4-BE49-F238E27FC236}">
                <a16:creationId xmlns:a16="http://schemas.microsoft.com/office/drawing/2014/main" id="{F5B95D98-FBB0-4759-93A9-357FB9E31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63363"/>
              </p:ext>
            </p:extLst>
          </p:nvPr>
        </p:nvGraphicFramePr>
        <p:xfrm>
          <a:off x="6802120" y="5865813"/>
          <a:ext cx="17541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5129" name="Object 26">
                        <a:extLst>
                          <a:ext uri="{FF2B5EF4-FFF2-40B4-BE49-F238E27FC236}">
                            <a16:creationId xmlns:a16="http://schemas.microsoft.com/office/drawing/2014/main" id="{6E3D3CC9-DE26-49D2-80AE-2E56B7DBF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120" y="5865813"/>
                        <a:ext cx="17541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AutoShape 27">
            <a:extLst>
              <a:ext uri="{FF2B5EF4-FFF2-40B4-BE49-F238E27FC236}">
                <a16:creationId xmlns:a16="http://schemas.microsoft.com/office/drawing/2014/main" id="{D76AFAC1-06C0-4114-8D76-28010F735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908" y="4876800"/>
            <a:ext cx="441325" cy="1249363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" name="Line 28">
            <a:extLst>
              <a:ext uri="{FF2B5EF4-FFF2-40B4-BE49-F238E27FC236}">
                <a16:creationId xmlns:a16="http://schemas.microsoft.com/office/drawing/2014/main" id="{A5C1ED25-BC97-4A60-983A-0241368CE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895" y="2468563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" name="Line 29">
            <a:extLst>
              <a:ext uri="{FF2B5EF4-FFF2-40B4-BE49-F238E27FC236}">
                <a16:creationId xmlns:a16="http://schemas.microsoft.com/office/drawing/2014/main" id="{83F60110-5547-4322-B6A4-0561D5E073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0295" y="4678363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4" name="Text Box 30">
            <a:extLst>
              <a:ext uri="{FF2B5EF4-FFF2-40B4-BE49-F238E27FC236}">
                <a16:creationId xmlns:a16="http://schemas.microsoft.com/office/drawing/2014/main" id="{C469C381-46DB-4A74-B339-159C1B74B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308" y="5897563"/>
            <a:ext cx="2438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Tahoma" panose="020B0604030504040204" pitchFamily="34" charset="0"/>
              </a:rPr>
              <a:t>Constraint: </a:t>
            </a:r>
          </a:p>
          <a:p>
            <a:pPr algn="l"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Tahoma" panose="020B0604030504040204" pitchFamily="34" charset="0"/>
              </a:rPr>
              <a:t>min{S.price } &lt;= 1</a:t>
            </a:r>
          </a:p>
        </p:txBody>
      </p:sp>
      <p:sp>
        <p:nvSpPr>
          <p:cNvPr id="125" name="Line 31">
            <a:extLst>
              <a:ext uri="{FF2B5EF4-FFF2-40B4-BE49-F238E27FC236}">
                <a16:creationId xmlns:a16="http://schemas.microsoft.com/office/drawing/2014/main" id="{C91AC089-0F04-4FC3-83AC-A17AA4506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895" y="5592763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Line 32">
            <a:extLst>
              <a:ext uri="{FF2B5EF4-FFF2-40B4-BE49-F238E27FC236}">
                <a16:creationId xmlns:a16="http://schemas.microsoft.com/office/drawing/2014/main" id="{2960006F-0D95-45C2-A478-EE5DCC04C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895" y="5287963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7" name="Line 33">
            <a:extLst>
              <a:ext uri="{FF2B5EF4-FFF2-40B4-BE49-F238E27FC236}">
                <a16:creationId xmlns:a16="http://schemas.microsoft.com/office/drawing/2014/main" id="{9DB2F7BA-DE7A-4A89-8A80-E9B7ED1CB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9895" y="4983163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" name="Line 34">
            <a:extLst>
              <a:ext uri="{FF2B5EF4-FFF2-40B4-BE49-F238E27FC236}">
                <a16:creationId xmlns:a16="http://schemas.microsoft.com/office/drawing/2014/main" id="{8C1F428C-6B67-4FB2-B8E9-A2797FAFD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495" y="4678363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" name="Line 35">
            <a:extLst>
              <a:ext uri="{FF2B5EF4-FFF2-40B4-BE49-F238E27FC236}">
                <a16:creationId xmlns:a16="http://schemas.microsoft.com/office/drawing/2014/main" id="{066E3383-7E3A-4DAD-B596-BEB24A8F6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495" y="5059363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" name="Line 36">
            <a:extLst>
              <a:ext uri="{FF2B5EF4-FFF2-40B4-BE49-F238E27FC236}">
                <a16:creationId xmlns:a16="http://schemas.microsoft.com/office/drawing/2014/main" id="{1B87DE71-EAE3-4B1F-8A21-4D6C2DCDE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495" y="5364163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Line 37">
            <a:extLst>
              <a:ext uri="{FF2B5EF4-FFF2-40B4-BE49-F238E27FC236}">
                <a16:creationId xmlns:a16="http://schemas.microsoft.com/office/drawing/2014/main" id="{F800356A-80A6-43B3-A4A9-E7EFC1297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495" y="6430963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Line 38">
            <a:extLst>
              <a:ext uri="{FF2B5EF4-FFF2-40B4-BE49-F238E27FC236}">
                <a16:creationId xmlns:a16="http://schemas.microsoft.com/office/drawing/2014/main" id="{CBED9607-B8A5-4FD9-A91C-2F6ED63DB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895" y="6507163"/>
            <a:ext cx="758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" name="Group 39">
            <a:extLst>
              <a:ext uri="{FF2B5EF4-FFF2-40B4-BE49-F238E27FC236}">
                <a16:creationId xmlns:a16="http://schemas.microsoft.com/office/drawing/2014/main" id="{198116A7-6CCB-42C7-B03E-2111DC4287A8}"/>
              </a:ext>
            </a:extLst>
          </p:cNvPr>
          <p:cNvGrpSpPr>
            <a:grpSpLocks/>
          </p:cNvGrpSpPr>
          <p:nvPr/>
        </p:nvGrpSpPr>
        <p:grpSpPr bwMode="auto">
          <a:xfrm>
            <a:off x="9015095" y="4830763"/>
            <a:ext cx="762000" cy="152400"/>
            <a:chOff x="4272" y="3024"/>
            <a:chExt cx="480" cy="96"/>
          </a:xfrm>
        </p:grpSpPr>
        <p:sp>
          <p:nvSpPr>
            <p:cNvPr id="134" name="Line 40">
              <a:extLst>
                <a:ext uri="{FF2B5EF4-FFF2-40B4-BE49-F238E27FC236}">
                  <a16:creationId xmlns:a16="http://schemas.microsoft.com/office/drawing/2014/main" id="{8ACEA606-FEDB-4082-BD65-D4EEE8D95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" name="Line 41">
              <a:extLst>
                <a:ext uri="{FF2B5EF4-FFF2-40B4-BE49-F238E27FC236}">
                  <a16:creationId xmlns:a16="http://schemas.microsoft.com/office/drawing/2014/main" id="{495B83B1-1A1E-4DE9-BE99-9982DD929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6" name="Group 42">
            <a:extLst>
              <a:ext uri="{FF2B5EF4-FFF2-40B4-BE49-F238E27FC236}">
                <a16:creationId xmlns:a16="http://schemas.microsoft.com/office/drawing/2014/main" id="{167D1EE9-069A-4E72-A478-B370BAC96EAB}"/>
              </a:ext>
            </a:extLst>
          </p:cNvPr>
          <p:cNvGrpSpPr>
            <a:grpSpLocks/>
          </p:cNvGrpSpPr>
          <p:nvPr/>
        </p:nvGrpSpPr>
        <p:grpSpPr bwMode="auto">
          <a:xfrm>
            <a:off x="9015095" y="5135563"/>
            <a:ext cx="762000" cy="152400"/>
            <a:chOff x="4272" y="3024"/>
            <a:chExt cx="480" cy="96"/>
          </a:xfrm>
        </p:grpSpPr>
        <p:sp>
          <p:nvSpPr>
            <p:cNvPr id="137" name="Line 43">
              <a:extLst>
                <a:ext uri="{FF2B5EF4-FFF2-40B4-BE49-F238E27FC236}">
                  <a16:creationId xmlns:a16="http://schemas.microsoft.com/office/drawing/2014/main" id="{D9834E68-5042-4EFD-82EA-3FABE406E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" name="Line 44">
              <a:extLst>
                <a:ext uri="{FF2B5EF4-FFF2-40B4-BE49-F238E27FC236}">
                  <a16:creationId xmlns:a16="http://schemas.microsoft.com/office/drawing/2014/main" id="{2A0A13D8-DEFC-450B-89AB-B2E638435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9" name="Group 45">
            <a:extLst>
              <a:ext uri="{FF2B5EF4-FFF2-40B4-BE49-F238E27FC236}">
                <a16:creationId xmlns:a16="http://schemas.microsoft.com/office/drawing/2014/main" id="{7CDA853A-451B-45DF-9301-ACD5CC95A3CD}"/>
              </a:ext>
            </a:extLst>
          </p:cNvPr>
          <p:cNvGrpSpPr>
            <a:grpSpLocks/>
          </p:cNvGrpSpPr>
          <p:nvPr/>
        </p:nvGrpSpPr>
        <p:grpSpPr bwMode="auto">
          <a:xfrm>
            <a:off x="9015095" y="5516563"/>
            <a:ext cx="762000" cy="152400"/>
            <a:chOff x="4272" y="3024"/>
            <a:chExt cx="480" cy="96"/>
          </a:xfrm>
        </p:grpSpPr>
        <p:sp>
          <p:nvSpPr>
            <p:cNvPr id="140" name="Line 46">
              <a:extLst>
                <a:ext uri="{FF2B5EF4-FFF2-40B4-BE49-F238E27FC236}">
                  <a16:creationId xmlns:a16="http://schemas.microsoft.com/office/drawing/2014/main" id="{E25C0F17-DC06-40D4-9163-84770D9B4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" name="Line 47">
              <a:extLst>
                <a:ext uri="{FF2B5EF4-FFF2-40B4-BE49-F238E27FC236}">
                  <a16:creationId xmlns:a16="http://schemas.microsoft.com/office/drawing/2014/main" id="{5700F328-FEDD-45A2-A556-C5BE0C00D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024"/>
              <a:ext cx="48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2" name="Rectangle 48">
            <a:extLst>
              <a:ext uri="{FF2B5EF4-FFF2-40B4-BE49-F238E27FC236}">
                <a16:creationId xmlns:a16="http://schemas.microsoft.com/office/drawing/2014/main" id="{163FCFCE-663C-419F-8DFC-233B2400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895" y="4754563"/>
            <a:ext cx="91440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" name="Rectangle 49">
            <a:extLst>
              <a:ext uri="{FF2B5EF4-FFF2-40B4-BE49-F238E27FC236}">
                <a16:creationId xmlns:a16="http://schemas.microsoft.com/office/drawing/2014/main" id="{D184E3FB-2D75-4A6D-92CF-8F8FF87C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95" y="4297363"/>
            <a:ext cx="1143000" cy="457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" name="Text Box 50">
            <a:extLst>
              <a:ext uri="{FF2B5EF4-FFF2-40B4-BE49-F238E27FC236}">
                <a16:creationId xmlns:a16="http://schemas.microsoft.com/office/drawing/2014/main" id="{6B36FB23-D148-46C5-9DC4-59CEDA93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433" y="4297363"/>
            <a:ext cx="131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hlink"/>
                </a:solidFill>
                <a:latin typeface="Tahoma" panose="020B0604030504040204" pitchFamily="34" charset="0"/>
              </a:rPr>
              <a:t>not immediately 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hlink"/>
                </a:solidFill>
                <a:latin typeface="Tahoma" panose="020B0604030504040204" pitchFamily="34" charset="0"/>
              </a:rPr>
              <a:t>to be used</a:t>
            </a:r>
          </a:p>
        </p:txBody>
      </p:sp>
      <p:sp>
        <p:nvSpPr>
          <p:cNvPr id="145" name="Line 51">
            <a:extLst>
              <a:ext uri="{FF2B5EF4-FFF2-40B4-BE49-F238E27FC236}">
                <a16:creationId xmlns:a16="http://schemas.microsoft.com/office/drawing/2014/main" id="{155B53A3-13D8-446F-96DF-6C25C759B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53295" y="4754563"/>
            <a:ext cx="685800" cy="3048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" name="Rectangle 52">
            <a:extLst>
              <a:ext uri="{FF2B5EF4-FFF2-40B4-BE49-F238E27FC236}">
                <a16:creationId xmlns:a16="http://schemas.microsoft.com/office/drawing/2014/main" id="{0BEA2815-14F7-4319-A16E-8DB5E15F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695" y="4830763"/>
            <a:ext cx="167640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0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Converting “Tough” Constraints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Convert tough constraints into anti-monotone or monotone by properly ordering items</a:t>
            </a:r>
          </a:p>
          <a:p>
            <a:r>
              <a:rPr lang="en-US" altLang="zh-CN" sz="2000" b="1" dirty="0"/>
              <a:t>Examine C: avg(</a:t>
            </a:r>
            <a:r>
              <a:rPr lang="en-US" altLang="zh-CN" sz="2000" b="1" i="1" dirty="0" err="1"/>
              <a:t>S</a:t>
            </a:r>
            <a:r>
              <a:rPr lang="en-US" altLang="zh-CN" sz="2000" b="1" dirty="0" err="1"/>
              <a:t>.profit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anose="05050102010706020507" pitchFamily="18" charset="2"/>
              </a:rPr>
              <a:t></a:t>
            </a:r>
            <a:r>
              <a:rPr lang="en-US" altLang="zh-CN" sz="2000" b="1" dirty="0"/>
              <a:t> 25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Order items in value-descending order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&lt;</a:t>
            </a:r>
            <a:r>
              <a:rPr lang="en-US" altLang="zh-CN" b="1" i="1" dirty="0"/>
              <a:t>a, f, g, d, b, h, c, e</a:t>
            </a:r>
            <a:r>
              <a:rPr lang="en-US" altLang="zh-CN" b="1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If an itemset </a:t>
            </a:r>
            <a:r>
              <a:rPr lang="en-US" altLang="zh-CN" b="1" i="1" dirty="0" err="1"/>
              <a:t>afb</a:t>
            </a:r>
            <a:r>
              <a:rPr lang="en-US" altLang="zh-CN" b="1" dirty="0"/>
              <a:t> violates C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So does </a:t>
            </a:r>
            <a:r>
              <a:rPr lang="en-US" altLang="zh-CN" b="1" i="1" dirty="0" err="1"/>
              <a:t>afbh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afb</a:t>
            </a:r>
            <a:r>
              <a:rPr lang="en-US" altLang="zh-CN" b="1" i="1" dirty="0"/>
              <a:t>*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It becomes </a:t>
            </a:r>
            <a:r>
              <a:rPr lang="en-US" altLang="zh-CN" b="1" dirty="0">
                <a:solidFill>
                  <a:schemeClr val="hlink"/>
                </a:solidFill>
              </a:rPr>
              <a:t>anti-monotone!</a:t>
            </a: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C2C40FE9-EE4A-4101-BAE1-1C43351E3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840" y="5626735"/>
            <a:ext cx="24231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TDB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min_sup</a:t>
            </a:r>
            <a:r>
              <a:rPr lang="en-US" altLang="zh-CN" sz="2000" dirty="0">
                <a:latin typeface="Times New Roman" panose="02020603050405020304" pitchFamily="18" charset="0"/>
              </a:rPr>
              <a:t>=2)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7E82E951-E064-403F-BA0F-E8B240D7B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26587"/>
              </p:ext>
            </p:extLst>
          </p:nvPr>
        </p:nvGraphicFramePr>
        <p:xfrm>
          <a:off x="5245735" y="4520464"/>
          <a:ext cx="2438400" cy="1841500"/>
        </p:xfrm>
        <a:graphic>
          <a:graphicData uri="http://schemas.openxmlformats.org/drawingml/2006/table">
            <a:tbl>
              <a:tblPr/>
              <a:tblGrid>
                <a:gridCol w="72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b, c, d,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b, c, d, f, g,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c, d,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5">
            <a:extLst>
              <a:ext uri="{FF2B5EF4-FFF2-40B4-BE49-F238E27FC236}">
                <a16:creationId xmlns:a16="http://schemas.microsoft.com/office/drawing/2014/main" id="{23014F33-20BD-4A6B-8863-74764D41A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98280"/>
              </p:ext>
            </p:extLst>
          </p:nvPr>
        </p:nvGraphicFramePr>
        <p:xfrm>
          <a:off x="8095615" y="3339879"/>
          <a:ext cx="2209800" cy="3043242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128351582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3870962619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261421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900287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50871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71678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640141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73660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8816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03493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080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Strongly Convertible Constraints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100" b="1" dirty="0"/>
              <a:t>avg(X) </a:t>
            </a:r>
            <a:r>
              <a:rPr lang="en-US" altLang="zh-CN" sz="2100" b="1" dirty="0">
                <a:sym typeface="Symbol" panose="05050102010706020507" pitchFamily="18" charset="2"/>
              </a:rPr>
              <a:t></a:t>
            </a:r>
            <a:r>
              <a:rPr lang="en-US" altLang="zh-CN" sz="2100" b="1" dirty="0"/>
              <a:t> 25 is convertible anti-monotone </a:t>
            </a:r>
          </a:p>
          <a:p>
            <a:pPr marL="0" indent="0">
              <a:buNone/>
            </a:pPr>
            <a:r>
              <a:rPr lang="en-US" altLang="zh-CN" sz="2100" b="1" dirty="0"/>
              <a:t>     </a:t>
            </a:r>
            <a:r>
              <a:rPr lang="en-US" altLang="zh-CN" sz="2100" b="1" dirty="0" err="1"/>
              <a:t>w.r.t.</a:t>
            </a:r>
            <a:r>
              <a:rPr lang="en-US" altLang="zh-CN" sz="2100" b="1" dirty="0"/>
              <a:t> item </a:t>
            </a:r>
            <a:r>
              <a:rPr lang="en-US" altLang="zh-CN" sz="2100" b="1" dirty="0">
                <a:solidFill>
                  <a:srgbClr val="0432FF"/>
                </a:solidFill>
              </a:rPr>
              <a:t>value descending </a:t>
            </a:r>
            <a:r>
              <a:rPr lang="en-US" altLang="zh-CN" sz="2100" b="1" dirty="0"/>
              <a:t>order R: &lt;</a:t>
            </a:r>
            <a:r>
              <a:rPr lang="en-US" altLang="zh-CN" sz="2100" b="1" i="1" dirty="0"/>
              <a:t>a, f, </a:t>
            </a:r>
          </a:p>
          <a:p>
            <a:pPr marL="0" indent="0">
              <a:buNone/>
            </a:pPr>
            <a:r>
              <a:rPr lang="en-US" altLang="zh-CN" sz="2100" b="1" i="1" dirty="0"/>
              <a:t>     g,</a:t>
            </a:r>
            <a:r>
              <a:rPr lang="en-US" altLang="zh-CN" sz="2100" b="1" dirty="0"/>
              <a:t> </a:t>
            </a:r>
            <a:r>
              <a:rPr lang="en-US" altLang="zh-CN" sz="2100" b="1" i="1" dirty="0"/>
              <a:t>d, b, h, c, e</a:t>
            </a:r>
            <a:r>
              <a:rPr lang="en-US" altLang="zh-CN" sz="2100" b="1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1900" b="1" dirty="0"/>
              <a:t>If an itemset </a:t>
            </a:r>
            <a:r>
              <a:rPr lang="en-US" altLang="zh-CN" sz="1900" b="1" i="1" dirty="0" err="1"/>
              <a:t>af</a:t>
            </a:r>
            <a:r>
              <a:rPr lang="en-US" altLang="zh-CN" sz="1900" b="1" i="1" dirty="0"/>
              <a:t> </a:t>
            </a:r>
            <a:r>
              <a:rPr lang="en-US" altLang="zh-CN" sz="1900" b="1" dirty="0"/>
              <a:t>violates a constraint C, so </a:t>
            </a:r>
          </a:p>
          <a:p>
            <a:pPr marL="457165" lvl="1" indent="0">
              <a:lnSpc>
                <a:spcPct val="150000"/>
              </a:lnSpc>
              <a:buNone/>
            </a:pPr>
            <a:r>
              <a:rPr lang="en-US" altLang="zh-CN" sz="1900" b="1" dirty="0"/>
              <a:t>    does every itemset with</a:t>
            </a:r>
            <a:r>
              <a:rPr lang="en-US" altLang="zh-CN" sz="1900" b="1" i="1" dirty="0"/>
              <a:t> </a:t>
            </a:r>
            <a:r>
              <a:rPr lang="en-US" altLang="zh-CN" sz="1900" b="1" i="1" dirty="0" err="1"/>
              <a:t>af</a:t>
            </a:r>
            <a:r>
              <a:rPr lang="en-US" altLang="zh-CN" sz="1900" b="1" i="1" dirty="0"/>
              <a:t> </a:t>
            </a:r>
            <a:r>
              <a:rPr lang="en-US" altLang="zh-CN" sz="1900" b="1" dirty="0"/>
              <a:t>as prefix, such </a:t>
            </a:r>
          </a:p>
          <a:p>
            <a:pPr marL="457165" lvl="1" indent="0">
              <a:lnSpc>
                <a:spcPct val="150000"/>
              </a:lnSpc>
              <a:buNone/>
            </a:pPr>
            <a:r>
              <a:rPr lang="en-US" altLang="zh-CN" sz="1900" b="1" dirty="0"/>
              <a:t>    as </a:t>
            </a:r>
            <a:r>
              <a:rPr lang="en-US" altLang="zh-CN" sz="1900" b="1" i="1" dirty="0" err="1"/>
              <a:t>afd</a:t>
            </a:r>
            <a:r>
              <a:rPr lang="en-US" altLang="zh-CN" sz="1900" b="1" i="1" dirty="0"/>
              <a:t> </a:t>
            </a:r>
          </a:p>
          <a:p>
            <a:r>
              <a:rPr lang="en-US" altLang="zh-CN" sz="2100" b="1" dirty="0"/>
              <a:t>avg(X) </a:t>
            </a:r>
            <a:r>
              <a:rPr lang="en-US" altLang="zh-CN" sz="2100" b="1" dirty="0">
                <a:sym typeface="Symbol" panose="05050102010706020507" pitchFamily="18" charset="2"/>
              </a:rPr>
              <a:t></a:t>
            </a:r>
            <a:r>
              <a:rPr lang="en-US" altLang="zh-CN" sz="2100" b="1" dirty="0"/>
              <a:t> 25 is convertible monotone </a:t>
            </a:r>
            <a:r>
              <a:rPr lang="en-US" altLang="zh-CN" sz="2100" b="1" dirty="0" err="1"/>
              <a:t>w.r.t.</a:t>
            </a:r>
            <a:r>
              <a:rPr lang="en-US" altLang="zh-CN" sz="2100" b="1" dirty="0"/>
              <a:t> </a:t>
            </a:r>
          </a:p>
          <a:p>
            <a:pPr marL="0" indent="0">
              <a:buNone/>
            </a:pPr>
            <a:r>
              <a:rPr lang="en-US" altLang="zh-CN" sz="2100" b="1" dirty="0"/>
              <a:t>     item </a:t>
            </a:r>
            <a:r>
              <a:rPr lang="en-US" altLang="zh-CN" sz="2100" b="1" dirty="0">
                <a:solidFill>
                  <a:srgbClr val="0432FF"/>
                </a:solidFill>
              </a:rPr>
              <a:t>value ascending </a:t>
            </a:r>
            <a:r>
              <a:rPr lang="en-US" altLang="zh-CN" sz="2100" b="1" dirty="0"/>
              <a:t>order R</a:t>
            </a:r>
            <a:r>
              <a:rPr lang="en-US" altLang="zh-CN" sz="2100" b="1" baseline="30000" dirty="0"/>
              <a:t>-1</a:t>
            </a:r>
            <a:r>
              <a:rPr lang="en-US" altLang="zh-CN" sz="2100" b="1" dirty="0"/>
              <a:t>: &lt;</a:t>
            </a:r>
            <a:r>
              <a:rPr lang="en-US" altLang="zh-CN" sz="2100" b="1" i="1" dirty="0"/>
              <a:t>e, c, h, b, </a:t>
            </a:r>
          </a:p>
          <a:p>
            <a:pPr marL="0" indent="0">
              <a:buNone/>
            </a:pPr>
            <a:r>
              <a:rPr lang="en-US" altLang="zh-CN" sz="2100" b="1" i="1" dirty="0"/>
              <a:t>     d, g, f, a</a:t>
            </a:r>
            <a:r>
              <a:rPr lang="en-US" altLang="zh-CN" sz="2100" b="1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1900" b="1" dirty="0"/>
              <a:t>If an itemset </a:t>
            </a:r>
            <a:r>
              <a:rPr lang="en-US" altLang="zh-CN" sz="1900" b="1" i="1" dirty="0"/>
              <a:t>d</a:t>
            </a:r>
            <a:r>
              <a:rPr lang="en-US" altLang="zh-CN" sz="1900" b="1" dirty="0"/>
              <a:t> satisfies a constraint </a:t>
            </a:r>
            <a:r>
              <a:rPr lang="en-US" altLang="zh-CN" sz="1900" b="1" i="1" dirty="0">
                <a:sym typeface="Wingdings" panose="05000000000000000000" pitchFamily="2" charset="2"/>
              </a:rPr>
              <a:t>C</a:t>
            </a:r>
            <a:r>
              <a:rPr lang="en-US" altLang="zh-CN" sz="1900" b="1" dirty="0">
                <a:sym typeface="Wingdings" panose="05000000000000000000" pitchFamily="2" charset="2"/>
              </a:rPr>
              <a:t>, so </a:t>
            </a:r>
          </a:p>
          <a:p>
            <a:pPr marL="457165" lvl="1" indent="0">
              <a:lnSpc>
                <a:spcPct val="150000"/>
              </a:lnSpc>
              <a:buNone/>
            </a:pPr>
            <a:r>
              <a:rPr lang="en-US" altLang="zh-CN" sz="1900" b="1" dirty="0">
                <a:sym typeface="Wingdings" panose="05000000000000000000" pitchFamily="2" charset="2"/>
              </a:rPr>
              <a:t>     does </a:t>
            </a:r>
            <a:r>
              <a:rPr lang="en-US" altLang="zh-CN" sz="1900" b="1" dirty="0" err="1">
                <a:sym typeface="Wingdings" panose="05000000000000000000" pitchFamily="2" charset="2"/>
              </a:rPr>
              <a:t>itemsets</a:t>
            </a:r>
            <a:r>
              <a:rPr lang="en-US" altLang="zh-CN" sz="1900" b="1" dirty="0">
                <a:sym typeface="Wingdings" panose="05000000000000000000" pitchFamily="2" charset="2"/>
              </a:rPr>
              <a:t> </a:t>
            </a:r>
            <a:r>
              <a:rPr lang="en-US" altLang="zh-CN" sz="1900" b="1" i="1" dirty="0">
                <a:sym typeface="Wingdings" panose="05000000000000000000" pitchFamily="2" charset="2"/>
              </a:rPr>
              <a:t>df</a:t>
            </a:r>
            <a:r>
              <a:rPr lang="en-US" altLang="zh-CN" sz="1900" b="1" dirty="0">
                <a:sym typeface="Wingdings" panose="05000000000000000000" pitchFamily="2" charset="2"/>
              </a:rPr>
              <a:t> and </a:t>
            </a:r>
            <a:r>
              <a:rPr lang="en-US" altLang="zh-CN" sz="1900" b="1" i="1" dirty="0" err="1">
                <a:sym typeface="Wingdings" panose="05000000000000000000" pitchFamily="2" charset="2"/>
              </a:rPr>
              <a:t>dfa</a:t>
            </a:r>
            <a:r>
              <a:rPr lang="en-US" altLang="zh-CN" sz="1900" b="1" dirty="0">
                <a:sym typeface="Wingdings" panose="05000000000000000000" pitchFamily="2" charset="2"/>
              </a:rPr>
              <a:t>, which having </a:t>
            </a:r>
            <a:r>
              <a:rPr lang="en-US" altLang="zh-CN" sz="1900" b="1" i="1" dirty="0">
                <a:sym typeface="Wingdings" panose="05000000000000000000" pitchFamily="2" charset="2"/>
              </a:rPr>
              <a:t>d</a:t>
            </a:r>
            <a:r>
              <a:rPr lang="en-US" altLang="zh-CN" sz="1900" b="1" dirty="0">
                <a:sym typeface="Wingdings" panose="05000000000000000000" pitchFamily="2" charset="2"/>
              </a:rPr>
              <a:t> as</a:t>
            </a:r>
          </a:p>
          <a:p>
            <a:pPr marL="457165" lvl="1" indent="0">
              <a:lnSpc>
                <a:spcPct val="150000"/>
              </a:lnSpc>
              <a:buNone/>
            </a:pPr>
            <a:r>
              <a:rPr lang="en-US" altLang="zh-CN" sz="1900" b="1" dirty="0">
                <a:sym typeface="Wingdings" panose="05000000000000000000" pitchFamily="2" charset="2"/>
              </a:rPr>
              <a:t>     a prefix</a:t>
            </a:r>
          </a:p>
          <a:p>
            <a:r>
              <a:rPr lang="en-US" altLang="zh-CN" sz="2100" b="1" dirty="0"/>
              <a:t>Thus, avg(X) </a:t>
            </a:r>
            <a:r>
              <a:rPr lang="en-US" altLang="zh-CN" sz="2100" b="1" dirty="0">
                <a:sym typeface="Symbol" panose="05050102010706020507" pitchFamily="18" charset="2"/>
              </a:rPr>
              <a:t></a:t>
            </a:r>
            <a:r>
              <a:rPr lang="en-US" altLang="zh-CN" sz="2100" b="1" dirty="0"/>
              <a:t> 25 is </a:t>
            </a:r>
            <a:r>
              <a:rPr lang="en-US" altLang="zh-CN" sz="2100" b="1" dirty="0">
                <a:solidFill>
                  <a:schemeClr val="hlink"/>
                </a:solidFill>
              </a:rPr>
              <a:t>strongly convertible</a:t>
            </a: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hlin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DD0C69-66C8-48BA-A192-8E941063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40" y="1384315"/>
            <a:ext cx="2493339" cy="48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Can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 Handle Convertible Constraint?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 convertible, not monotone nor anti-monotone</a:t>
            </a:r>
          </a:p>
          <a:p>
            <a:pPr marL="0" indent="0">
              <a:buNone/>
            </a:pPr>
            <a:r>
              <a:rPr lang="en-US" altLang="zh-CN" sz="2000" b="1" dirty="0"/>
              <a:t>     nor succinct constraint cannot be pushed deep </a:t>
            </a:r>
          </a:p>
          <a:p>
            <a:pPr marL="0" indent="0">
              <a:buNone/>
            </a:pPr>
            <a:r>
              <a:rPr lang="en-US" altLang="zh-CN" sz="2000" b="1" dirty="0"/>
              <a:t>     into an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 mining algorithm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Within the level wise framework, no direct </a:t>
            </a:r>
          </a:p>
          <a:p>
            <a:pPr marL="457165" lvl="1" indent="0">
              <a:lnSpc>
                <a:spcPct val="150000"/>
              </a:lnSpc>
              <a:buNone/>
            </a:pPr>
            <a:r>
              <a:rPr lang="en-US" altLang="zh-CN" sz="1800" b="1" dirty="0"/>
              <a:t>    pruning based on the constraint can be made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Itemset df violates constraint C: avg(X)&gt;=25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Since </a:t>
            </a:r>
            <a:r>
              <a:rPr lang="en-US" altLang="zh-CN" sz="1800" b="1" dirty="0" err="1"/>
              <a:t>adf</a:t>
            </a:r>
            <a:r>
              <a:rPr lang="en-US" altLang="zh-CN" sz="1800" b="1" dirty="0"/>
              <a:t> satisfies C, </a:t>
            </a:r>
            <a:r>
              <a:rPr lang="en-US" altLang="zh-CN" sz="1800" b="1" dirty="0" err="1"/>
              <a:t>Apriori</a:t>
            </a:r>
            <a:r>
              <a:rPr lang="en-US" altLang="zh-CN" sz="1800" b="1" dirty="0"/>
              <a:t> needs df to assemble </a:t>
            </a:r>
          </a:p>
          <a:p>
            <a:pPr marL="457165" lvl="1" indent="0">
              <a:lnSpc>
                <a:spcPct val="150000"/>
              </a:lnSpc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adf</a:t>
            </a:r>
            <a:r>
              <a:rPr lang="en-US" altLang="zh-CN" sz="1800" b="1" dirty="0"/>
              <a:t>, df cannot be pruned</a:t>
            </a:r>
          </a:p>
          <a:p>
            <a:r>
              <a:rPr lang="en-US" altLang="zh-CN" sz="2000" b="1" dirty="0"/>
              <a:t>But it can be pushed into frequent-pattern growth </a:t>
            </a:r>
          </a:p>
          <a:p>
            <a:pPr marL="0" indent="0">
              <a:buNone/>
            </a:pPr>
            <a:r>
              <a:rPr lang="en-US" altLang="zh-CN" sz="2000" b="1" dirty="0"/>
              <a:t>     framework!</a:t>
            </a: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hlin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390315-ED29-4360-B5F8-8A319600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01" y="1560430"/>
            <a:ext cx="2287182" cy="44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Association and Correlations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Association and Correlations</a:t>
            </a:r>
          </a:p>
          <a:p>
            <a:r>
              <a:rPr lang="en-US" altLang="zh-CN" sz="2000" b="1" dirty="0"/>
              <a:t>Efficient and Scalable Frequent Itemset Mining Methods</a:t>
            </a:r>
          </a:p>
          <a:p>
            <a:r>
              <a:rPr lang="en-US" altLang="zh-CN" sz="2000" b="1" dirty="0"/>
              <a:t>Mining Various Kinds of Association Rules</a:t>
            </a:r>
          </a:p>
          <a:p>
            <a:r>
              <a:rPr lang="en-US" altLang="zh-CN" sz="2000" b="1" dirty="0"/>
              <a:t>From Association Mining to Correlation Analysis</a:t>
            </a:r>
          </a:p>
          <a:p>
            <a:r>
              <a:rPr lang="en-US" altLang="zh-CN" sz="2000" b="1" dirty="0">
                <a:solidFill>
                  <a:srgbClr val="0432FF"/>
                </a:solidFill>
              </a:rPr>
              <a:t>Constraint-based Association Mining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What Constraints Are Convertible?</a:t>
            </a:r>
            <a:endParaRPr lang="zh-CN" altLang="en-US" sz="20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1A605C-5527-4D7E-9D8E-03B098649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54" y="1358955"/>
            <a:ext cx="8478238" cy="50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2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Constraint-Based Mining—A General Picture</a:t>
            </a:r>
            <a:endParaRPr lang="zh-CN" altLang="en-US" sz="20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62CF33-BAC0-45D0-90E6-0597BA38F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501" y="1290280"/>
            <a:ext cx="8597124" cy="53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Classification of Constraints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DC7D1351-DE23-4EB8-9C39-8CCE8150397F}"/>
              </a:ext>
            </a:extLst>
          </p:cNvPr>
          <p:cNvGrpSpPr>
            <a:grpSpLocks/>
          </p:cNvGrpSpPr>
          <p:nvPr/>
        </p:nvGrpSpPr>
        <p:grpSpPr bwMode="auto">
          <a:xfrm>
            <a:off x="2115543" y="1754919"/>
            <a:ext cx="8153400" cy="4572000"/>
            <a:chOff x="480" y="1200"/>
            <a:chExt cx="5136" cy="2880"/>
          </a:xfrm>
        </p:grpSpPr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52D04E23-A870-4FCF-A89F-39587DADF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20"/>
              <a:ext cx="15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</a:rPr>
                <a:t>Convertible</a:t>
              </a:r>
            </a:p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</a:rPr>
                <a:t>anti-monotone</a:t>
              </a:r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3ED649B7-0A8E-4589-A14E-FE0CD5A67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20"/>
              <a:ext cx="12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</a:rPr>
                <a:t>Convertible</a:t>
              </a:r>
            </a:p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</a:rPr>
                <a:t>monotone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BF46632D-22EE-4DD6-A0B8-B43F106C8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256"/>
              <a:ext cx="9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</a:rPr>
                <a:t>Strongly</a:t>
              </a:r>
            </a:p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ahoma" panose="020B0604030504040204" pitchFamily="34" charset="0"/>
                </a:rPr>
                <a:t>convertible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7D98D5D2-5E08-47F5-8C03-241FEE4E2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00"/>
              <a:ext cx="5136" cy="2880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9D5C175B-F0DD-4A1D-A68E-2669046CA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44"/>
              <a:ext cx="1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</a:rPr>
                <a:t>Inconvertible</a:t>
              </a: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8C66797A-0CF7-47E4-A65E-F70E5570D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96"/>
              <a:ext cx="2592" cy="25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F88DE3E8-A325-4DCE-A40B-20B4B594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344"/>
              <a:ext cx="2592" cy="25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9A4820AF-EE73-4D8D-9457-139B5808A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68"/>
              <a:ext cx="3024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15117D99-8889-475F-8487-0ADAA243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92"/>
              <a:ext cx="1488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14">
              <a:extLst>
                <a:ext uri="{FF2B5EF4-FFF2-40B4-BE49-F238E27FC236}">
                  <a16:creationId xmlns:a16="http://schemas.microsoft.com/office/drawing/2014/main" id="{70D9763F-D088-4FE9-B90A-D973AAEF1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488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BE2C54DD-9D8B-45AC-BC5C-EDBD92FAA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96"/>
              <a:ext cx="9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</a:rPr>
                <a:t>Succinct</a:t>
              </a:r>
            </a:p>
          </p:txBody>
        </p:sp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id="{59E85D3E-2C7E-49D4-81B2-922C03370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2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</a:rPr>
                <a:t>Antimonotone</a:t>
              </a:r>
            </a:p>
          </p:txBody>
        </p:sp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AB14431D-D2DB-4C70-B6C9-00BB52024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6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BC49349F-B4E2-4C95-89FE-9456E8589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32"/>
              <a:ext cx="10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</a:rPr>
                <a:t>Monotone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84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Summary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Concept of Association rule mining </a:t>
            </a:r>
          </a:p>
          <a:p>
            <a:r>
              <a:rPr lang="en-US" altLang="zh-CN" sz="2000" b="1" dirty="0"/>
              <a:t>Association rule categories</a:t>
            </a:r>
          </a:p>
          <a:p>
            <a:r>
              <a:rPr lang="en-US" altLang="zh-CN" sz="2000" b="1" dirty="0" err="1"/>
              <a:t>Apriori</a:t>
            </a:r>
            <a:r>
              <a:rPr lang="en-US" altLang="zh-CN" sz="2000" b="1" dirty="0"/>
              <a:t> association rule mining</a:t>
            </a:r>
          </a:p>
          <a:p>
            <a:r>
              <a:rPr lang="en-US" altLang="zh-CN" sz="2000" b="1" dirty="0"/>
              <a:t>FP-tree growth association rule mining</a:t>
            </a:r>
          </a:p>
          <a:p>
            <a:r>
              <a:rPr lang="en-US" altLang="zh-CN" sz="2000" b="1" dirty="0"/>
              <a:t>Mining various kinds of association rules</a:t>
            </a:r>
          </a:p>
          <a:p>
            <a:r>
              <a:rPr lang="en-US" altLang="zh-CN" sz="2000" b="1" dirty="0"/>
              <a:t>Constraint based 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363151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0">
            <a:extLst>
              <a:ext uri="{FF2B5EF4-FFF2-40B4-BE49-F238E27FC236}">
                <a16:creationId xmlns:a16="http://schemas.microsoft.com/office/drawing/2014/main" id="{A9D39E7E-E7DE-49C6-B6ED-6D55AD4B0418}"/>
              </a:ext>
            </a:extLst>
          </p:cNvPr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Constraint-based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Finding </a:t>
            </a:r>
            <a:r>
              <a:rPr lang="en-US" altLang="zh-CN" sz="2000" b="1" dirty="0">
                <a:solidFill>
                  <a:schemeClr val="hlink"/>
                </a:solidFill>
              </a:rPr>
              <a:t>all</a:t>
            </a:r>
            <a:r>
              <a:rPr lang="en-US" altLang="zh-CN" sz="2000" b="1" dirty="0"/>
              <a:t> the patterns in a database </a:t>
            </a:r>
            <a:r>
              <a:rPr lang="en-US" altLang="zh-CN" sz="2000" b="1" dirty="0">
                <a:solidFill>
                  <a:schemeClr val="hlink"/>
                </a:solidFill>
              </a:rPr>
              <a:t>autonomously</a:t>
            </a:r>
            <a:r>
              <a:rPr lang="en-US" altLang="zh-CN" sz="2000" b="1" dirty="0"/>
              <a:t>? — unrealistic!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The patterns could be too many but not focused!</a:t>
            </a:r>
          </a:p>
          <a:p>
            <a:r>
              <a:rPr lang="en-US" altLang="zh-CN" sz="2000" b="1" dirty="0"/>
              <a:t>Data mining should be an </a:t>
            </a:r>
            <a:r>
              <a:rPr lang="en-US" altLang="zh-CN" sz="2000" b="1" dirty="0">
                <a:solidFill>
                  <a:schemeClr val="hlink"/>
                </a:solidFill>
              </a:rPr>
              <a:t>interactive </a:t>
            </a:r>
            <a:r>
              <a:rPr lang="en-US" altLang="zh-CN" sz="2000" b="1" dirty="0"/>
              <a:t>process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User directs what to be mined using a </a:t>
            </a:r>
            <a:r>
              <a:rPr lang="en-US" altLang="zh-CN" sz="1800" b="1" dirty="0">
                <a:solidFill>
                  <a:schemeClr val="hlink"/>
                </a:solidFill>
              </a:rPr>
              <a:t>data mining query language </a:t>
            </a:r>
            <a:r>
              <a:rPr lang="en-US" altLang="zh-CN" sz="1800" b="1" dirty="0"/>
              <a:t>(or a graphical user interface)</a:t>
            </a:r>
          </a:p>
          <a:p>
            <a:r>
              <a:rPr lang="en-US" altLang="zh-CN" sz="2000" b="1" dirty="0"/>
              <a:t>Constraint-based mining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User flexibility: provides</a:t>
            </a:r>
            <a:r>
              <a:rPr lang="en-US" altLang="zh-CN" sz="1800" b="1" dirty="0">
                <a:solidFill>
                  <a:schemeClr val="hlink"/>
                </a:solidFill>
              </a:rPr>
              <a:t> constraints</a:t>
            </a:r>
            <a:r>
              <a:rPr lang="en-US" altLang="zh-CN" sz="1800" b="1" dirty="0"/>
              <a:t> on what to be mined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System optimization: explores such constraints for efficient mining—</a:t>
            </a:r>
            <a:r>
              <a:rPr lang="en-US" altLang="zh-CN" sz="1800" b="1" dirty="0">
                <a:solidFill>
                  <a:schemeClr val="hlink"/>
                </a:solidFill>
              </a:rPr>
              <a:t>constraint-based mining</a:t>
            </a:r>
          </a:p>
        </p:txBody>
      </p:sp>
    </p:spTree>
    <p:extLst>
      <p:ext uri="{BB962C8B-B14F-4D97-AF65-F5344CB8AC3E}">
        <p14:creationId xmlns:p14="http://schemas.microsoft.com/office/powerpoint/2010/main" val="48722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Constraints in Data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Knowledge type constraint</a:t>
            </a:r>
          </a:p>
          <a:p>
            <a:pPr lvl="1">
              <a:lnSpc>
                <a:spcPct val="125000"/>
              </a:lnSpc>
            </a:pPr>
            <a:r>
              <a:rPr lang="en-US" altLang="zh-CN" sz="1800" b="1" dirty="0"/>
              <a:t>classification, association, etc.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Data constraint </a:t>
            </a:r>
            <a:r>
              <a:rPr lang="en-US" altLang="zh-CN" sz="2000" b="1" dirty="0"/>
              <a:t>— using SQL-like queries </a:t>
            </a:r>
          </a:p>
          <a:p>
            <a:pPr lvl="1">
              <a:lnSpc>
                <a:spcPct val="125000"/>
              </a:lnSpc>
            </a:pPr>
            <a:r>
              <a:rPr lang="en-US" altLang="zh-CN" sz="1800" b="1" dirty="0"/>
              <a:t>find product pairs sold together in stores in </a:t>
            </a:r>
            <a:r>
              <a:rPr lang="en-US" altLang="zh-CN" sz="1800" b="1" dirty="0">
                <a:solidFill>
                  <a:srgbClr val="0432FF"/>
                </a:solidFill>
              </a:rPr>
              <a:t>Chicago</a:t>
            </a:r>
            <a:r>
              <a:rPr lang="en-US" altLang="zh-CN" sz="1800" b="1" dirty="0"/>
              <a:t> in </a:t>
            </a:r>
            <a:r>
              <a:rPr lang="en-US" altLang="zh-CN" sz="1800" b="1" dirty="0">
                <a:solidFill>
                  <a:srgbClr val="0432FF"/>
                </a:solidFill>
              </a:rPr>
              <a:t>Dec.’02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Dimension/level constraint</a:t>
            </a:r>
          </a:p>
          <a:p>
            <a:pPr lvl="1">
              <a:lnSpc>
                <a:spcPct val="125000"/>
              </a:lnSpc>
            </a:pPr>
            <a:r>
              <a:rPr lang="en-US" altLang="zh-CN" sz="1800" b="1" dirty="0"/>
              <a:t>in relevance to </a:t>
            </a:r>
            <a:r>
              <a:rPr lang="en-US" altLang="zh-CN" sz="1800" b="1" dirty="0">
                <a:solidFill>
                  <a:srgbClr val="0432FF"/>
                </a:solidFill>
              </a:rPr>
              <a:t>region, price, brand, customer category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Rule (or pattern) constraint</a:t>
            </a:r>
          </a:p>
          <a:p>
            <a:pPr lvl="1">
              <a:lnSpc>
                <a:spcPct val="125000"/>
              </a:lnSpc>
            </a:pPr>
            <a:r>
              <a:rPr lang="en-US" altLang="zh-CN" sz="1800" b="1" dirty="0"/>
              <a:t>small sales (price  &lt; $10) triggers big sales (sum &gt; $200)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Interestingness constraint</a:t>
            </a:r>
          </a:p>
          <a:p>
            <a:pPr lvl="1">
              <a:lnSpc>
                <a:spcPct val="125000"/>
              </a:lnSpc>
            </a:pPr>
            <a:r>
              <a:rPr lang="en-US" altLang="zh-CN" sz="1800" b="1" dirty="0"/>
              <a:t>strong rules: </a:t>
            </a:r>
            <a:r>
              <a:rPr lang="en-US" altLang="zh-CN" sz="1800" b="1" dirty="0" err="1"/>
              <a:t>min_support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 </a:t>
            </a:r>
            <a:r>
              <a:rPr lang="en-US" altLang="zh-CN" sz="1800" b="1" dirty="0"/>
              <a:t>  3%, </a:t>
            </a:r>
            <a:r>
              <a:rPr lang="en-US" altLang="zh-CN" sz="1800" b="1" dirty="0" err="1"/>
              <a:t>min_confidence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 </a:t>
            </a:r>
            <a:r>
              <a:rPr lang="en-US" altLang="zh-CN" sz="1800" b="1" dirty="0"/>
              <a:t> 60%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Constraint based mining makes mining effective and efficient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2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Metarule-Guided Mining of </a:t>
            </a:r>
            <a:r>
              <a:rPr lang="en-US" altLang="zh-CN" sz="2000" b="1" dirty="0" err="1"/>
              <a:t>Asso</a:t>
            </a:r>
            <a:r>
              <a:rPr lang="en-US" altLang="zh-CN" sz="2000" b="1" dirty="0"/>
              <a:t>. Rule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Specify the syntactic form of rules they are interested in mining.</a:t>
            </a:r>
          </a:p>
          <a:p>
            <a:r>
              <a:rPr lang="en-US" altLang="zh-CN" sz="2000" b="1" dirty="0"/>
              <a:t>Metarule can be used as constraints to help improve the efficiency of the mining process.</a:t>
            </a:r>
          </a:p>
          <a:p>
            <a:r>
              <a:rPr lang="en-US" altLang="zh-CN" sz="2000" b="1" dirty="0"/>
              <a:t>Metarules are based on the analyst’s experiment, expectations, or intuition regarding the data.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	metarule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432FF"/>
                </a:solidFill>
              </a:rPr>
              <a:t>     </a:t>
            </a:r>
            <a:r>
              <a:rPr lang="en-US" altLang="zh-CN" sz="1800" b="1" dirty="0">
                <a:solidFill>
                  <a:srgbClr val="0432FF"/>
                </a:solidFill>
              </a:rPr>
              <a:t>P1(X, W) </a:t>
            </a:r>
            <a:r>
              <a:rPr lang="en-US" altLang="zh-CN" sz="1800" b="1" dirty="0">
                <a:solidFill>
                  <a:srgbClr val="0432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solidFill>
                  <a:srgbClr val="0432FF"/>
                </a:solidFill>
              </a:rPr>
              <a:t> P2(X, V) </a:t>
            </a:r>
            <a:r>
              <a:rPr lang="en-US" altLang="zh-CN" sz="1800" b="1" i="1" dirty="0">
                <a:solidFill>
                  <a:srgbClr val="0432FF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1800" b="1" dirty="0">
                <a:solidFill>
                  <a:srgbClr val="0432FF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rgbClr val="0432FF"/>
                </a:solidFill>
              </a:rPr>
              <a:t>buys(X, “educational software”)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	matched rule: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432FF"/>
                </a:solidFill>
              </a:rPr>
              <a:t>     </a:t>
            </a:r>
            <a:r>
              <a:rPr lang="en-US" altLang="zh-CN" sz="1800" b="1" dirty="0">
                <a:solidFill>
                  <a:srgbClr val="0432FF"/>
                </a:solidFill>
              </a:rPr>
              <a:t>age(X, “30..39”) </a:t>
            </a:r>
            <a:r>
              <a:rPr lang="en-US" altLang="zh-CN" sz="1800" b="1" dirty="0">
                <a:solidFill>
                  <a:srgbClr val="0432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solidFill>
                  <a:srgbClr val="0432FF"/>
                </a:solidFill>
              </a:rPr>
              <a:t> income(x, “42..48K”)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432FF"/>
                </a:solidFill>
              </a:rPr>
              <a:t>                                     </a:t>
            </a:r>
            <a:r>
              <a:rPr lang="en-US" altLang="zh-CN" sz="1800" b="1" i="1" dirty="0">
                <a:solidFill>
                  <a:srgbClr val="0432FF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1800" b="1" dirty="0">
                <a:solidFill>
                  <a:srgbClr val="0432FF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rgbClr val="0432FF"/>
                </a:solidFill>
              </a:rPr>
              <a:t>buys (X, “educational software”)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	predicate variable and attribute variable</a:t>
            </a:r>
            <a:endParaRPr lang="en-US" altLang="zh-CN" sz="18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3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Metarule-Guided Mining of </a:t>
            </a:r>
            <a:r>
              <a:rPr lang="en-US" altLang="zh-CN" sz="2000" b="1" dirty="0" err="1"/>
              <a:t>Asso</a:t>
            </a:r>
            <a:r>
              <a:rPr lang="en-US" altLang="zh-CN" sz="2000" b="1" dirty="0"/>
              <a:t>. Rule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A rule template (</a:t>
            </a:r>
            <a:r>
              <a:rPr lang="en-US" altLang="zh-CN" sz="2000" b="1" dirty="0" smtClean="0"/>
              <a:t>inter-</a:t>
            </a:r>
            <a:r>
              <a:rPr lang="en-US" altLang="zh-CN" sz="2000" b="1" dirty="0" err="1" smtClean="0"/>
              <a:t>dimention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association rule )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1800" b="1" dirty="0"/>
              <a:t>	P</a:t>
            </a:r>
            <a:r>
              <a:rPr lang="en-US" altLang="zh-CN" sz="1800" b="1" baseline="-25000" dirty="0"/>
              <a:t>i, </a:t>
            </a:r>
            <a:r>
              <a:rPr lang="en-US" altLang="zh-CN" sz="1800" b="1" dirty="0"/>
              <a:t>and Q</a:t>
            </a:r>
            <a:r>
              <a:rPr lang="en-US" altLang="zh-CN" sz="1800" b="1" baseline="-25000" dirty="0"/>
              <a:t>i: </a:t>
            </a:r>
            <a:r>
              <a:rPr lang="en-US" altLang="zh-CN" sz="1800" b="1" dirty="0"/>
              <a:t>instantiated predicates, predicate variables,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1800" b="1" dirty="0"/>
              <a:t>	 p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l</a:t>
            </a:r>
            <a:r>
              <a:rPr lang="zh-CN" altLang="en-US" sz="1800" b="1" dirty="0"/>
              <a:t>＋</a:t>
            </a:r>
            <a:r>
              <a:rPr lang="en-US" altLang="zh-CN" sz="1800" b="1" dirty="0"/>
              <a:t>r: the number of predicates in metarule</a:t>
            </a:r>
            <a:r>
              <a:rPr lang="zh-CN" altLang="en-US" sz="1800" b="1" dirty="0"/>
              <a:t>，</a:t>
            </a:r>
          </a:p>
          <a:p>
            <a:pPr algn="just"/>
            <a:r>
              <a:rPr lang="en-US" altLang="zh-CN" sz="2000" b="1" dirty="0"/>
              <a:t>Find all the frequent p-predicate sets, </a:t>
            </a:r>
            <a:r>
              <a:rPr lang="en-US" altLang="zh-CN" sz="2000" b="1" dirty="0" err="1"/>
              <a:t>Lp</a:t>
            </a:r>
            <a:endParaRPr lang="en-US" altLang="zh-CN" sz="2000" b="1" dirty="0"/>
          </a:p>
          <a:p>
            <a:pPr algn="just"/>
            <a:r>
              <a:rPr lang="en-US" altLang="zh-CN" sz="2000" b="1" dirty="0"/>
              <a:t>Have the support or count of the l-predicate subsets of </a:t>
            </a:r>
            <a:r>
              <a:rPr lang="en-US" altLang="zh-CN" sz="2000" b="1" dirty="0" err="1"/>
              <a:t>Lp</a:t>
            </a:r>
            <a:r>
              <a:rPr lang="en-US" altLang="zh-CN" sz="2000" b="1" dirty="0"/>
              <a:t> in order to compute the confidence of rules derived from </a:t>
            </a:r>
            <a:r>
              <a:rPr lang="en-US" altLang="zh-CN" sz="2000" b="1" dirty="0" err="1"/>
              <a:t>Lp</a:t>
            </a:r>
            <a:endParaRPr lang="en-US" altLang="zh-CN" sz="2000" b="1" dirty="0"/>
          </a:p>
          <a:p>
            <a:pPr algn="just"/>
            <a:r>
              <a:rPr lang="en-US" altLang="zh-CN" sz="2000" b="1" dirty="0"/>
              <a:t>Data cube: p-D </a:t>
            </a:r>
            <a:r>
              <a:rPr lang="en-US" altLang="zh-CN" sz="2000" b="1" dirty="0" smtClean="0"/>
              <a:t>cuboid </a:t>
            </a:r>
            <a:r>
              <a:rPr lang="en-US" altLang="zh-CN" sz="2000" b="1" dirty="0"/>
              <a:t>and l-D </a:t>
            </a:r>
            <a:r>
              <a:rPr lang="en-US" altLang="zh-CN" sz="2000" b="1" dirty="0" smtClean="0"/>
              <a:t>cuboid</a:t>
            </a:r>
            <a:endParaRPr lang="en-US" altLang="zh-CN" sz="2000" b="1" dirty="0">
              <a:solidFill>
                <a:schemeClr val="hlink"/>
              </a:solidFill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311E72F-FC46-4445-81AA-23CE84D99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28295"/>
              </p:ext>
            </p:extLst>
          </p:nvPr>
        </p:nvGraphicFramePr>
        <p:xfrm>
          <a:off x="978432" y="1989773"/>
          <a:ext cx="4648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2336800" imgH="228600" progId="Equation.3">
                  <p:embed/>
                </p:oleObj>
              </mc:Choice>
              <mc:Fallback>
                <p:oleObj r:id="rId3" imgW="2336800" imgH="2286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7A87BEA1-9733-4359-9BA1-0C369F2CC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432" y="1989773"/>
                        <a:ext cx="46482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34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Constraint pushing: Mining Guided by Additional Rule Constrains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Hybrid-dimensional association rule mining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Constant initiation and aggregate functions</a:t>
            </a:r>
          </a:p>
          <a:p>
            <a:r>
              <a:rPr lang="en-US" altLang="zh-CN" sz="2000" b="1" dirty="0"/>
              <a:t>One example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Find the sales of what cheap items that may promote the sales of what expensive items in the same category for Chicago customers in 2004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Sales (customer-name, item-name, TID) 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lives-in (customer-name, region, city)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Item (item-name, group, price)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Transaction (TID, day, month, year)</a:t>
            </a:r>
            <a:endParaRPr lang="en-US" altLang="zh-CN" sz="16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3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/>
          <a:lstStyle/>
          <a:p>
            <a:r>
              <a:rPr lang="en-US" altLang="zh-CN" sz="2000" b="1" dirty="0"/>
              <a:t>Constraint pushing: Mining Guided by Additional Rule Constrains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(1) mine associations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(2) lives in(C; ; “Chicago") ^ sales+(C; ?{I}; {S}) ) sales+(C; ?{J}; {T})  </a:t>
            </a:r>
            <a:r>
              <a:rPr lang="en-US" altLang="zh-CN" sz="1600" b="1" dirty="0">
                <a:solidFill>
                  <a:srgbClr val="0432FF"/>
                </a:solidFill>
              </a:rPr>
              <a:t>(metarule)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(3) from sales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(4) where </a:t>
            </a:r>
            <a:r>
              <a:rPr lang="en-US" altLang="zh-CN" sz="1600" b="1" dirty="0" err="1"/>
              <a:t>S.year</a:t>
            </a:r>
            <a:r>
              <a:rPr lang="en-US" altLang="zh-CN" sz="1600" b="1" dirty="0"/>
              <a:t> = 2004 and </a:t>
            </a:r>
            <a:r>
              <a:rPr lang="en-US" altLang="zh-CN" sz="1600" b="1" dirty="0" err="1"/>
              <a:t>T.year</a:t>
            </a:r>
            <a:r>
              <a:rPr lang="en-US" altLang="zh-CN" sz="1600" b="1" dirty="0"/>
              <a:t> = 2004 and </a:t>
            </a:r>
            <a:r>
              <a:rPr lang="en-US" altLang="zh-CN" sz="1600" b="1" dirty="0" err="1"/>
              <a:t>I.group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J.group</a:t>
            </a:r>
            <a:endParaRPr lang="en-US" altLang="zh-CN" sz="1600" b="1" dirty="0">
              <a:solidFill>
                <a:srgbClr val="CC66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(5) group by C, </a:t>
            </a:r>
            <a:r>
              <a:rPr lang="en-US" altLang="zh-CN" sz="1600" b="1" dirty="0" err="1"/>
              <a:t>I.group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0432FF"/>
                </a:solidFill>
              </a:rPr>
              <a:t>(dimension level constraints)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(6) having sum(</a:t>
            </a:r>
            <a:r>
              <a:rPr lang="en-US" altLang="zh-CN" sz="1600" b="1" dirty="0" err="1"/>
              <a:t>I.price</a:t>
            </a:r>
            <a:r>
              <a:rPr lang="en-US" altLang="zh-CN" sz="1600" b="1" dirty="0"/>
              <a:t>) &lt; 100 and min(</a:t>
            </a:r>
            <a:r>
              <a:rPr lang="en-US" altLang="zh-CN" sz="1600" b="1" dirty="0" err="1"/>
              <a:t>J.price</a:t>
            </a:r>
            <a:r>
              <a:rPr lang="en-US" altLang="zh-CN" sz="1600" b="1" dirty="0"/>
              <a:t>) &gt;=500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	 </a:t>
            </a:r>
            <a:r>
              <a:rPr lang="en-US" altLang="zh-CN" sz="1600" b="1" dirty="0">
                <a:solidFill>
                  <a:srgbClr val="0432FF"/>
                </a:solidFill>
              </a:rPr>
              <a:t>(constraint pushing? Rule constraints)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(7) with support threshold = 1%  </a:t>
            </a:r>
            <a:r>
              <a:rPr lang="en-US" altLang="zh-CN" sz="1600" b="1" dirty="0">
                <a:solidFill>
                  <a:srgbClr val="0432FF"/>
                </a:solidFill>
              </a:rPr>
              <a:t>(interestingness constraints)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(8) with confidence threshold = 50%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	lives in(C; ; “Chicago") ^ sales(C; “</a:t>
            </a:r>
            <a:r>
              <a:rPr lang="en-US" altLang="zh-CN" sz="1600" b="1" dirty="0" err="1"/>
              <a:t>Census_CD</a:t>
            </a:r>
            <a:r>
              <a:rPr lang="en-US" altLang="zh-CN" sz="1600" b="1" dirty="0"/>
              <a:t>"; )^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/>
              <a:t>	sales(C; “MS=Office"; )=&gt;sales(C; “MS=</a:t>
            </a:r>
            <a:r>
              <a:rPr lang="en-US" altLang="zh-CN" sz="1600" b="1" dirty="0" err="1"/>
              <a:t>SQLServer</a:t>
            </a:r>
            <a:r>
              <a:rPr lang="en-US" altLang="zh-CN" sz="1600" b="1" dirty="0"/>
              <a:t>"; </a:t>
            </a:r>
            <a:r>
              <a:rPr lang="en-US" altLang="zh-CN" sz="1600" b="1" dirty="0" smtClean="0"/>
              <a:t>);  [</a:t>
            </a:r>
            <a:r>
              <a:rPr lang="en-US" altLang="zh-CN" sz="1600" b="1" dirty="0"/>
              <a:t>1:5%; 68%]</a:t>
            </a:r>
            <a:endParaRPr lang="en-US" altLang="zh-CN" sz="16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1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Constraint pushing: Mining Guided by Additional Rule Constrains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How can we use rule constraints to prune the search space? </a:t>
            </a:r>
          </a:p>
          <a:p>
            <a:r>
              <a:rPr lang="en-US" altLang="zh-CN" sz="2000" b="1" dirty="0"/>
              <a:t>what kind of rule constraints can be ‘pushed' deep into the mining process and still ensure the completeness of the answer returned for a mining query?</a:t>
            </a:r>
          </a:p>
          <a:p>
            <a:r>
              <a:rPr lang="en-US" altLang="zh-CN" sz="2000" b="1" dirty="0"/>
              <a:t>Categories of rule constraint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 smtClean="0"/>
              <a:t>Anti-monotonic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反单调的</a:t>
            </a:r>
            <a:r>
              <a:rPr lang="en-US" altLang="zh-CN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Monotonic (</a:t>
            </a:r>
            <a:r>
              <a:rPr lang="zh-CN" altLang="en-US" sz="1800" b="1" dirty="0"/>
              <a:t>单调的</a:t>
            </a:r>
            <a:r>
              <a:rPr lang="en-US" altLang="zh-CN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Succinct (</a:t>
            </a:r>
            <a:r>
              <a:rPr lang="zh-CN" altLang="en-US" sz="1800" b="1" dirty="0"/>
              <a:t>简洁的</a:t>
            </a:r>
            <a:r>
              <a:rPr lang="en-US" altLang="zh-CN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Convertible (</a:t>
            </a:r>
            <a:r>
              <a:rPr lang="zh-CN" altLang="en-US" sz="1800" b="1" dirty="0"/>
              <a:t>可转变的</a:t>
            </a:r>
            <a:r>
              <a:rPr lang="en-US" altLang="zh-CN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Inconvertible (</a:t>
            </a:r>
            <a:r>
              <a:rPr lang="zh-CN" altLang="en-US" sz="1800" b="1" dirty="0"/>
              <a:t>不可转变的</a:t>
            </a:r>
            <a:r>
              <a:rPr lang="en-US" altLang="zh-CN" sz="1800" b="1" dirty="0"/>
              <a:t>)</a:t>
            </a:r>
            <a:endParaRPr lang="en-US" altLang="zh-CN" sz="18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67914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79038</TotalTime>
  <Words>1361</Words>
  <Application>Microsoft Office PowerPoint</Application>
  <PresentationFormat>宽屏</PresentationFormat>
  <Paragraphs>305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新細明體</vt:lpstr>
      <vt:lpstr>方正粗黑宋简体</vt:lpstr>
      <vt:lpstr>宋体</vt:lpstr>
      <vt:lpstr>Microsoft YaHei</vt:lpstr>
      <vt:lpstr>Arial</vt:lpstr>
      <vt:lpstr>Arial Narrow</vt:lpstr>
      <vt:lpstr>Calibri</vt:lpstr>
      <vt:lpstr>Symbol</vt:lpstr>
      <vt:lpstr>Tahoma</vt:lpstr>
      <vt:lpstr>Times New Roman</vt:lpstr>
      <vt:lpstr>Wingdings</vt:lpstr>
      <vt:lpstr>Wingdings 2</vt:lpstr>
      <vt:lpstr>Tsinghua</vt:lpstr>
      <vt:lpstr>Microsoft 公式 3.0</vt:lpstr>
      <vt:lpstr>Worksheet</vt:lpstr>
      <vt:lpstr>工作表</vt:lpstr>
      <vt:lpstr>Mining Association Rules ——Constraint-based Association Mining——</vt:lpstr>
      <vt:lpstr>Association and Correlations</vt:lpstr>
      <vt:lpstr>Constraint-based Mining</vt:lpstr>
      <vt:lpstr>Constraints in Data Mining</vt:lpstr>
      <vt:lpstr>Metarule-Guided Mining of Asso. Rule</vt:lpstr>
      <vt:lpstr>Metarule-Guided Mining of Asso. Rule</vt:lpstr>
      <vt:lpstr>Constraint pushing: Mining Guided by Additional Rule Constrains</vt:lpstr>
      <vt:lpstr>Constraint pushing: Mining Guided by Additional Rule Constrains</vt:lpstr>
      <vt:lpstr>Constraint pushing: Mining Guided by Additional Rule Constrains</vt:lpstr>
      <vt:lpstr>Anti-Monotonicity in Constraint Pushing</vt:lpstr>
      <vt:lpstr>Monotonicity for Constraint Pushing</vt:lpstr>
      <vt:lpstr>Succinctness</vt:lpstr>
      <vt:lpstr>The Apriori Algorithm — Example</vt:lpstr>
      <vt:lpstr>Naïve Algorithm: Apriori + Constraint</vt:lpstr>
      <vt:lpstr>The Constrained Apriori Algorithm: Push an Anti-monotone Constraint Deep</vt:lpstr>
      <vt:lpstr>The Constrained Apriori Algorithm: Push a Succinct Constraint Deep</vt:lpstr>
      <vt:lpstr>Converting “Tough” Constraints</vt:lpstr>
      <vt:lpstr>Strongly Convertible Constraints</vt:lpstr>
      <vt:lpstr>Can Apriori Handle Convertible Constraint?</vt:lpstr>
      <vt:lpstr>What Constraints Are Convertible?</vt:lpstr>
      <vt:lpstr>Constraint-Based Mining—A General Picture</vt:lpstr>
      <vt:lpstr>A Classification of Constraints</vt:lpstr>
      <vt:lpstr>Summary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6118</cp:revision>
  <cp:lastPrinted>2019-04-19T01:46:34Z</cp:lastPrinted>
  <dcterms:created xsi:type="dcterms:W3CDTF">2013-09-16T02:46:25Z</dcterms:created>
  <dcterms:modified xsi:type="dcterms:W3CDTF">2022-04-02T04:22:57Z</dcterms:modified>
</cp:coreProperties>
</file>