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10"/>
  </p:notesMasterIdLst>
  <p:handoutMasterIdLst>
    <p:handoutMasterId r:id="rId11"/>
  </p:handoutMasterIdLst>
  <p:sldIdLst>
    <p:sldId id="920" r:id="rId2"/>
    <p:sldId id="975" r:id="rId3"/>
    <p:sldId id="976" r:id="rId4"/>
    <p:sldId id="977" r:id="rId5"/>
    <p:sldId id="978" r:id="rId6"/>
    <p:sldId id="979" r:id="rId7"/>
    <p:sldId id="980" r:id="rId8"/>
    <p:sldId id="804" r:id="rId9"/>
  </p:sldIdLst>
  <p:sldSz cx="12192000" cy="6858000"/>
  <p:notesSz cx="6858000" cy="9144000"/>
  <p:defaultTextStyle>
    <a:defPPr>
      <a:defRPr lang="zh-CN"/>
    </a:defPPr>
    <a:lvl1pPr marL="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E3DEC67-D806-4995-AABB-192EF5060B06}">
          <p14:sldIdLst>
            <p14:sldId id="920"/>
            <p14:sldId id="975"/>
            <p14:sldId id="976"/>
            <p14:sldId id="977"/>
            <p14:sldId id="978"/>
            <p14:sldId id="979"/>
            <p14:sldId id="980"/>
            <p14:sldId id="8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FF2600"/>
    <a:srgbClr val="FF8000"/>
    <a:srgbClr val="A30000"/>
    <a:srgbClr val="AB7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>
      <p:cViewPr varScale="1">
        <p:scale>
          <a:sx n="61" d="100"/>
          <a:sy n="61" d="100"/>
        </p:scale>
        <p:origin x="108" y="36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-2597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6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6E495-074D-4A49-A062-D8E5D467D02D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F7EF5-C109-324F-9D29-7407436FD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654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24AD7-4E24-49EC-8378-ED00CCEB1ED7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317EA-879D-4C18-A7FE-780B87215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25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工作新意图发现</a:t>
            </a:r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317EA-879D-4C18-A7FE-780B87215D6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402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1424" y="1700814"/>
            <a:ext cx="10363200" cy="1470025"/>
          </a:xfrm>
        </p:spPr>
        <p:txBody>
          <a:bodyPr>
            <a:normAutofit/>
          </a:bodyPr>
          <a:lstStyle>
            <a:lvl1pPr>
              <a:defRPr sz="360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431180"/>
            <a:ext cx="12192000" cy="213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6DDB4344-6D08-F045-8258-D96AB1178DB2}"/>
              </a:ext>
            </a:extLst>
          </p:cNvPr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69" y="145071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3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554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52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:a16="http://schemas.microsoft.com/office/drawing/2014/main" xmlns="" id="{818A1B41-492D-2E41-8DBE-C3C15FEB1CFF}"/>
              </a:ext>
            </a:extLst>
          </p:cNvPr>
          <p:cNvSpPr/>
          <p:nvPr userDrawn="1"/>
        </p:nvSpPr>
        <p:spPr>
          <a:xfrm>
            <a:off x="-1" y="160021"/>
            <a:ext cx="12192001" cy="11205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3960" y="368165"/>
            <a:ext cx="10369184" cy="922115"/>
          </a:xfrm>
        </p:spPr>
        <p:txBody>
          <a:bodyPr>
            <a:noAutofit/>
          </a:bodyPr>
          <a:lstStyle>
            <a:lvl1pPr algn="l">
              <a:defRPr sz="3600" b="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0369183" cy="4525963"/>
          </a:xfrm>
        </p:spPr>
        <p:txBody>
          <a:bodyPr>
            <a:normAutofit/>
          </a:bodyPr>
          <a:lstStyle>
            <a:lvl1pPr marL="342874" indent="-342874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 2" pitchFamily="18" charset="2"/>
              <a:buChar char=""/>
              <a:defRPr lang="zh-CN" altLang="en-US" sz="24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742895" indent="-285730">
              <a:buClr>
                <a:srgbClr val="B418B8"/>
              </a:buClr>
              <a:buSzPct val="80000"/>
              <a:buFont typeface="Wingdings" pitchFamily="2" charset="2"/>
              <a:buChar char="u"/>
              <a:defRPr lang="zh-CN" altLang="en-US" sz="20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1142914" indent="-228584">
              <a:defRPr lang="zh-CN" altLang="en-US" sz="18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895" lvl="1" indent="-285730" algn="l" defTabSz="914332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 2" pitchFamily="18" charset="2"/>
              <a:buChar char=""/>
            </a:pPr>
            <a:r>
              <a:rPr lang="zh-CN" altLang="en-US" dirty="0"/>
              <a:t>第二级</a:t>
            </a:r>
          </a:p>
          <a:p>
            <a:pPr marL="1142914" lvl="2" indent="-228584" algn="l" defTabSz="914332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60000"/>
              <a:buFont typeface="Wingdings" pitchFamily="2" charset="2"/>
              <a:buChar char="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9" name="Group 40"/>
          <p:cNvGrpSpPr>
            <a:grpSpLocks noChangeAspect="1"/>
          </p:cNvGrpSpPr>
          <p:nvPr/>
        </p:nvGrpSpPr>
        <p:grpSpPr bwMode="auto">
          <a:xfrm>
            <a:off x="753441" y="5963974"/>
            <a:ext cx="11438560" cy="701675"/>
            <a:chOff x="0" y="3702"/>
            <a:chExt cx="5760" cy="465"/>
          </a:xfrm>
        </p:grpSpPr>
        <p:sp>
          <p:nvSpPr>
            <p:cNvPr id="10" name="Line 41"/>
            <p:cNvSpPr>
              <a:spLocks noChangeAspect="1" noChangeShapeType="1"/>
            </p:cNvSpPr>
            <p:nvPr/>
          </p:nvSpPr>
          <p:spPr bwMode="auto">
            <a:xfrm>
              <a:off x="0" y="4167"/>
              <a:ext cx="507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Line 42"/>
            <p:cNvSpPr>
              <a:spLocks noChangeAspect="1" noChangeShapeType="1"/>
            </p:cNvSpPr>
            <p:nvPr/>
          </p:nvSpPr>
          <p:spPr bwMode="auto">
            <a:xfrm>
              <a:off x="5578" y="4167"/>
              <a:ext cx="182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" name="Line 43"/>
            <p:cNvSpPr>
              <a:spLocks noChangeAspect="1" noChangeShapeType="1"/>
            </p:cNvSpPr>
            <p:nvPr/>
          </p:nvSpPr>
          <p:spPr bwMode="auto">
            <a:xfrm rot="1800000">
              <a:off x="5318" y="3891"/>
              <a:ext cx="15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" name="Line 44"/>
            <p:cNvSpPr>
              <a:spLocks noChangeAspect="1" noChangeShapeType="1"/>
            </p:cNvSpPr>
            <p:nvPr/>
          </p:nvSpPr>
          <p:spPr bwMode="auto">
            <a:xfrm rot="5400000">
              <a:off x="5098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14" name="Group 45"/>
            <p:cNvGrpSpPr>
              <a:grpSpLocks noChangeAspect="1"/>
            </p:cNvGrpSpPr>
            <p:nvPr/>
          </p:nvGrpSpPr>
          <p:grpSpPr bwMode="auto">
            <a:xfrm>
              <a:off x="5249" y="3981"/>
              <a:ext cx="98" cy="48"/>
              <a:chOff x="2595" y="2388"/>
              <a:chExt cx="389" cy="195"/>
            </a:xfrm>
          </p:grpSpPr>
          <p:sp>
            <p:nvSpPr>
              <p:cNvPr id="72" name="Arc 46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3" name="Arc 47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15" name="Line 48"/>
            <p:cNvSpPr>
              <a:spLocks noChangeAspect="1" noChangeShapeType="1"/>
            </p:cNvSpPr>
            <p:nvPr/>
          </p:nvSpPr>
          <p:spPr bwMode="auto">
            <a:xfrm rot="1800000">
              <a:off x="5317" y="3875"/>
              <a:ext cx="1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Line 49"/>
            <p:cNvSpPr>
              <a:spLocks noChangeAspect="1" noChangeShapeType="1"/>
            </p:cNvSpPr>
            <p:nvPr/>
          </p:nvSpPr>
          <p:spPr bwMode="auto">
            <a:xfrm rot="19800000">
              <a:off x="5173" y="3875"/>
              <a:ext cx="1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Line 50"/>
            <p:cNvSpPr>
              <a:spLocks noChangeAspect="1" noChangeShapeType="1"/>
            </p:cNvSpPr>
            <p:nvPr/>
          </p:nvSpPr>
          <p:spPr bwMode="auto">
            <a:xfrm rot="19800000">
              <a:off x="5180" y="3891"/>
              <a:ext cx="15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Line 51"/>
            <p:cNvSpPr>
              <a:spLocks noChangeAspect="1" noChangeShapeType="1"/>
            </p:cNvSpPr>
            <p:nvPr/>
          </p:nvSpPr>
          <p:spPr bwMode="auto">
            <a:xfrm rot="5400000">
              <a:off x="5378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9" name="Line 52"/>
            <p:cNvSpPr>
              <a:spLocks noChangeAspect="1" noChangeShapeType="1"/>
            </p:cNvSpPr>
            <p:nvPr/>
          </p:nvSpPr>
          <p:spPr bwMode="auto">
            <a:xfrm rot="5400000">
              <a:off x="5041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" name="Line 53"/>
            <p:cNvSpPr>
              <a:spLocks noChangeAspect="1" noChangeShapeType="1"/>
            </p:cNvSpPr>
            <p:nvPr/>
          </p:nvSpPr>
          <p:spPr bwMode="auto">
            <a:xfrm rot="5400000">
              <a:off x="5137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1" name="Line 54"/>
            <p:cNvSpPr>
              <a:spLocks noChangeAspect="1" noChangeShapeType="1"/>
            </p:cNvSpPr>
            <p:nvPr/>
          </p:nvSpPr>
          <p:spPr bwMode="auto">
            <a:xfrm rot="5400000">
              <a:off x="5177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Line 55"/>
            <p:cNvSpPr>
              <a:spLocks noChangeAspect="1" noChangeShapeType="1"/>
            </p:cNvSpPr>
            <p:nvPr/>
          </p:nvSpPr>
          <p:spPr bwMode="auto">
            <a:xfrm rot="5400000">
              <a:off x="5294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" name="Line 56"/>
            <p:cNvSpPr>
              <a:spLocks noChangeAspect="1" noChangeShapeType="1"/>
            </p:cNvSpPr>
            <p:nvPr/>
          </p:nvSpPr>
          <p:spPr bwMode="auto">
            <a:xfrm rot="5400000">
              <a:off x="5392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Line 57"/>
            <p:cNvSpPr>
              <a:spLocks noChangeAspect="1" noChangeShapeType="1"/>
            </p:cNvSpPr>
            <p:nvPr/>
          </p:nvSpPr>
          <p:spPr bwMode="auto">
            <a:xfrm rot="5400000">
              <a:off x="5275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5" name="Line 58"/>
            <p:cNvSpPr>
              <a:spLocks noChangeAspect="1" noChangeShapeType="1"/>
            </p:cNvSpPr>
            <p:nvPr/>
          </p:nvSpPr>
          <p:spPr bwMode="auto">
            <a:xfrm rot="5400000">
              <a:off x="522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6" name="Line 59"/>
            <p:cNvSpPr>
              <a:spLocks noChangeAspect="1" noChangeShapeType="1"/>
            </p:cNvSpPr>
            <p:nvPr/>
          </p:nvSpPr>
          <p:spPr bwMode="auto">
            <a:xfrm rot="5400000">
              <a:off x="5247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27" name="Group 60"/>
            <p:cNvGrpSpPr>
              <a:grpSpLocks noChangeAspect="1"/>
            </p:cNvGrpSpPr>
            <p:nvPr/>
          </p:nvGrpSpPr>
          <p:grpSpPr bwMode="auto">
            <a:xfrm>
              <a:off x="5287" y="4028"/>
              <a:ext cx="23" cy="13"/>
              <a:chOff x="2744" y="2557"/>
              <a:chExt cx="114" cy="57"/>
            </a:xfrm>
          </p:grpSpPr>
          <p:sp>
            <p:nvSpPr>
              <p:cNvPr id="70" name="Arc 61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1" name="Arc 62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28" name="Line 63"/>
            <p:cNvSpPr>
              <a:spLocks noChangeAspect="1" noChangeShapeType="1"/>
            </p:cNvSpPr>
            <p:nvPr/>
          </p:nvSpPr>
          <p:spPr bwMode="auto">
            <a:xfrm>
              <a:off x="5287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" name="Line 64"/>
            <p:cNvSpPr>
              <a:spLocks noChangeAspect="1" noChangeShapeType="1"/>
            </p:cNvSpPr>
            <p:nvPr/>
          </p:nvSpPr>
          <p:spPr bwMode="auto">
            <a:xfrm>
              <a:off x="5230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" name="Line 65"/>
            <p:cNvSpPr>
              <a:spLocks noChangeAspect="1" noChangeShapeType="1"/>
            </p:cNvSpPr>
            <p:nvPr/>
          </p:nvSpPr>
          <p:spPr bwMode="auto">
            <a:xfrm>
              <a:off x="5347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" name="Line 66"/>
            <p:cNvSpPr>
              <a:spLocks noChangeAspect="1" noChangeShapeType="1"/>
            </p:cNvSpPr>
            <p:nvPr/>
          </p:nvSpPr>
          <p:spPr bwMode="auto">
            <a:xfrm>
              <a:off x="5465" y="4167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2" name="Line 67"/>
            <p:cNvSpPr>
              <a:spLocks noChangeAspect="1" noChangeShapeType="1"/>
            </p:cNvSpPr>
            <p:nvPr/>
          </p:nvSpPr>
          <p:spPr bwMode="auto">
            <a:xfrm>
              <a:off x="5160" y="4167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3" name="Line 68"/>
            <p:cNvSpPr>
              <a:spLocks noChangeAspect="1" noChangeShapeType="1"/>
            </p:cNvSpPr>
            <p:nvPr/>
          </p:nvSpPr>
          <p:spPr bwMode="auto">
            <a:xfrm>
              <a:off x="5160" y="3931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4" name="Line 69"/>
            <p:cNvSpPr>
              <a:spLocks noChangeAspect="1" noChangeShapeType="1"/>
            </p:cNvSpPr>
            <p:nvPr/>
          </p:nvSpPr>
          <p:spPr bwMode="auto">
            <a:xfrm>
              <a:off x="5465" y="3931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5" name="Line 70"/>
            <p:cNvSpPr>
              <a:spLocks noChangeAspect="1" noChangeShapeType="1"/>
            </p:cNvSpPr>
            <p:nvPr/>
          </p:nvSpPr>
          <p:spPr bwMode="auto">
            <a:xfrm>
              <a:off x="5471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6" name="Line 71"/>
            <p:cNvSpPr>
              <a:spLocks noChangeAspect="1" noChangeShapeType="1"/>
            </p:cNvSpPr>
            <p:nvPr/>
          </p:nvSpPr>
          <p:spPr bwMode="auto">
            <a:xfrm>
              <a:off x="5160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7" name="Line 72"/>
            <p:cNvSpPr>
              <a:spLocks noChangeAspect="1" noChangeShapeType="1"/>
            </p:cNvSpPr>
            <p:nvPr/>
          </p:nvSpPr>
          <p:spPr bwMode="auto">
            <a:xfrm rot="5400000">
              <a:off x="54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8" name="Line 73"/>
            <p:cNvSpPr>
              <a:spLocks noChangeAspect="1" noChangeShapeType="1"/>
            </p:cNvSpPr>
            <p:nvPr/>
          </p:nvSpPr>
          <p:spPr bwMode="auto">
            <a:xfrm rot="5400000">
              <a:off x="5394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9" name="Line 74"/>
            <p:cNvSpPr>
              <a:spLocks noChangeAspect="1" noChangeShapeType="1"/>
            </p:cNvSpPr>
            <p:nvPr/>
          </p:nvSpPr>
          <p:spPr bwMode="auto">
            <a:xfrm>
              <a:off x="5512" y="3931"/>
              <a:ext cx="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0" name="Line 75"/>
            <p:cNvSpPr>
              <a:spLocks noChangeAspect="1" noChangeShapeType="1"/>
            </p:cNvSpPr>
            <p:nvPr/>
          </p:nvSpPr>
          <p:spPr bwMode="auto">
            <a:xfrm>
              <a:off x="5160" y="3810"/>
              <a:ext cx="3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" name="Line 76"/>
            <p:cNvSpPr>
              <a:spLocks noChangeAspect="1" noChangeShapeType="1"/>
            </p:cNvSpPr>
            <p:nvPr/>
          </p:nvSpPr>
          <p:spPr bwMode="auto">
            <a:xfrm>
              <a:off x="5175" y="3796"/>
              <a:ext cx="30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2" name="Group 77"/>
            <p:cNvGrpSpPr>
              <a:grpSpLocks noChangeAspect="1"/>
            </p:cNvGrpSpPr>
            <p:nvPr/>
          </p:nvGrpSpPr>
          <p:grpSpPr bwMode="auto">
            <a:xfrm>
              <a:off x="5078" y="3849"/>
              <a:ext cx="66" cy="67"/>
              <a:chOff x="1882" y="1842"/>
              <a:chExt cx="249" cy="250"/>
            </a:xfrm>
          </p:grpSpPr>
          <p:sp>
            <p:nvSpPr>
              <p:cNvPr id="66" name="Line 78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7" name="Line 79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8" name="Line 80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9" name="Line 81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43" name="Group 82"/>
            <p:cNvGrpSpPr>
              <a:grpSpLocks noChangeAspect="1"/>
            </p:cNvGrpSpPr>
            <p:nvPr/>
          </p:nvGrpSpPr>
          <p:grpSpPr bwMode="auto">
            <a:xfrm>
              <a:off x="5512" y="3849"/>
              <a:ext cx="66" cy="67"/>
              <a:chOff x="1882" y="1842"/>
              <a:chExt cx="249" cy="250"/>
            </a:xfrm>
          </p:grpSpPr>
          <p:sp>
            <p:nvSpPr>
              <p:cNvPr id="62" name="Line 83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3" name="Line 84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4" name="Line 85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5" name="Line 86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sp>
          <p:nvSpPr>
            <p:cNvPr id="44" name="Line 87"/>
            <p:cNvSpPr>
              <a:spLocks noChangeAspect="1" noChangeShapeType="1"/>
            </p:cNvSpPr>
            <p:nvPr/>
          </p:nvSpPr>
          <p:spPr bwMode="auto">
            <a:xfrm rot="5400000">
              <a:off x="5107" y="3864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5" name="Line 88"/>
            <p:cNvSpPr>
              <a:spLocks noChangeAspect="1" noChangeShapeType="1"/>
            </p:cNvSpPr>
            <p:nvPr/>
          </p:nvSpPr>
          <p:spPr bwMode="auto">
            <a:xfrm rot="5400000">
              <a:off x="5443" y="3863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6" name="Group 89"/>
            <p:cNvGrpSpPr>
              <a:grpSpLocks noChangeAspect="1"/>
            </p:cNvGrpSpPr>
            <p:nvPr/>
          </p:nvGrpSpPr>
          <p:grpSpPr bwMode="auto">
            <a:xfrm>
              <a:off x="5175" y="3702"/>
              <a:ext cx="306" cy="175"/>
              <a:chOff x="2301" y="1281"/>
              <a:chExt cx="1220" cy="697"/>
            </a:xfrm>
          </p:grpSpPr>
          <p:sp>
            <p:nvSpPr>
              <p:cNvPr id="60" name="Arc 90"/>
              <p:cNvSpPr>
                <a:spLocks noChangeAspect="1"/>
              </p:cNvSpPr>
              <p:nvPr/>
            </p:nvSpPr>
            <p:spPr bwMode="auto">
              <a:xfrm flipH="1">
                <a:off x="230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53"/>
                  <a:gd name="T1" fmla="*/ 0 h 21600"/>
                  <a:gd name="T2" fmla="*/ 19053 w 19053"/>
                  <a:gd name="T3" fmla="*/ 11424 h 21600"/>
                  <a:gd name="T4" fmla="*/ 0 w 1905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53" h="21600" fill="none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</a:path>
                  <a:path w="19053" h="21600" stroke="0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61" name="Arc 91"/>
              <p:cNvSpPr>
                <a:spLocks noChangeAspect="1"/>
              </p:cNvSpPr>
              <p:nvPr/>
            </p:nvSpPr>
            <p:spPr bwMode="auto">
              <a:xfrm>
                <a:off x="291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80"/>
                  <a:gd name="T1" fmla="*/ 0 h 21600"/>
                  <a:gd name="T2" fmla="*/ 19080 w 19080"/>
                  <a:gd name="T3" fmla="*/ 11474 h 21600"/>
                  <a:gd name="T4" fmla="*/ 0 w 19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80" h="21600" fill="none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</a:path>
                  <a:path w="19080" h="21600" stroke="0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47" name="Line 92"/>
            <p:cNvSpPr>
              <a:spLocks noChangeAspect="1" noChangeShapeType="1"/>
            </p:cNvSpPr>
            <p:nvPr/>
          </p:nvSpPr>
          <p:spPr bwMode="auto">
            <a:xfrm>
              <a:off x="5191" y="3982"/>
              <a:ext cx="3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8" name="Line 93"/>
            <p:cNvSpPr>
              <a:spLocks noChangeAspect="1" noChangeShapeType="1"/>
            </p:cNvSpPr>
            <p:nvPr/>
          </p:nvSpPr>
          <p:spPr bwMode="auto">
            <a:xfrm rot="5400000">
              <a:off x="5025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9" name="Line 94"/>
            <p:cNvSpPr>
              <a:spLocks noChangeAspect="1" noChangeShapeType="1"/>
            </p:cNvSpPr>
            <p:nvPr/>
          </p:nvSpPr>
          <p:spPr bwMode="auto">
            <a:xfrm rot="5400000">
              <a:off x="49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0" name="Line 95"/>
            <p:cNvSpPr>
              <a:spLocks noChangeAspect="1" noChangeShapeType="1"/>
            </p:cNvSpPr>
            <p:nvPr/>
          </p:nvSpPr>
          <p:spPr bwMode="auto">
            <a:xfrm>
              <a:off x="5078" y="3931"/>
              <a:ext cx="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1" name="Line 96"/>
            <p:cNvSpPr>
              <a:spLocks noChangeAspect="1" noChangeShapeType="1"/>
            </p:cNvSpPr>
            <p:nvPr/>
          </p:nvSpPr>
          <p:spPr bwMode="auto">
            <a:xfrm rot="5400000">
              <a:off x="5341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2" name="Line 97"/>
            <p:cNvSpPr>
              <a:spLocks noChangeAspect="1" noChangeShapeType="1"/>
            </p:cNvSpPr>
            <p:nvPr/>
          </p:nvSpPr>
          <p:spPr bwMode="auto">
            <a:xfrm rot="5400000">
              <a:off x="536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3" name="Group 98"/>
            <p:cNvGrpSpPr>
              <a:grpSpLocks noChangeAspect="1"/>
            </p:cNvGrpSpPr>
            <p:nvPr/>
          </p:nvGrpSpPr>
          <p:grpSpPr bwMode="auto">
            <a:xfrm>
              <a:off x="5404" y="4028"/>
              <a:ext cx="23" cy="13"/>
              <a:chOff x="2744" y="2557"/>
              <a:chExt cx="114" cy="57"/>
            </a:xfrm>
          </p:grpSpPr>
          <p:sp>
            <p:nvSpPr>
              <p:cNvPr id="58" name="Arc 99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9" name="Arc 100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54" name="Line 101"/>
            <p:cNvSpPr>
              <a:spLocks noChangeAspect="1" noChangeShapeType="1"/>
            </p:cNvSpPr>
            <p:nvPr/>
          </p:nvSpPr>
          <p:spPr bwMode="auto">
            <a:xfrm>
              <a:off x="5404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5" name="Group 102"/>
            <p:cNvGrpSpPr>
              <a:grpSpLocks noChangeAspect="1"/>
            </p:cNvGrpSpPr>
            <p:nvPr/>
          </p:nvGrpSpPr>
          <p:grpSpPr bwMode="auto">
            <a:xfrm>
              <a:off x="5366" y="3980"/>
              <a:ext cx="98" cy="49"/>
              <a:chOff x="2595" y="2388"/>
              <a:chExt cx="389" cy="195"/>
            </a:xfrm>
          </p:grpSpPr>
          <p:sp>
            <p:nvSpPr>
              <p:cNvPr id="56" name="Arc 103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7" name="Arc 104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</p:grpSp>
      <p:sp>
        <p:nvSpPr>
          <p:cNvPr id="75" name="矩形 74">
            <a:extLst>
              <a:ext uri="{FF2B5EF4-FFF2-40B4-BE49-F238E27FC236}">
                <a16:creationId xmlns:a16="http://schemas.microsoft.com/office/drawing/2014/main" xmlns="" id="{17E88C99-71EA-D146-8EEB-C25BEED6B01D}"/>
              </a:ext>
            </a:extLst>
          </p:cNvPr>
          <p:cNvSpPr/>
          <p:nvPr userDrawn="1"/>
        </p:nvSpPr>
        <p:spPr>
          <a:xfrm>
            <a:off x="0" y="3050"/>
            <a:ext cx="12192000" cy="40881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srgbClr val="7030A0"/>
              </a:solidFill>
            </a:endParaRPr>
          </a:p>
        </p:txBody>
      </p:sp>
      <p:pic>
        <p:nvPicPr>
          <p:cNvPr id="76" name="圖片 75">
            <a:extLst>
              <a:ext uri="{FF2B5EF4-FFF2-40B4-BE49-F238E27FC236}">
                <a16:creationId xmlns:a16="http://schemas.microsoft.com/office/drawing/2014/main" xmlns="" id="{89994F0B-B355-A74C-B23B-7D65AB5D04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840" y="453276"/>
            <a:ext cx="792000" cy="792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A331A434-26C6-8C4C-8FF0-1673B7A153EF}"/>
              </a:ext>
            </a:extLst>
          </p:cNvPr>
          <p:cNvSpPr txBox="1"/>
          <p:nvPr userDrawn="1"/>
        </p:nvSpPr>
        <p:spPr>
          <a:xfrm>
            <a:off x="5219699" y="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046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7" name="Group 40"/>
          <p:cNvGrpSpPr>
            <a:grpSpLocks noChangeAspect="1"/>
          </p:cNvGrpSpPr>
          <p:nvPr userDrawn="1"/>
        </p:nvGrpSpPr>
        <p:grpSpPr bwMode="auto">
          <a:xfrm>
            <a:off x="753438" y="5963974"/>
            <a:ext cx="10841379" cy="701675"/>
            <a:chOff x="0" y="3702"/>
            <a:chExt cx="5760" cy="465"/>
          </a:xfrm>
        </p:grpSpPr>
        <p:sp>
          <p:nvSpPr>
            <p:cNvPr id="8" name="Line 41"/>
            <p:cNvSpPr>
              <a:spLocks noChangeAspect="1" noChangeShapeType="1"/>
            </p:cNvSpPr>
            <p:nvPr/>
          </p:nvSpPr>
          <p:spPr bwMode="auto">
            <a:xfrm>
              <a:off x="0" y="4167"/>
              <a:ext cx="507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" name="Line 42"/>
            <p:cNvSpPr>
              <a:spLocks noChangeAspect="1" noChangeShapeType="1"/>
            </p:cNvSpPr>
            <p:nvPr/>
          </p:nvSpPr>
          <p:spPr bwMode="auto">
            <a:xfrm>
              <a:off x="5578" y="4167"/>
              <a:ext cx="182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" name="Line 43"/>
            <p:cNvSpPr>
              <a:spLocks noChangeAspect="1" noChangeShapeType="1"/>
            </p:cNvSpPr>
            <p:nvPr/>
          </p:nvSpPr>
          <p:spPr bwMode="auto">
            <a:xfrm rot="1800000">
              <a:off x="5318" y="3891"/>
              <a:ext cx="15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Line 44"/>
            <p:cNvSpPr>
              <a:spLocks noChangeAspect="1" noChangeShapeType="1"/>
            </p:cNvSpPr>
            <p:nvPr/>
          </p:nvSpPr>
          <p:spPr bwMode="auto">
            <a:xfrm rot="5400000">
              <a:off x="5098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12" name="Group 45"/>
            <p:cNvGrpSpPr>
              <a:grpSpLocks noChangeAspect="1"/>
            </p:cNvGrpSpPr>
            <p:nvPr/>
          </p:nvGrpSpPr>
          <p:grpSpPr bwMode="auto">
            <a:xfrm>
              <a:off x="5249" y="3981"/>
              <a:ext cx="98" cy="48"/>
              <a:chOff x="2595" y="2388"/>
              <a:chExt cx="389" cy="195"/>
            </a:xfrm>
          </p:grpSpPr>
          <p:sp>
            <p:nvSpPr>
              <p:cNvPr id="70" name="Arc 46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1" name="Arc 47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13" name="Line 48"/>
            <p:cNvSpPr>
              <a:spLocks noChangeAspect="1" noChangeShapeType="1"/>
            </p:cNvSpPr>
            <p:nvPr/>
          </p:nvSpPr>
          <p:spPr bwMode="auto">
            <a:xfrm rot="1800000">
              <a:off x="5317" y="3875"/>
              <a:ext cx="1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" name="Line 49"/>
            <p:cNvSpPr>
              <a:spLocks noChangeAspect="1" noChangeShapeType="1"/>
            </p:cNvSpPr>
            <p:nvPr/>
          </p:nvSpPr>
          <p:spPr bwMode="auto">
            <a:xfrm rot="19800000">
              <a:off x="5173" y="3875"/>
              <a:ext cx="1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Line 50"/>
            <p:cNvSpPr>
              <a:spLocks noChangeAspect="1" noChangeShapeType="1"/>
            </p:cNvSpPr>
            <p:nvPr/>
          </p:nvSpPr>
          <p:spPr bwMode="auto">
            <a:xfrm rot="19800000">
              <a:off x="5180" y="3891"/>
              <a:ext cx="15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Line 51"/>
            <p:cNvSpPr>
              <a:spLocks noChangeAspect="1" noChangeShapeType="1"/>
            </p:cNvSpPr>
            <p:nvPr/>
          </p:nvSpPr>
          <p:spPr bwMode="auto">
            <a:xfrm rot="5400000">
              <a:off x="5378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Line 52"/>
            <p:cNvSpPr>
              <a:spLocks noChangeAspect="1" noChangeShapeType="1"/>
            </p:cNvSpPr>
            <p:nvPr/>
          </p:nvSpPr>
          <p:spPr bwMode="auto">
            <a:xfrm rot="5400000">
              <a:off x="5041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Line 53"/>
            <p:cNvSpPr>
              <a:spLocks noChangeAspect="1" noChangeShapeType="1"/>
            </p:cNvSpPr>
            <p:nvPr/>
          </p:nvSpPr>
          <p:spPr bwMode="auto">
            <a:xfrm rot="5400000">
              <a:off x="5137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9" name="Line 54"/>
            <p:cNvSpPr>
              <a:spLocks noChangeAspect="1" noChangeShapeType="1"/>
            </p:cNvSpPr>
            <p:nvPr/>
          </p:nvSpPr>
          <p:spPr bwMode="auto">
            <a:xfrm rot="5400000">
              <a:off x="5177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" name="Line 55"/>
            <p:cNvSpPr>
              <a:spLocks noChangeAspect="1" noChangeShapeType="1"/>
            </p:cNvSpPr>
            <p:nvPr/>
          </p:nvSpPr>
          <p:spPr bwMode="auto">
            <a:xfrm rot="5400000">
              <a:off x="5294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1" name="Line 56"/>
            <p:cNvSpPr>
              <a:spLocks noChangeAspect="1" noChangeShapeType="1"/>
            </p:cNvSpPr>
            <p:nvPr/>
          </p:nvSpPr>
          <p:spPr bwMode="auto">
            <a:xfrm rot="5400000">
              <a:off x="5392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Line 57"/>
            <p:cNvSpPr>
              <a:spLocks noChangeAspect="1" noChangeShapeType="1"/>
            </p:cNvSpPr>
            <p:nvPr/>
          </p:nvSpPr>
          <p:spPr bwMode="auto">
            <a:xfrm rot="5400000">
              <a:off x="5275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" name="Line 58"/>
            <p:cNvSpPr>
              <a:spLocks noChangeAspect="1" noChangeShapeType="1"/>
            </p:cNvSpPr>
            <p:nvPr/>
          </p:nvSpPr>
          <p:spPr bwMode="auto">
            <a:xfrm rot="5400000">
              <a:off x="522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Line 59"/>
            <p:cNvSpPr>
              <a:spLocks noChangeAspect="1" noChangeShapeType="1"/>
            </p:cNvSpPr>
            <p:nvPr/>
          </p:nvSpPr>
          <p:spPr bwMode="auto">
            <a:xfrm rot="5400000">
              <a:off x="5247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25" name="Group 60"/>
            <p:cNvGrpSpPr>
              <a:grpSpLocks noChangeAspect="1"/>
            </p:cNvGrpSpPr>
            <p:nvPr/>
          </p:nvGrpSpPr>
          <p:grpSpPr bwMode="auto">
            <a:xfrm>
              <a:off x="5287" y="4028"/>
              <a:ext cx="23" cy="13"/>
              <a:chOff x="2744" y="2557"/>
              <a:chExt cx="114" cy="57"/>
            </a:xfrm>
          </p:grpSpPr>
          <p:sp>
            <p:nvSpPr>
              <p:cNvPr id="68" name="Arc 61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69" name="Arc 62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26" name="Line 63"/>
            <p:cNvSpPr>
              <a:spLocks noChangeAspect="1" noChangeShapeType="1"/>
            </p:cNvSpPr>
            <p:nvPr/>
          </p:nvSpPr>
          <p:spPr bwMode="auto">
            <a:xfrm>
              <a:off x="5287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7" name="Line 64"/>
            <p:cNvSpPr>
              <a:spLocks noChangeAspect="1" noChangeShapeType="1"/>
            </p:cNvSpPr>
            <p:nvPr/>
          </p:nvSpPr>
          <p:spPr bwMode="auto">
            <a:xfrm>
              <a:off x="5230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8" name="Line 65"/>
            <p:cNvSpPr>
              <a:spLocks noChangeAspect="1" noChangeShapeType="1"/>
            </p:cNvSpPr>
            <p:nvPr/>
          </p:nvSpPr>
          <p:spPr bwMode="auto">
            <a:xfrm>
              <a:off x="5347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" name="Line 66"/>
            <p:cNvSpPr>
              <a:spLocks noChangeAspect="1" noChangeShapeType="1"/>
            </p:cNvSpPr>
            <p:nvPr/>
          </p:nvSpPr>
          <p:spPr bwMode="auto">
            <a:xfrm>
              <a:off x="5465" y="4167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" name="Line 67"/>
            <p:cNvSpPr>
              <a:spLocks noChangeAspect="1" noChangeShapeType="1"/>
            </p:cNvSpPr>
            <p:nvPr/>
          </p:nvSpPr>
          <p:spPr bwMode="auto">
            <a:xfrm>
              <a:off x="5160" y="4167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" name="Line 68"/>
            <p:cNvSpPr>
              <a:spLocks noChangeAspect="1" noChangeShapeType="1"/>
            </p:cNvSpPr>
            <p:nvPr/>
          </p:nvSpPr>
          <p:spPr bwMode="auto">
            <a:xfrm>
              <a:off x="5160" y="3931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2" name="Line 69"/>
            <p:cNvSpPr>
              <a:spLocks noChangeAspect="1" noChangeShapeType="1"/>
            </p:cNvSpPr>
            <p:nvPr/>
          </p:nvSpPr>
          <p:spPr bwMode="auto">
            <a:xfrm>
              <a:off x="5465" y="3931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3" name="Line 70"/>
            <p:cNvSpPr>
              <a:spLocks noChangeAspect="1" noChangeShapeType="1"/>
            </p:cNvSpPr>
            <p:nvPr/>
          </p:nvSpPr>
          <p:spPr bwMode="auto">
            <a:xfrm>
              <a:off x="5471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4" name="Line 71"/>
            <p:cNvSpPr>
              <a:spLocks noChangeAspect="1" noChangeShapeType="1"/>
            </p:cNvSpPr>
            <p:nvPr/>
          </p:nvSpPr>
          <p:spPr bwMode="auto">
            <a:xfrm>
              <a:off x="5160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5" name="Line 72"/>
            <p:cNvSpPr>
              <a:spLocks noChangeAspect="1" noChangeShapeType="1"/>
            </p:cNvSpPr>
            <p:nvPr/>
          </p:nvSpPr>
          <p:spPr bwMode="auto">
            <a:xfrm rot="5400000">
              <a:off x="54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6" name="Line 73"/>
            <p:cNvSpPr>
              <a:spLocks noChangeAspect="1" noChangeShapeType="1"/>
            </p:cNvSpPr>
            <p:nvPr/>
          </p:nvSpPr>
          <p:spPr bwMode="auto">
            <a:xfrm rot="5400000">
              <a:off x="5394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7" name="Line 74"/>
            <p:cNvSpPr>
              <a:spLocks noChangeAspect="1" noChangeShapeType="1"/>
            </p:cNvSpPr>
            <p:nvPr/>
          </p:nvSpPr>
          <p:spPr bwMode="auto">
            <a:xfrm>
              <a:off x="5512" y="3931"/>
              <a:ext cx="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8" name="Line 75"/>
            <p:cNvSpPr>
              <a:spLocks noChangeAspect="1" noChangeShapeType="1"/>
            </p:cNvSpPr>
            <p:nvPr/>
          </p:nvSpPr>
          <p:spPr bwMode="auto">
            <a:xfrm>
              <a:off x="5160" y="3810"/>
              <a:ext cx="3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9" name="Line 76"/>
            <p:cNvSpPr>
              <a:spLocks noChangeAspect="1" noChangeShapeType="1"/>
            </p:cNvSpPr>
            <p:nvPr/>
          </p:nvSpPr>
          <p:spPr bwMode="auto">
            <a:xfrm>
              <a:off x="5175" y="3796"/>
              <a:ext cx="30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0" name="Group 77"/>
            <p:cNvGrpSpPr>
              <a:grpSpLocks noChangeAspect="1"/>
            </p:cNvGrpSpPr>
            <p:nvPr/>
          </p:nvGrpSpPr>
          <p:grpSpPr bwMode="auto">
            <a:xfrm>
              <a:off x="5078" y="3849"/>
              <a:ext cx="66" cy="67"/>
              <a:chOff x="1882" y="1842"/>
              <a:chExt cx="249" cy="250"/>
            </a:xfrm>
          </p:grpSpPr>
          <p:sp>
            <p:nvSpPr>
              <p:cNvPr id="64" name="Line 78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5" name="Line 79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6" name="Line 80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7" name="Line 81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41" name="Group 82"/>
            <p:cNvGrpSpPr>
              <a:grpSpLocks noChangeAspect="1"/>
            </p:cNvGrpSpPr>
            <p:nvPr/>
          </p:nvGrpSpPr>
          <p:grpSpPr bwMode="auto">
            <a:xfrm>
              <a:off x="5512" y="3849"/>
              <a:ext cx="66" cy="67"/>
              <a:chOff x="1882" y="1842"/>
              <a:chExt cx="249" cy="250"/>
            </a:xfrm>
          </p:grpSpPr>
          <p:sp>
            <p:nvSpPr>
              <p:cNvPr id="60" name="Line 83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1" name="Line 84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2" name="Line 85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3" name="Line 86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sp>
          <p:nvSpPr>
            <p:cNvPr id="42" name="Line 87"/>
            <p:cNvSpPr>
              <a:spLocks noChangeAspect="1" noChangeShapeType="1"/>
            </p:cNvSpPr>
            <p:nvPr/>
          </p:nvSpPr>
          <p:spPr bwMode="auto">
            <a:xfrm rot="5400000">
              <a:off x="5107" y="3864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3" name="Line 88"/>
            <p:cNvSpPr>
              <a:spLocks noChangeAspect="1" noChangeShapeType="1"/>
            </p:cNvSpPr>
            <p:nvPr/>
          </p:nvSpPr>
          <p:spPr bwMode="auto">
            <a:xfrm rot="5400000">
              <a:off x="5443" y="3863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4" name="Group 89"/>
            <p:cNvGrpSpPr>
              <a:grpSpLocks noChangeAspect="1"/>
            </p:cNvGrpSpPr>
            <p:nvPr/>
          </p:nvGrpSpPr>
          <p:grpSpPr bwMode="auto">
            <a:xfrm>
              <a:off x="5175" y="3702"/>
              <a:ext cx="306" cy="175"/>
              <a:chOff x="2301" y="1281"/>
              <a:chExt cx="1220" cy="697"/>
            </a:xfrm>
          </p:grpSpPr>
          <p:sp>
            <p:nvSpPr>
              <p:cNvPr id="58" name="Arc 90"/>
              <p:cNvSpPr>
                <a:spLocks noChangeAspect="1"/>
              </p:cNvSpPr>
              <p:nvPr/>
            </p:nvSpPr>
            <p:spPr bwMode="auto">
              <a:xfrm flipH="1">
                <a:off x="230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53"/>
                  <a:gd name="T1" fmla="*/ 0 h 21600"/>
                  <a:gd name="T2" fmla="*/ 19053 w 19053"/>
                  <a:gd name="T3" fmla="*/ 11424 h 21600"/>
                  <a:gd name="T4" fmla="*/ 0 w 1905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53" h="21600" fill="none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</a:path>
                  <a:path w="19053" h="21600" stroke="0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9" name="Arc 91"/>
              <p:cNvSpPr>
                <a:spLocks noChangeAspect="1"/>
              </p:cNvSpPr>
              <p:nvPr/>
            </p:nvSpPr>
            <p:spPr bwMode="auto">
              <a:xfrm>
                <a:off x="291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80"/>
                  <a:gd name="T1" fmla="*/ 0 h 21600"/>
                  <a:gd name="T2" fmla="*/ 19080 w 19080"/>
                  <a:gd name="T3" fmla="*/ 11474 h 21600"/>
                  <a:gd name="T4" fmla="*/ 0 w 19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80" h="21600" fill="none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</a:path>
                  <a:path w="19080" h="21600" stroke="0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45" name="Line 92"/>
            <p:cNvSpPr>
              <a:spLocks noChangeAspect="1" noChangeShapeType="1"/>
            </p:cNvSpPr>
            <p:nvPr/>
          </p:nvSpPr>
          <p:spPr bwMode="auto">
            <a:xfrm>
              <a:off x="5191" y="3982"/>
              <a:ext cx="3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6" name="Line 93"/>
            <p:cNvSpPr>
              <a:spLocks noChangeAspect="1" noChangeShapeType="1"/>
            </p:cNvSpPr>
            <p:nvPr/>
          </p:nvSpPr>
          <p:spPr bwMode="auto">
            <a:xfrm rot="5400000">
              <a:off x="5025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7" name="Line 94"/>
            <p:cNvSpPr>
              <a:spLocks noChangeAspect="1" noChangeShapeType="1"/>
            </p:cNvSpPr>
            <p:nvPr/>
          </p:nvSpPr>
          <p:spPr bwMode="auto">
            <a:xfrm rot="5400000">
              <a:off x="49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8" name="Line 95"/>
            <p:cNvSpPr>
              <a:spLocks noChangeAspect="1" noChangeShapeType="1"/>
            </p:cNvSpPr>
            <p:nvPr/>
          </p:nvSpPr>
          <p:spPr bwMode="auto">
            <a:xfrm>
              <a:off x="5078" y="3931"/>
              <a:ext cx="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9" name="Line 96"/>
            <p:cNvSpPr>
              <a:spLocks noChangeAspect="1" noChangeShapeType="1"/>
            </p:cNvSpPr>
            <p:nvPr/>
          </p:nvSpPr>
          <p:spPr bwMode="auto">
            <a:xfrm rot="5400000">
              <a:off x="5341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0" name="Line 97"/>
            <p:cNvSpPr>
              <a:spLocks noChangeAspect="1" noChangeShapeType="1"/>
            </p:cNvSpPr>
            <p:nvPr/>
          </p:nvSpPr>
          <p:spPr bwMode="auto">
            <a:xfrm rot="5400000">
              <a:off x="536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1" name="Group 98"/>
            <p:cNvGrpSpPr>
              <a:grpSpLocks noChangeAspect="1"/>
            </p:cNvGrpSpPr>
            <p:nvPr/>
          </p:nvGrpSpPr>
          <p:grpSpPr bwMode="auto">
            <a:xfrm>
              <a:off x="5404" y="4028"/>
              <a:ext cx="23" cy="13"/>
              <a:chOff x="2744" y="2557"/>
              <a:chExt cx="114" cy="57"/>
            </a:xfrm>
          </p:grpSpPr>
          <p:sp>
            <p:nvSpPr>
              <p:cNvPr id="56" name="Arc 99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7" name="Arc 100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52" name="Line 101"/>
            <p:cNvSpPr>
              <a:spLocks noChangeAspect="1" noChangeShapeType="1"/>
            </p:cNvSpPr>
            <p:nvPr/>
          </p:nvSpPr>
          <p:spPr bwMode="auto">
            <a:xfrm>
              <a:off x="5404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3" name="Group 102"/>
            <p:cNvGrpSpPr>
              <a:grpSpLocks noChangeAspect="1"/>
            </p:cNvGrpSpPr>
            <p:nvPr/>
          </p:nvGrpSpPr>
          <p:grpSpPr bwMode="auto">
            <a:xfrm>
              <a:off x="5366" y="3980"/>
              <a:ext cx="98" cy="49"/>
              <a:chOff x="2595" y="2388"/>
              <a:chExt cx="389" cy="195"/>
            </a:xfrm>
          </p:grpSpPr>
          <p:sp>
            <p:nvSpPr>
              <p:cNvPr id="54" name="Arc 103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5" name="Arc 104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86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75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3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21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15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198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5" y="273053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5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06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4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r>
              <a:rPr lang="zh-CN" altLang="en-US" dirty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43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432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54768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873252"/>
            <a:ext cx="10972800" cy="4252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895" lvl="1" indent="-285730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 2" pitchFamily="18" charset="2"/>
              <a:buChar char=""/>
            </a:pPr>
            <a:r>
              <a:rPr lang="zh-CN" altLang="en-US" dirty="0"/>
              <a:t>第二级</a:t>
            </a:r>
          </a:p>
          <a:p>
            <a:pPr marL="1142914" lvl="2" indent="-228584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60000"/>
              <a:buFont typeface="Wingdings" pitchFamily="2" charset="2"/>
              <a:buChar char="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37600" y="630872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429201" y="6295943"/>
            <a:ext cx="69410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b="1" kern="120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DB592A-0909-472D-A1D6-B1E0A3795436}" type="slidenum">
              <a:rPr lang="zh-CN" altLang="en-US" sz="1600" smtClean="0"/>
              <a:pPr/>
              <a:t>‹#›</a:t>
            </a:fld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6041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hf hdr="0" ftr="0" dt="0"/>
  <p:txStyles>
    <p:titleStyle>
      <a:lvl1pPr algn="ctr" defTabSz="91433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</p:titleStyle>
    <p:bodyStyle>
      <a:lvl1pPr marL="342874" indent="-342874" algn="l" defTabSz="914332" rtl="0" eaLnBrk="1" fontAlgn="base" latinLnBrk="0" hangingPunct="1">
        <a:lnSpc>
          <a:spcPct val="150000"/>
        </a:lnSpc>
        <a:spcBef>
          <a:spcPct val="20000"/>
        </a:spcBef>
        <a:spcAft>
          <a:spcPct val="0"/>
        </a:spcAft>
        <a:buClr>
          <a:srgbClr val="7030A0"/>
        </a:buClr>
        <a:buSzPct val="73000"/>
        <a:buFont typeface="Wingdings 2" pitchFamily="18" charset="2"/>
        <a:buChar char=""/>
        <a:defRPr lang="zh-CN" altLang="en-US" sz="24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  <a:lvl2pPr marL="742895" indent="-285730" algn="l" defTabSz="914332" rtl="0" eaLnBrk="1" latinLnBrk="0" hangingPunct="1">
        <a:spcBef>
          <a:spcPct val="20000"/>
        </a:spcBef>
        <a:buFont typeface="Arial" pitchFamily="34" charset="0"/>
        <a:buChar char="–"/>
        <a:defRPr lang="zh-CN" altLang="en-US" sz="20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2pPr>
      <a:lvl3pPr marL="114291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lang="zh-CN" altLang="en-US" sz="18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–"/>
        <a:defRPr sz="16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»"/>
        <a:defRPr sz="16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Cluster Analysis</a:t>
            </a:r>
            <a:br>
              <a:rPr lang="en-US" altLang="zh-CN" b="1" dirty="0"/>
            </a:br>
            <a:r>
              <a:rPr lang="en-US" altLang="zh-CN" sz="2000" dirty="0" smtClean="0"/>
              <a:t>——What </a:t>
            </a:r>
            <a:r>
              <a:rPr lang="en-US" altLang="zh-CN" sz="2000" dirty="0"/>
              <a:t>is Cluster Analysis</a:t>
            </a:r>
            <a:r>
              <a:rPr lang="en-US" altLang="zh-CN" sz="2000" dirty="0" smtClean="0"/>
              <a:t>?——</a:t>
            </a:r>
            <a:endParaRPr lang="zh-CN" altLang="en-US" sz="2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sz="1600" dirty="0"/>
          </a:p>
          <a:p>
            <a:r>
              <a:rPr lang="zh-CN" altLang="en-US" sz="1600" dirty="0"/>
              <a:t>徐华</a:t>
            </a:r>
            <a:endParaRPr lang="en-US" altLang="zh-CN" sz="1600" dirty="0"/>
          </a:p>
          <a:p>
            <a:r>
              <a:rPr lang="zh-CN" altLang="en-US" sz="1600" dirty="0"/>
              <a:t>清华大学 计算机系 智能技术与系统国家重点实验室</a:t>
            </a:r>
            <a:endParaRPr lang="en-US" altLang="zh-CN" sz="1600" dirty="0"/>
          </a:p>
          <a:p>
            <a:r>
              <a:rPr lang="en-US" altLang="zh-CN" sz="1600" dirty="0"/>
              <a:t>xuhua@tsinghua.edu.cn</a:t>
            </a:r>
          </a:p>
          <a:p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919668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Cluster Analysis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432FF"/>
                </a:solidFill>
              </a:rPr>
              <a:t>What is Cluster Analysis?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Types of Data in Cluster Analysis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A Categorization of Major Clustering Methods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Partitioning Methods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Hierarchical Methods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Density-Based Methods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Grid-Based Methods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Model-Based Clustering Methods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Outlier Analysis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935367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What is Cluster Analysis?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Cluster: a collection of data objects</a:t>
            </a:r>
          </a:p>
          <a:p>
            <a:pPr lvl="1"/>
            <a:r>
              <a:rPr lang="en-US" altLang="zh-CN" sz="1800" b="1" dirty="0"/>
              <a:t>Similar to one another within the same cluster</a:t>
            </a:r>
          </a:p>
          <a:p>
            <a:pPr lvl="1"/>
            <a:r>
              <a:rPr lang="en-US" altLang="zh-CN" sz="1800" b="1" dirty="0"/>
              <a:t>Dissimilar to the objects in other clusters </a:t>
            </a:r>
          </a:p>
          <a:p>
            <a:r>
              <a:rPr lang="en-US" altLang="zh-CN" sz="2000" b="1" dirty="0"/>
              <a:t>Cluster analysis</a:t>
            </a:r>
          </a:p>
          <a:p>
            <a:pPr lvl="1"/>
            <a:r>
              <a:rPr lang="en-US" altLang="zh-CN" sz="1800" b="1" dirty="0"/>
              <a:t>Grouping a set of data objects into clusters</a:t>
            </a:r>
          </a:p>
          <a:p>
            <a:r>
              <a:rPr lang="en-US" altLang="zh-CN" sz="2000" b="1" dirty="0"/>
              <a:t>Clustering is </a:t>
            </a:r>
            <a:r>
              <a:rPr lang="en-US" altLang="zh-CN" sz="2000" b="1" dirty="0">
                <a:solidFill>
                  <a:schemeClr val="hlink"/>
                </a:solidFill>
              </a:rPr>
              <a:t>unsupervised classification</a:t>
            </a:r>
            <a:r>
              <a:rPr lang="en-US" altLang="zh-CN" sz="2000" b="1" dirty="0"/>
              <a:t>: no predefined classes</a:t>
            </a:r>
          </a:p>
          <a:p>
            <a:r>
              <a:rPr lang="en-US" altLang="zh-CN" sz="2000" b="1" dirty="0"/>
              <a:t>Typical applications</a:t>
            </a:r>
          </a:p>
          <a:p>
            <a:pPr lvl="1"/>
            <a:r>
              <a:rPr lang="en-US" altLang="zh-CN" sz="1800" b="1" dirty="0"/>
              <a:t>As a </a:t>
            </a:r>
            <a:r>
              <a:rPr lang="en-US" altLang="zh-CN" sz="1800" b="1" dirty="0">
                <a:solidFill>
                  <a:schemeClr val="hlink"/>
                </a:solidFill>
              </a:rPr>
              <a:t>stand-alone tool</a:t>
            </a:r>
            <a:r>
              <a:rPr lang="en-US" altLang="zh-CN" sz="1800" b="1" dirty="0"/>
              <a:t> to get insight into data distribution </a:t>
            </a:r>
          </a:p>
          <a:p>
            <a:pPr lvl="1"/>
            <a:r>
              <a:rPr lang="en-US" altLang="zh-CN" sz="1800" b="1" dirty="0"/>
              <a:t>As a </a:t>
            </a:r>
            <a:r>
              <a:rPr lang="en-US" altLang="zh-CN" sz="1800" b="1" dirty="0">
                <a:solidFill>
                  <a:schemeClr val="hlink"/>
                </a:solidFill>
              </a:rPr>
              <a:t>preprocessing step</a:t>
            </a:r>
            <a:r>
              <a:rPr lang="en-US" altLang="zh-CN" sz="1800" b="1" dirty="0"/>
              <a:t> for other algorithms</a:t>
            </a:r>
          </a:p>
        </p:txBody>
      </p:sp>
    </p:spTree>
    <p:extLst>
      <p:ext uri="{BB962C8B-B14F-4D97-AF65-F5344CB8AC3E}">
        <p14:creationId xmlns:p14="http://schemas.microsoft.com/office/powerpoint/2010/main" val="2893590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General Applications of Clustering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Pattern Recognition</a:t>
            </a:r>
          </a:p>
          <a:p>
            <a:r>
              <a:rPr lang="en-US" altLang="zh-CN" sz="2000" b="1" dirty="0"/>
              <a:t>Spatial Data Analysis</a:t>
            </a:r>
          </a:p>
          <a:p>
            <a:pPr lvl="1"/>
            <a:r>
              <a:rPr lang="en-US" altLang="zh-CN" sz="1800" b="1" dirty="0"/>
              <a:t>create thematic maps in GIS by clustering feature spaces</a:t>
            </a:r>
          </a:p>
          <a:p>
            <a:pPr lvl="1"/>
            <a:r>
              <a:rPr lang="en-US" altLang="zh-CN" sz="1800" b="1" dirty="0"/>
              <a:t>detect spatial clusters and explain them in spatial data mining</a:t>
            </a:r>
          </a:p>
          <a:p>
            <a:r>
              <a:rPr lang="en-US" altLang="zh-CN" sz="2000" b="1" dirty="0"/>
              <a:t>Image Processing</a:t>
            </a:r>
          </a:p>
          <a:p>
            <a:r>
              <a:rPr lang="en-US" altLang="zh-CN" sz="2000" b="1" dirty="0"/>
              <a:t>Economic Science (especially market research)</a:t>
            </a:r>
          </a:p>
          <a:p>
            <a:r>
              <a:rPr lang="en-US" altLang="zh-CN" sz="2000" b="1" dirty="0"/>
              <a:t>WWW</a:t>
            </a:r>
          </a:p>
          <a:p>
            <a:pPr lvl="1"/>
            <a:r>
              <a:rPr lang="en-US" altLang="zh-CN" sz="1800" b="1" dirty="0"/>
              <a:t>Document classification</a:t>
            </a:r>
          </a:p>
          <a:p>
            <a:pPr lvl="1"/>
            <a:r>
              <a:rPr lang="en-US" altLang="zh-CN" sz="1800" b="1" dirty="0"/>
              <a:t>Cluster Weblog data to discover groups of similar access patterns</a:t>
            </a:r>
          </a:p>
        </p:txBody>
      </p:sp>
    </p:spTree>
    <p:extLst>
      <p:ext uri="{BB962C8B-B14F-4D97-AF65-F5344CB8AC3E}">
        <p14:creationId xmlns:p14="http://schemas.microsoft.com/office/powerpoint/2010/main" val="2623528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Examples of Clustering Applications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b="1" u="sng" dirty="0"/>
              <a:t>Marketing:</a:t>
            </a:r>
            <a:r>
              <a:rPr lang="en-US" altLang="zh-CN" sz="2000" b="1" dirty="0"/>
              <a:t> Help marketers discover distinct groups in their customer bases, and then use this knowledge to develop targeted marketing programs</a:t>
            </a:r>
          </a:p>
          <a:p>
            <a:pPr>
              <a:lnSpc>
                <a:spcPct val="110000"/>
              </a:lnSpc>
            </a:pPr>
            <a:r>
              <a:rPr lang="en-US" altLang="zh-CN" sz="2000" b="1" u="sng" dirty="0"/>
              <a:t>Land use:</a:t>
            </a:r>
            <a:r>
              <a:rPr lang="en-US" altLang="zh-CN" sz="2000" b="1" dirty="0"/>
              <a:t> Identification of areas of similar land use in an earth observation database</a:t>
            </a:r>
          </a:p>
          <a:p>
            <a:pPr>
              <a:lnSpc>
                <a:spcPct val="110000"/>
              </a:lnSpc>
            </a:pPr>
            <a:r>
              <a:rPr lang="en-US" altLang="zh-CN" sz="2000" b="1" u="sng" dirty="0"/>
              <a:t>Insurance:</a:t>
            </a:r>
            <a:r>
              <a:rPr lang="en-US" altLang="zh-CN" sz="2000" b="1" dirty="0"/>
              <a:t> Identifying groups of motor insurance policy holders with a high average claim cost</a:t>
            </a:r>
          </a:p>
          <a:p>
            <a:pPr>
              <a:lnSpc>
                <a:spcPct val="110000"/>
              </a:lnSpc>
            </a:pPr>
            <a:r>
              <a:rPr lang="en-US" altLang="zh-CN" sz="2000" b="1" u="sng" dirty="0"/>
              <a:t>City-planning:</a:t>
            </a:r>
            <a:r>
              <a:rPr lang="en-US" altLang="zh-CN" sz="2000" b="1" dirty="0"/>
              <a:t> Identifying groups of houses according to their house type, value, and geographical location</a:t>
            </a:r>
          </a:p>
          <a:p>
            <a:pPr>
              <a:lnSpc>
                <a:spcPct val="110000"/>
              </a:lnSpc>
            </a:pPr>
            <a:r>
              <a:rPr lang="en-US" altLang="zh-CN" sz="2000" b="1" u="sng" dirty="0"/>
              <a:t>Earth-quake studies:</a:t>
            </a:r>
            <a:r>
              <a:rPr lang="en-US" altLang="zh-CN" sz="2000" b="1" dirty="0"/>
              <a:t> Observed earth quake epicenters (</a:t>
            </a:r>
            <a:r>
              <a:rPr lang="zh-CN" altLang="en-US" sz="2000" b="1" dirty="0"/>
              <a:t>震中</a:t>
            </a:r>
            <a:r>
              <a:rPr lang="en-US" altLang="zh-CN" sz="2000" b="1" dirty="0"/>
              <a:t>) should be clustered along continent faults</a:t>
            </a:r>
          </a:p>
        </p:txBody>
      </p:sp>
    </p:spTree>
    <p:extLst>
      <p:ext uri="{BB962C8B-B14F-4D97-AF65-F5344CB8AC3E}">
        <p14:creationId xmlns:p14="http://schemas.microsoft.com/office/powerpoint/2010/main" val="2705002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What Is Good Clustering?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/>
              <a:t>A </a:t>
            </a:r>
            <a:r>
              <a:rPr lang="en-US" altLang="zh-CN" sz="2000" b="1" u="sng" dirty="0"/>
              <a:t>good clustering</a:t>
            </a:r>
            <a:r>
              <a:rPr lang="en-US" altLang="zh-CN" sz="2000" b="1" dirty="0"/>
              <a:t> method will produce high quality clusters with</a:t>
            </a:r>
          </a:p>
          <a:p>
            <a:pPr lvl="1">
              <a:lnSpc>
                <a:spcPct val="120000"/>
              </a:lnSpc>
            </a:pPr>
            <a:r>
              <a:rPr lang="en-US" altLang="zh-CN" sz="1800" b="1" dirty="0"/>
              <a:t>high </a:t>
            </a:r>
            <a:r>
              <a:rPr lang="en-US" altLang="zh-CN" sz="1800" b="1" u="sng" dirty="0"/>
              <a:t>intra-class</a:t>
            </a:r>
            <a:r>
              <a:rPr lang="en-US" altLang="zh-CN" sz="1800" b="1" dirty="0"/>
              <a:t> similarity</a:t>
            </a:r>
          </a:p>
          <a:p>
            <a:pPr lvl="1">
              <a:lnSpc>
                <a:spcPct val="120000"/>
              </a:lnSpc>
            </a:pPr>
            <a:r>
              <a:rPr lang="en-US" altLang="zh-CN" sz="1800" b="1" dirty="0"/>
              <a:t>low </a:t>
            </a:r>
            <a:r>
              <a:rPr lang="en-US" altLang="zh-CN" sz="1800" b="1" u="sng" dirty="0"/>
              <a:t>inter-class</a:t>
            </a:r>
            <a:r>
              <a:rPr lang="en-US" altLang="zh-CN" sz="1800" b="1" dirty="0"/>
              <a:t> similarity 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/>
              <a:t>The </a:t>
            </a:r>
            <a:r>
              <a:rPr lang="en-US" altLang="zh-CN" sz="2000" b="1" u="sng" dirty="0"/>
              <a:t>quality</a:t>
            </a:r>
            <a:r>
              <a:rPr lang="en-US" altLang="zh-CN" sz="2000" b="1" dirty="0"/>
              <a:t> of a clustering result depends on both the similarity measure used by the method and its implementation.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/>
              <a:t>The </a:t>
            </a:r>
            <a:r>
              <a:rPr lang="en-US" altLang="zh-CN" sz="2000" b="1" u="sng" dirty="0"/>
              <a:t>quality</a:t>
            </a:r>
            <a:r>
              <a:rPr lang="en-US" altLang="zh-CN" sz="2000" b="1" dirty="0"/>
              <a:t> of a clustering method is also measured by its ability to discover some or all of the </a:t>
            </a:r>
            <a:r>
              <a:rPr lang="en-US" altLang="zh-CN" sz="2000" b="1" u="sng" dirty="0"/>
              <a:t>hidden</a:t>
            </a:r>
            <a:r>
              <a:rPr lang="en-US" altLang="zh-CN" sz="2000" b="1" dirty="0"/>
              <a:t> patterns.</a:t>
            </a:r>
          </a:p>
        </p:txBody>
      </p:sp>
    </p:spTree>
    <p:extLst>
      <p:ext uri="{BB962C8B-B14F-4D97-AF65-F5344CB8AC3E}">
        <p14:creationId xmlns:p14="http://schemas.microsoft.com/office/powerpoint/2010/main" val="176276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Requirements of Clustering in Data Mining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b="1" dirty="0"/>
              <a:t>Scalability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/>
              <a:t>Ability to deal with different types of attributes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/>
              <a:t>Discovery of clusters with arbitrary shape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/>
              <a:t>Minimal requirements for domain knowledge to determine input parameters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/>
              <a:t>Able to deal with noise and outliers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/>
              <a:t>Insensitive to the order of input records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/>
              <a:t>High dimensionality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/>
              <a:t>Incorporation of user-specified constraints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/>
              <a:t>Interpretability and usability</a:t>
            </a:r>
          </a:p>
        </p:txBody>
      </p:sp>
    </p:spTree>
    <p:extLst>
      <p:ext uri="{BB962C8B-B14F-4D97-AF65-F5344CB8AC3E}">
        <p14:creationId xmlns:p14="http://schemas.microsoft.com/office/powerpoint/2010/main" val="1163040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7237" y="364343"/>
            <a:ext cx="3522652" cy="3522652"/>
            <a:chOff x="2805109" y="1930399"/>
            <a:chExt cx="3522652" cy="3522652"/>
          </a:xfrm>
        </p:grpSpPr>
        <p:sp>
          <p:nvSpPr>
            <p:cNvPr id="4" name="饼形 3"/>
            <p:cNvSpPr/>
            <p:nvPr/>
          </p:nvSpPr>
          <p:spPr>
            <a:xfrm rot="10800000">
              <a:off x="2805109" y="1930399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rgbClr val="FF82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饼形 4"/>
            <p:cNvSpPr/>
            <p:nvPr/>
          </p:nvSpPr>
          <p:spPr>
            <a:xfrm rot="10800000">
              <a:off x="3181339" y="2298700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FF94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饼形 5"/>
            <p:cNvSpPr/>
            <p:nvPr/>
          </p:nvSpPr>
          <p:spPr>
            <a:xfrm rot="10800000">
              <a:off x="3432168" y="2549526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FFA6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饼形 6"/>
            <p:cNvSpPr/>
            <p:nvPr/>
          </p:nvSpPr>
          <p:spPr>
            <a:xfrm rot="10800000">
              <a:off x="3675058" y="2786058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F6B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饼形 7"/>
            <p:cNvSpPr/>
            <p:nvPr/>
          </p:nvSpPr>
          <p:spPr>
            <a:xfrm rot="10800000">
              <a:off x="3832228" y="2952747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FC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10601" y="935847"/>
            <a:ext cx="3522652" cy="3522652"/>
            <a:chOff x="4786314" y="1928802"/>
            <a:chExt cx="3522652" cy="3522652"/>
          </a:xfrm>
        </p:grpSpPr>
        <p:sp>
          <p:nvSpPr>
            <p:cNvPr id="10" name="饼形 9"/>
            <p:cNvSpPr/>
            <p:nvPr/>
          </p:nvSpPr>
          <p:spPr>
            <a:xfrm rot="10800000" flipH="1">
              <a:off x="4786314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饼形 11"/>
            <p:cNvSpPr/>
            <p:nvPr/>
          </p:nvSpPr>
          <p:spPr>
            <a:xfrm rot="10800000" flipH="1">
              <a:off x="5162551" y="2297103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8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饼形 12"/>
            <p:cNvSpPr/>
            <p:nvPr/>
          </p:nvSpPr>
          <p:spPr>
            <a:xfrm rot="10800000" flipH="1">
              <a:off x="5422895" y="2547929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C4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饼形 13"/>
            <p:cNvSpPr/>
            <p:nvPr/>
          </p:nvSpPr>
          <p:spPr>
            <a:xfrm rot="10800000" flipH="1">
              <a:off x="5668954" y="2784461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F63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饼形 14"/>
            <p:cNvSpPr/>
            <p:nvPr/>
          </p:nvSpPr>
          <p:spPr>
            <a:xfrm rot="10800000" flipH="1">
              <a:off x="5822931" y="295115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E61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48675" y="1293037"/>
            <a:ext cx="3522652" cy="3522652"/>
            <a:chOff x="1549414" y="1928802"/>
            <a:chExt cx="3522652" cy="3522652"/>
          </a:xfrm>
        </p:grpSpPr>
        <p:sp>
          <p:nvSpPr>
            <p:cNvPr id="17" name="饼形 16"/>
            <p:cNvSpPr/>
            <p:nvPr/>
          </p:nvSpPr>
          <p:spPr>
            <a:xfrm rot="10800000" flipV="1">
              <a:off x="1549414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rgbClr val="017C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饼形 17"/>
            <p:cNvSpPr/>
            <p:nvPr/>
          </p:nvSpPr>
          <p:spPr>
            <a:xfrm rot="10800000" flipV="1">
              <a:off x="1925644" y="2312968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0098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饼形 18"/>
            <p:cNvSpPr/>
            <p:nvPr/>
          </p:nvSpPr>
          <p:spPr>
            <a:xfrm rot="10800000" flipV="1">
              <a:off x="2176473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00C4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饼形 19"/>
            <p:cNvSpPr/>
            <p:nvPr/>
          </p:nvSpPr>
          <p:spPr>
            <a:xfrm rot="10800000" flipV="1">
              <a:off x="2419363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71FF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饼形 20"/>
            <p:cNvSpPr/>
            <p:nvPr/>
          </p:nvSpPr>
          <p:spPr>
            <a:xfrm rot="10800000" flipV="1">
              <a:off x="2576533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A7F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05839" y="935847"/>
            <a:ext cx="3522652" cy="3522652"/>
            <a:chOff x="4643438" y="1928802"/>
            <a:chExt cx="3522652" cy="3522652"/>
          </a:xfrm>
        </p:grpSpPr>
        <p:sp>
          <p:nvSpPr>
            <p:cNvPr id="23" name="饼形 22"/>
            <p:cNvSpPr/>
            <p:nvPr/>
          </p:nvSpPr>
          <p:spPr>
            <a:xfrm rot="10800000" flipH="1" flipV="1">
              <a:off x="464343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饼形 23"/>
            <p:cNvSpPr/>
            <p:nvPr/>
          </p:nvSpPr>
          <p:spPr>
            <a:xfrm rot="10800000" flipH="1" flipV="1">
              <a:off x="5019675" y="2312968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饼形 24"/>
            <p:cNvSpPr/>
            <p:nvPr/>
          </p:nvSpPr>
          <p:spPr>
            <a:xfrm rot="10800000" flipH="1" flipV="1">
              <a:off x="5280019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饼形 25"/>
            <p:cNvSpPr/>
            <p:nvPr/>
          </p:nvSpPr>
          <p:spPr>
            <a:xfrm rot="10800000" flipH="1" flipV="1">
              <a:off x="5526078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饼形 26"/>
            <p:cNvSpPr/>
            <p:nvPr/>
          </p:nvSpPr>
          <p:spPr>
            <a:xfrm rot="10800000" flipH="1" flipV="1">
              <a:off x="5680055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 rot="16200000">
            <a:off x="301923" y="936694"/>
            <a:ext cx="3522652" cy="3522652"/>
            <a:chOff x="4643438" y="1928802"/>
            <a:chExt cx="3522652" cy="3522652"/>
          </a:xfrm>
        </p:grpSpPr>
        <p:sp>
          <p:nvSpPr>
            <p:cNvPr id="29" name="饼形 28"/>
            <p:cNvSpPr/>
            <p:nvPr/>
          </p:nvSpPr>
          <p:spPr>
            <a:xfrm rot="10800000" flipH="1" flipV="1">
              <a:off x="464343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饼形 29"/>
            <p:cNvSpPr/>
            <p:nvPr/>
          </p:nvSpPr>
          <p:spPr>
            <a:xfrm rot="10800000" flipH="1" flipV="1">
              <a:off x="5019675" y="2312968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饼形 30"/>
            <p:cNvSpPr/>
            <p:nvPr/>
          </p:nvSpPr>
          <p:spPr>
            <a:xfrm rot="10800000" flipH="1" flipV="1">
              <a:off x="5280019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饼形 31"/>
            <p:cNvSpPr/>
            <p:nvPr/>
          </p:nvSpPr>
          <p:spPr>
            <a:xfrm rot="10800000" flipH="1" flipV="1">
              <a:off x="5526078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饼形 32"/>
            <p:cNvSpPr/>
            <p:nvPr/>
          </p:nvSpPr>
          <p:spPr>
            <a:xfrm rot="10800000" flipH="1" flipV="1">
              <a:off x="5680055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07426" y="935847"/>
            <a:ext cx="3522652" cy="3522652"/>
            <a:chOff x="1714480" y="1928802"/>
            <a:chExt cx="3522652" cy="3522652"/>
          </a:xfrm>
        </p:grpSpPr>
        <p:sp>
          <p:nvSpPr>
            <p:cNvPr id="35" name="饼形 34"/>
            <p:cNvSpPr/>
            <p:nvPr/>
          </p:nvSpPr>
          <p:spPr>
            <a:xfrm rot="5400000">
              <a:off x="1714480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饼形 35"/>
            <p:cNvSpPr/>
            <p:nvPr/>
          </p:nvSpPr>
          <p:spPr>
            <a:xfrm rot="5400000">
              <a:off x="2082781" y="2305039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饼形 36"/>
            <p:cNvSpPr/>
            <p:nvPr/>
          </p:nvSpPr>
          <p:spPr>
            <a:xfrm rot="5400000">
              <a:off x="2333607" y="2565383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饼形 37"/>
            <p:cNvSpPr/>
            <p:nvPr/>
          </p:nvSpPr>
          <p:spPr>
            <a:xfrm rot="5400000">
              <a:off x="2570139" y="281144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D000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饼形 38"/>
            <p:cNvSpPr/>
            <p:nvPr/>
          </p:nvSpPr>
          <p:spPr>
            <a:xfrm rot="5400000">
              <a:off x="2736828" y="2965419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F5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48741" y="1078723"/>
            <a:ext cx="3522652" cy="3522652"/>
            <a:chOff x="2798748" y="1928802"/>
            <a:chExt cx="3522652" cy="3522652"/>
          </a:xfrm>
        </p:grpSpPr>
        <p:sp>
          <p:nvSpPr>
            <p:cNvPr id="41" name="饼形 40"/>
            <p:cNvSpPr/>
            <p:nvPr/>
          </p:nvSpPr>
          <p:spPr>
            <a:xfrm rot="16200000" flipH="1">
              <a:off x="279874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饼形 41"/>
            <p:cNvSpPr/>
            <p:nvPr/>
          </p:nvSpPr>
          <p:spPr>
            <a:xfrm rot="16200000" flipH="1">
              <a:off x="3182914" y="2305039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饼形 42"/>
            <p:cNvSpPr/>
            <p:nvPr/>
          </p:nvSpPr>
          <p:spPr>
            <a:xfrm rot="16200000" flipH="1">
              <a:off x="3443261" y="2565383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F4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饼形 43"/>
            <p:cNvSpPr/>
            <p:nvPr/>
          </p:nvSpPr>
          <p:spPr>
            <a:xfrm rot="16200000" flipH="1">
              <a:off x="3695678" y="281144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BCFE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饼形 44"/>
            <p:cNvSpPr/>
            <p:nvPr/>
          </p:nvSpPr>
          <p:spPr>
            <a:xfrm rot="16200000" flipH="1">
              <a:off x="3840136" y="2965419"/>
              <a:ext cx="1458916" cy="1458916"/>
            </a:xfrm>
            <a:prstGeom prst="pie">
              <a:avLst>
                <a:gd name="adj1" fmla="val 2666872"/>
                <a:gd name="adj2" fmla="val 5447314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05839" y="927945"/>
            <a:ext cx="3522652" cy="3522652"/>
            <a:chOff x="1357290" y="1285860"/>
            <a:chExt cx="3522652" cy="3522652"/>
          </a:xfrm>
        </p:grpSpPr>
        <p:sp>
          <p:nvSpPr>
            <p:cNvPr id="47" name="饼形 46"/>
            <p:cNvSpPr/>
            <p:nvPr/>
          </p:nvSpPr>
          <p:spPr>
            <a:xfrm rot="16200000" flipV="1">
              <a:off x="1357290" y="1285860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饼形 47"/>
            <p:cNvSpPr/>
            <p:nvPr/>
          </p:nvSpPr>
          <p:spPr>
            <a:xfrm rot="16200000" flipV="1">
              <a:off x="1725591" y="1662090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rgbClr val="8FC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饼形 48"/>
            <p:cNvSpPr/>
            <p:nvPr/>
          </p:nvSpPr>
          <p:spPr>
            <a:xfrm rot="16200000" flipV="1">
              <a:off x="1976417" y="1912919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BCFE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饼形 49"/>
            <p:cNvSpPr/>
            <p:nvPr/>
          </p:nvSpPr>
          <p:spPr>
            <a:xfrm rot="16200000" flipV="1">
              <a:off x="2212949" y="2155809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E1F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饼形 50"/>
            <p:cNvSpPr/>
            <p:nvPr/>
          </p:nvSpPr>
          <p:spPr>
            <a:xfrm rot="16200000" flipV="1">
              <a:off x="2379638" y="2312979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ECF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2" name="TextBox 50"/>
          <p:cNvSpPr txBox="1"/>
          <p:nvPr/>
        </p:nvSpPr>
        <p:spPr>
          <a:xfrm>
            <a:off x="5702169" y="3369775"/>
            <a:ext cx="3339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  <a:cs typeface="Microsoft YaHei" charset="-122"/>
              </a:rPr>
              <a:t>Thanks</a:t>
            </a:r>
            <a:r>
              <a:rPr kumimoji="1"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  <a:cs typeface="Microsoft YaHei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738366351"/>
      </p:ext>
    </p:extLst>
  </p:cSld>
  <p:clrMapOvr>
    <a:masterClrMapping/>
  </p:clrMapOvr>
</p:sld>
</file>

<file path=ppt/theme/theme1.xml><?xml version="1.0" encoding="utf-8"?>
<a:theme xmlns:a="http://schemas.openxmlformats.org/drawingml/2006/main" name="Tsinghu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7030A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singhua" id="{D780B322-CDB6-4BA8-92AF-5C3DE9114273}" vid="{85E16F8F-05B1-4403-9C71-87521E2523D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Tsinghua</Template>
  <TotalTime>78915</TotalTime>
  <Words>374</Words>
  <Application>Microsoft Office PowerPoint</Application>
  <PresentationFormat>宽屏</PresentationFormat>
  <Paragraphs>61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新細明體</vt:lpstr>
      <vt:lpstr>方正粗黑宋简体</vt:lpstr>
      <vt:lpstr>宋体</vt:lpstr>
      <vt:lpstr>Microsoft YaHei</vt:lpstr>
      <vt:lpstr>Arial</vt:lpstr>
      <vt:lpstr>Calibri</vt:lpstr>
      <vt:lpstr>Times New Roman</vt:lpstr>
      <vt:lpstr>Wingdings</vt:lpstr>
      <vt:lpstr>Wingdings 2</vt:lpstr>
      <vt:lpstr>Tsinghua</vt:lpstr>
      <vt:lpstr>Cluster Analysis ——What is Cluster Analysis?——</vt:lpstr>
      <vt:lpstr>Cluster Analysis</vt:lpstr>
      <vt:lpstr>What is Cluster Analysis?</vt:lpstr>
      <vt:lpstr>General Applications of Clustering</vt:lpstr>
      <vt:lpstr>Examples of Clustering Applications</vt:lpstr>
      <vt:lpstr>What Is Good Clustering?</vt:lpstr>
      <vt:lpstr>Requirements of Clustering in Data Mining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新闻和用户生成内容的交互分析</dc:title>
  <dc:creator>Lei Hou</dc:creator>
  <cp:lastModifiedBy>love</cp:lastModifiedBy>
  <cp:revision>6120</cp:revision>
  <cp:lastPrinted>2019-04-19T01:46:34Z</cp:lastPrinted>
  <dcterms:created xsi:type="dcterms:W3CDTF">2013-09-16T02:46:25Z</dcterms:created>
  <dcterms:modified xsi:type="dcterms:W3CDTF">2021-05-06T00:00:15Z</dcterms:modified>
</cp:coreProperties>
</file>