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7"/>
  </p:notesMasterIdLst>
  <p:handoutMasterIdLst>
    <p:handoutMasterId r:id="rId8"/>
  </p:handoutMasterIdLst>
  <p:sldIdLst>
    <p:sldId id="920" r:id="rId2"/>
    <p:sldId id="975" r:id="rId3"/>
    <p:sldId id="976" r:id="rId4"/>
    <p:sldId id="977" r:id="rId5"/>
    <p:sldId id="804" r:id="rId6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8000"/>
    <a:srgbClr val="A30000"/>
    <a:srgbClr val="AB794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fu.ca/~ester/papers/KDD02.Clustering.fin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ourses.cs.uiuc.edu/~cs591han/papers/karyp99.pdf" TargetMode="External"/><Relationship Id="rId2" Type="http://schemas.openxmlformats.org/officeDocument/2006/relationships/hyperlink" Target="http://www-courses.cs.uiuc.edu/~cs591han/papers/guha99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ourses.cs.uiuc.edu/~cs591han/papers/icdt01.pdf" TargetMode="External"/><Relationship Id="rId2" Type="http://schemas.openxmlformats.org/officeDocument/2006/relationships/hyperlink" Target="http://www.acm.org/sigs/sigkdd/explorations/issue6-1/parson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courses.cs.uiuc.edu/~cs591han/papers/ww02.pdf" TargetMode="External"/><Relationship Id="rId4" Type="http://schemas.openxmlformats.org/officeDocument/2006/relationships/hyperlink" Target="http://www-courses.cs.uiuc.edu/~cs591han/papers/cod01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References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R. Agrawal, J. </a:t>
            </a:r>
            <a:r>
              <a:rPr lang="en-US" altLang="zh-CN" sz="2000" b="1" dirty="0" err="1">
                <a:ea typeface="宋体" pitchFamily="2" charset="-122"/>
              </a:rPr>
              <a:t>Gehrke</a:t>
            </a:r>
            <a:r>
              <a:rPr lang="en-US" altLang="zh-CN" sz="2000" b="1" dirty="0">
                <a:ea typeface="宋体" pitchFamily="2" charset="-122"/>
              </a:rPr>
              <a:t>, D. </a:t>
            </a:r>
            <a:r>
              <a:rPr lang="en-US" altLang="zh-CN" sz="2000" b="1" dirty="0" err="1">
                <a:ea typeface="宋体" pitchFamily="2" charset="-122"/>
              </a:rPr>
              <a:t>Gunopulos</a:t>
            </a:r>
            <a:r>
              <a:rPr lang="en-US" altLang="zh-CN" sz="2000" b="1" dirty="0">
                <a:ea typeface="宋体" pitchFamily="2" charset="-122"/>
              </a:rPr>
              <a:t>, and P. Raghavan. Automatic subspace clustering of high dimensional data for data mining applications. SIGMOD'98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M. R. </a:t>
            </a:r>
            <a:r>
              <a:rPr lang="en-US" altLang="zh-CN" sz="2000" b="1" dirty="0" err="1">
                <a:ea typeface="宋体" pitchFamily="2" charset="-122"/>
              </a:rPr>
              <a:t>Anderberg</a:t>
            </a:r>
            <a:r>
              <a:rPr lang="en-US" altLang="zh-CN" sz="2000" b="1" dirty="0">
                <a:ea typeface="宋体" pitchFamily="2" charset="-122"/>
              </a:rPr>
              <a:t>. Cluster Analysis for Applications. Academic Press, 1973.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M. </a:t>
            </a:r>
            <a:r>
              <a:rPr lang="en-US" altLang="zh-CN" sz="2000" b="1" dirty="0" err="1">
                <a:ea typeface="宋体" pitchFamily="2" charset="-122"/>
              </a:rPr>
              <a:t>Ankerst</a:t>
            </a:r>
            <a:r>
              <a:rPr lang="en-US" altLang="zh-CN" sz="2000" b="1" dirty="0">
                <a:ea typeface="宋体" pitchFamily="2" charset="-122"/>
              </a:rPr>
              <a:t>, M. </a:t>
            </a:r>
            <a:r>
              <a:rPr lang="en-US" altLang="zh-CN" sz="2000" b="1" dirty="0" err="1">
                <a:ea typeface="宋体" pitchFamily="2" charset="-122"/>
              </a:rPr>
              <a:t>Breunig</a:t>
            </a:r>
            <a:r>
              <a:rPr lang="en-US" altLang="zh-CN" sz="2000" b="1" dirty="0">
                <a:ea typeface="宋体" pitchFamily="2" charset="-122"/>
              </a:rPr>
              <a:t>, H.-P. </a:t>
            </a:r>
            <a:r>
              <a:rPr lang="en-US" altLang="zh-CN" sz="2000" b="1" dirty="0" err="1">
                <a:ea typeface="宋体" pitchFamily="2" charset="-122"/>
              </a:rPr>
              <a:t>Kriegel</a:t>
            </a:r>
            <a:r>
              <a:rPr lang="en-US" altLang="zh-CN" sz="2000" b="1" dirty="0">
                <a:ea typeface="宋体" pitchFamily="2" charset="-122"/>
              </a:rPr>
              <a:t>, and J. Sander.  Optics:  Ordering points to identify the clustering structure, SIGMOD’99.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P. </a:t>
            </a:r>
            <a:r>
              <a:rPr lang="en-US" altLang="zh-CN" sz="2000" b="1" dirty="0" err="1">
                <a:ea typeface="宋体" pitchFamily="2" charset="-122"/>
              </a:rPr>
              <a:t>Arabie</a:t>
            </a:r>
            <a:r>
              <a:rPr lang="en-US" altLang="zh-CN" sz="2000" b="1" dirty="0">
                <a:ea typeface="宋体" pitchFamily="2" charset="-122"/>
              </a:rPr>
              <a:t>, L. J. Hubert, and G. De </a:t>
            </a:r>
            <a:r>
              <a:rPr lang="en-US" altLang="zh-CN" sz="2000" b="1" dirty="0" err="1">
                <a:ea typeface="宋体" pitchFamily="2" charset="-122"/>
              </a:rPr>
              <a:t>Soete</a:t>
            </a:r>
            <a:r>
              <a:rPr lang="en-US" altLang="zh-CN" sz="2000" b="1" dirty="0">
                <a:ea typeface="宋体" pitchFamily="2" charset="-122"/>
              </a:rPr>
              <a:t>. Clustering and Classification. World Scientific, 1996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err="1">
                <a:ea typeface="宋体" pitchFamily="2" charset="-122"/>
              </a:rPr>
              <a:t>Beil</a:t>
            </a:r>
            <a:r>
              <a:rPr lang="en-US" altLang="zh-CN" sz="2000" b="1" dirty="0">
                <a:ea typeface="宋体" pitchFamily="2" charset="-122"/>
              </a:rPr>
              <a:t> F., Ester M., Xu X.: "</a:t>
            </a:r>
            <a:r>
              <a:rPr lang="en-US" altLang="zh-CN" sz="2000" b="1" dirty="0">
                <a:ea typeface="宋体" pitchFamily="2" charset="-122"/>
                <a:hlinkClick r:id="rId2"/>
              </a:rPr>
              <a:t>Frequent Term-Based Text Clustering</a:t>
            </a:r>
            <a:r>
              <a:rPr lang="en-US" altLang="zh-CN" sz="2000" b="1" dirty="0">
                <a:ea typeface="宋体" pitchFamily="2" charset="-122"/>
              </a:rPr>
              <a:t>", KDD'02</a:t>
            </a:r>
          </a:p>
          <a:p>
            <a:pPr>
              <a:lnSpc>
                <a:spcPct val="130000"/>
              </a:lnSpc>
            </a:pPr>
            <a:r>
              <a:rPr lang="de-DE" altLang="zh-CN" sz="2000" b="1" dirty="0"/>
              <a:t>M. M. Breunig, H.-P. Kriegel, R. Ng, J. Sander. </a:t>
            </a:r>
            <a:r>
              <a:rPr lang="en-US" altLang="zh-CN" sz="2000" b="1" dirty="0">
                <a:ea typeface="宋体" pitchFamily="2" charset="-122"/>
              </a:rPr>
              <a:t>LOF: Identifying Density-Based Local Outliers. SIGMOD 2000.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M. Ester, H.-P. </a:t>
            </a:r>
            <a:r>
              <a:rPr lang="en-US" altLang="zh-CN" sz="2000" b="1" dirty="0" err="1">
                <a:ea typeface="宋体" pitchFamily="2" charset="-122"/>
              </a:rPr>
              <a:t>Kriegel</a:t>
            </a:r>
            <a:r>
              <a:rPr lang="en-US" altLang="zh-CN" sz="2000" b="1" dirty="0">
                <a:ea typeface="宋体" pitchFamily="2" charset="-122"/>
              </a:rPr>
              <a:t>, J. Sander, and X. Xu. A density-based algorithm for discovering clusters in large spatial databases. KDD'96.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M. Ester, H.-P. </a:t>
            </a:r>
            <a:r>
              <a:rPr lang="en-US" altLang="zh-CN" sz="2000" b="1" dirty="0" err="1">
                <a:ea typeface="宋体" pitchFamily="2" charset="-122"/>
              </a:rPr>
              <a:t>Kriegel</a:t>
            </a:r>
            <a:r>
              <a:rPr lang="en-US" altLang="zh-CN" sz="2000" b="1" dirty="0">
                <a:ea typeface="宋体" pitchFamily="2" charset="-122"/>
              </a:rPr>
              <a:t>, and X. Xu. Knowledge discovery in large spatial databases: Focusing techniques for efficient class identification. SSD'95.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D. Fisher. Knowledge acquisition via incremental conceptual clustering. Machine Learning, 2:139-172, 1987.</a:t>
            </a:r>
          </a:p>
          <a:p>
            <a:pPr>
              <a:lnSpc>
                <a:spcPct val="130000"/>
              </a:lnSpc>
            </a:pPr>
            <a:r>
              <a:rPr lang="de-DE" altLang="zh-CN" sz="2000" b="1" dirty="0"/>
              <a:t>D. Gibson, J. Kleinberg, and P. Raghavan. </a:t>
            </a:r>
            <a:r>
              <a:rPr lang="en-US" altLang="zh-CN" sz="2000" b="1" dirty="0">
                <a:ea typeface="宋体" pitchFamily="2" charset="-122"/>
              </a:rPr>
              <a:t>Clustering categorical data: An approach based on dynamic systems. VLDB’98. 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itchFamily="2" charset="-122"/>
              </a:rPr>
              <a:t>V. </a:t>
            </a:r>
            <a:r>
              <a:rPr lang="en-US" altLang="zh-CN" sz="1600" b="1" dirty="0" err="1">
                <a:ea typeface="宋体" pitchFamily="2" charset="-122"/>
              </a:rPr>
              <a:t>Ganti</a:t>
            </a:r>
            <a:r>
              <a:rPr lang="en-US" altLang="zh-CN" sz="1600" b="1" dirty="0">
                <a:ea typeface="宋体" pitchFamily="2" charset="-122"/>
              </a:rPr>
              <a:t>, J. </a:t>
            </a:r>
            <a:r>
              <a:rPr lang="en-US" altLang="zh-CN" sz="1600" b="1" dirty="0" err="1">
                <a:ea typeface="宋体" pitchFamily="2" charset="-122"/>
              </a:rPr>
              <a:t>Gehrke</a:t>
            </a:r>
            <a:r>
              <a:rPr lang="en-US" altLang="zh-CN" sz="1600" b="1" dirty="0">
                <a:ea typeface="宋体" pitchFamily="2" charset="-122"/>
              </a:rPr>
              <a:t>, R. </a:t>
            </a:r>
            <a:r>
              <a:rPr lang="en-US" altLang="zh-CN" sz="1600" b="1" dirty="0" err="1">
                <a:ea typeface="宋体" pitchFamily="2" charset="-122"/>
              </a:rPr>
              <a:t>Ramakrishan</a:t>
            </a:r>
            <a:r>
              <a:rPr lang="en-US" altLang="zh-CN" sz="1600" b="1" dirty="0">
                <a:ea typeface="宋体" pitchFamily="2" charset="-122"/>
              </a:rPr>
              <a:t>. CACTUS Clustering Categorical Data Using Summaries. </a:t>
            </a:r>
            <a:r>
              <a:rPr lang="en-US" altLang="zh-CN" sz="1600" b="1" i="1" dirty="0">
                <a:ea typeface="宋体" pitchFamily="2" charset="-122"/>
              </a:rPr>
              <a:t>KDD'99</a:t>
            </a:r>
            <a:r>
              <a:rPr lang="en-US" altLang="zh-CN" sz="1600" b="1" dirty="0">
                <a:ea typeface="宋体" pitchFamily="2" charset="-12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ea typeface="宋体" pitchFamily="2" charset="-122"/>
              </a:rPr>
              <a:t>D. Gibson, J. Kleinberg, and P. Raghavan. Clustering categorical data: An approach based on dynamic systems. In Proc. VLDB’98.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ea typeface="宋体" pitchFamily="2" charset="-122"/>
              </a:rPr>
              <a:t>S. Guha, R. Rastogi, and K. Shim. Cure: An efficient clustering algorithm for large databases. SIGMOD'98.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ea typeface="宋体" pitchFamily="2" charset="-122"/>
              </a:rPr>
              <a:t>S. Guha, R. Rastogi, and K. Shim. </a:t>
            </a:r>
            <a:r>
              <a:rPr lang="en-US" altLang="zh-CN" sz="1600" b="1" dirty="0">
                <a:ea typeface="宋体" pitchFamily="2" charset="-122"/>
                <a:hlinkClick r:id="rId2"/>
              </a:rPr>
              <a:t>ROCK: A robust clustering algorithm for categorical attributes</a:t>
            </a:r>
            <a:r>
              <a:rPr lang="en-US" altLang="zh-CN" sz="1600" b="1" dirty="0">
                <a:ea typeface="宋体" pitchFamily="2" charset="-122"/>
              </a:rPr>
              <a:t>. In </a:t>
            </a:r>
            <a:r>
              <a:rPr lang="en-US" altLang="zh-CN" sz="1600" b="1" i="1" dirty="0">
                <a:ea typeface="宋体" pitchFamily="2" charset="-122"/>
              </a:rPr>
              <a:t>ICDE'99</a:t>
            </a:r>
            <a:r>
              <a:rPr lang="en-US" altLang="zh-CN" sz="1600" b="1" dirty="0">
                <a:ea typeface="宋体" pitchFamily="2" charset="-122"/>
              </a:rPr>
              <a:t>, pp. 512-521, Sydney, Australia, March 1999. 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ea typeface="宋体" pitchFamily="2" charset="-122"/>
              </a:rPr>
              <a:t>A. </a:t>
            </a:r>
            <a:r>
              <a:rPr lang="en-US" altLang="zh-CN" sz="1600" b="1" dirty="0" err="1">
                <a:ea typeface="宋体" pitchFamily="2" charset="-122"/>
              </a:rPr>
              <a:t>Hinneburg</a:t>
            </a:r>
            <a:r>
              <a:rPr lang="en-US" altLang="zh-CN" sz="1600" b="1" dirty="0">
                <a:ea typeface="宋体" pitchFamily="2" charset="-122"/>
              </a:rPr>
              <a:t>, </a:t>
            </a:r>
            <a:r>
              <a:rPr lang="en-US" altLang="zh-CN" sz="1600" b="1" dirty="0" err="1">
                <a:ea typeface="宋体" pitchFamily="2" charset="-122"/>
              </a:rPr>
              <a:t>D.l</a:t>
            </a:r>
            <a:r>
              <a:rPr lang="en-US" altLang="zh-CN" sz="1600" b="1" dirty="0">
                <a:ea typeface="宋体" pitchFamily="2" charset="-122"/>
              </a:rPr>
              <a:t> A. </a:t>
            </a:r>
            <a:r>
              <a:rPr lang="en-US" altLang="zh-CN" sz="1600" b="1" dirty="0" err="1">
                <a:ea typeface="宋体" pitchFamily="2" charset="-122"/>
              </a:rPr>
              <a:t>Keim</a:t>
            </a:r>
            <a:r>
              <a:rPr lang="en-US" altLang="zh-CN" sz="1600" b="1" dirty="0">
                <a:ea typeface="宋体" pitchFamily="2" charset="-122"/>
              </a:rPr>
              <a:t>: An Efficient Approach to Clustering in Large Multimedia Databases with Noise. KDD’98.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ea typeface="宋体" pitchFamily="2" charset="-122"/>
              </a:rPr>
              <a:t>A. K. Jain and R. C. </a:t>
            </a:r>
            <a:r>
              <a:rPr lang="en-US" altLang="zh-CN" sz="1600" b="1" dirty="0" err="1">
                <a:ea typeface="宋体" pitchFamily="2" charset="-122"/>
              </a:rPr>
              <a:t>Dubes</a:t>
            </a:r>
            <a:r>
              <a:rPr lang="en-US" altLang="zh-CN" sz="1600" b="1" dirty="0">
                <a:ea typeface="宋体" pitchFamily="2" charset="-122"/>
              </a:rPr>
              <a:t>. Algorithms for Clustering Data. </a:t>
            </a:r>
            <a:r>
              <a:rPr lang="en-US" altLang="zh-CN" sz="1600" b="1" dirty="0" err="1">
                <a:ea typeface="宋体" pitchFamily="2" charset="-122"/>
              </a:rPr>
              <a:t>Printice</a:t>
            </a:r>
            <a:r>
              <a:rPr lang="en-US" altLang="zh-CN" sz="1600" b="1" dirty="0">
                <a:ea typeface="宋体" pitchFamily="2" charset="-122"/>
              </a:rPr>
              <a:t> Hall, 1988.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ea typeface="宋体" pitchFamily="2" charset="-122"/>
              </a:rPr>
              <a:t>G. </a:t>
            </a:r>
            <a:r>
              <a:rPr lang="en-US" altLang="zh-CN" sz="1600" b="1" dirty="0" err="1">
                <a:ea typeface="宋体" pitchFamily="2" charset="-122"/>
              </a:rPr>
              <a:t>Karypis</a:t>
            </a:r>
            <a:r>
              <a:rPr lang="en-US" altLang="zh-CN" sz="1600" b="1" dirty="0">
                <a:ea typeface="宋体" pitchFamily="2" charset="-122"/>
              </a:rPr>
              <a:t>, E.-H. Han, and V. Kumar. </a:t>
            </a:r>
            <a:r>
              <a:rPr lang="en-US" altLang="zh-CN" sz="1600" b="1" dirty="0">
                <a:ea typeface="宋体" pitchFamily="2" charset="-122"/>
                <a:hlinkClick r:id="rId3"/>
              </a:rPr>
              <a:t>CHAMELEON: A Hierarchical Clustering Algorithm Using Dynamic Modeling.</a:t>
            </a:r>
            <a:r>
              <a:rPr lang="en-US" altLang="zh-CN" sz="1600" b="1" dirty="0">
                <a:ea typeface="宋体" pitchFamily="2" charset="-122"/>
              </a:rPr>
              <a:t> </a:t>
            </a:r>
            <a:r>
              <a:rPr lang="en-US" altLang="zh-CN" sz="1600" b="1" i="1" dirty="0">
                <a:ea typeface="宋体" pitchFamily="2" charset="-122"/>
              </a:rPr>
              <a:t>COMPUTER</a:t>
            </a:r>
            <a:r>
              <a:rPr lang="en-US" altLang="zh-CN" sz="1600" b="1" dirty="0">
                <a:ea typeface="宋体" pitchFamily="2" charset="-122"/>
              </a:rPr>
              <a:t>, 32(8): 68-75, 1999. 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ea typeface="宋体" pitchFamily="2" charset="-122"/>
              </a:rPr>
              <a:t>L. Kaufman and P. J. </a:t>
            </a:r>
            <a:r>
              <a:rPr lang="en-US" altLang="zh-CN" sz="1600" b="1" dirty="0" err="1">
                <a:ea typeface="宋体" pitchFamily="2" charset="-122"/>
              </a:rPr>
              <a:t>Rousseeuw</a:t>
            </a:r>
            <a:r>
              <a:rPr lang="en-US" altLang="zh-CN" sz="1600" b="1" dirty="0">
                <a:ea typeface="宋体" pitchFamily="2" charset="-122"/>
              </a:rPr>
              <a:t>. Finding Groups in Data: an Introduction to Cluster Analysis. John Wiley &amp; Sons, 1990.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ea typeface="宋体" pitchFamily="2" charset="-122"/>
              </a:rPr>
              <a:t>E. Knorr and R. Ng. Algorithms for mining distance-based outliers in large datasets. VLDB’98.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ea typeface="宋体" pitchFamily="2" charset="-122"/>
              </a:rPr>
              <a:t>G. J. McLachlan and K.E. </a:t>
            </a:r>
            <a:r>
              <a:rPr lang="en-US" altLang="zh-CN" sz="1600" b="1" dirty="0" err="1">
                <a:ea typeface="宋体" pitchFamily="2" charset="-122"/>
              </a:rPr>
              <a:t>Bkasford</a:t>
            </a:r>
            <a:r>
              <a:rPr lang="en-US" altLang="zh-CN" sz="1600" b="1" dirty="0">
                <a:ea typeface="宋体" pitchFamily="2" charset="-122"/>
              </a:rPr>
              <a:t>. Mixture Models: Inference and Applications to Clustering. John Wiley and Sons, 1988.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ea typeface="宋体" pitchFamily="2" charset="-122"/>
              </a:rPr>
              <a:t>P. Michaud. Clustering techniques. Future Generation Computer systems, 13, 1997.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ea typeface="宋体" pitchFamily="2" charset="-122"/>
              </a:rPr>
              <a:t>R. Ng and J. Han. Efficient and effective clustering method for spatial data mining. VLDB'94.</a:t>
            </a:r>
          </a:p>
        </p:txBody>
      </p:sp>
    </p:spTree>
    <p:extLst>
      <p:ext uri="{BB962C8B-B14F-4D97-AF65-F5344CB8AC3E}">
        <p14:creationId xmlns:p14="http://schemas.microsoft.com/office/powerpoint/2010/main" val="88027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85000" lnSpcReduction="10000"/>
          </a:bodyPr>
          <a:lstStyle/>
          <a:p>
            <a:pPr marL="533400" indent="-533400">
              <a:lnSpc>
                <a:spcPct val="130000"/>
              </a:lnSpc>
            </a:pPr>
            <a:r>
              <a:rPr lang="en-US" altLang="zh-CN" sz="2000" b="1" i="1" dirty="0">
                <a:ea typeface="宋体" pitchFamily="2" charset="-122"/>
              </a:rPr>
              <a:t>L. Parsons, E. Haque and H. Liu</a:t>
            </a:r>
            <a:r>
              <a:rPr lang="en-US" altLang="zh-CN" sz="2000" b="1" dirty="0">
                <a:ea typeface="宋体" pitchFamily="2" charset="-122"/>
              </a:rPr>
              <a:t>, </a:t>
            </a:r>
            <a:r>
              <a:rPr lang="en-US" altLang="zh-CN" sz="2000" b="1" dirty="0">
                <a:ea typeface="宋体" pitchFamily="2" charset="-122"/>
                <a:hlinkClick r:id="rId2"/>
              </a:rPr>
              <a:t>Subspace Clustering for High Dimensional Data: A Review </a:t>
            </a:r>
            <a:r>
              <a:rPr lang="en-US" altLang="zh-CN" sz="2000" b="1" dirty="0">
                <a:ea typeface="宋体" pitchFamily="2" charset="-122"/>
              </a:rPr>
              <a:t>, SIGKDD Explorations, 6(1), June 2004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E. </a:t>
            </a:r>
            <a:r>
              <a:rPr lang="en-US" altLang="zh-CN" sz="2000" b="1" dirty="0" err="1">
                <a:ea typeface="宋体" pitchFamily="2" charset="-122"/>
              </a:rPr>
              <a:t>Schikuta</a:t>
            </a:r>
            <a:r>
              <a:rPr lang="en-US" altLang="zh-CN" sz="2000" b="1" dirty="0">
                <a:ea typeface="宋体" pitchFamily="2" charset="-122"/>
              </a:rPr>
              <a:t>. Grid clustering: An efficient hierarchical clustering method for very large data sets. Proc. 1996 Int. Conf. on Pattern Recognition,.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G. </a:t>
            </a:r>
            <a:r>
              <a:rPr lang="en-US" altLang="zh-CN" sz="2000" b="1" dirty="0" err="1">
                <a:ea typeface="宋体" pitchFamily="2" charset="-122"/>
              </a:rPr>
              <a:t>Sheikholeslami</a:t>
            </a:r>
            <a:r>
              <a:rPr lang="en-US" altLang="zh-CN" sz="2000" b="1" dirty="0">
                <a:ea typeface="宋体" pitchFamily="2" charset="-122"/>
              </a:rPr>
              <a:t>, S. Chatterjee, and A. Zhang. </a:t>
            </a:r>
            <a:r>
              <a:rPr lang="en-US" altLang="zh-CN" sz="2000" b="1" dirty="0" err="1">
                <a:ea typeface="宋体" pitchFamily="2" charset="-122"/>
              </a:rPr>
              <a:t>WaveCluster</a:t>
            </a:r>
            <a:r>
              <a:rPr lang="en-US" altLang="zh-CN" sz="2000" b="1" dirty="0">
                <a:ea typeface="宋体" pitchFamily="2" charset="-122"/>
              </a:rPr>
              <a:t>: A multi-resolution clustering approach for very large spatial databases. VLDB’98.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A. K. H. Tung, J. Han, L. V. S. Lakshmanan, and R. T. Ng. </a:t>
            </a:r>
            <a:r>
              <a:rPr lang="en-US" altLang="zh-CN" sz="2000" b="1" i="1" dirty="0">
                <a:ea typeface="宋体" pitchFamily="2" charset="-122"/>
                <a:hlinkClick r:id="rId3"/>
              </a:rPr>
              <a:t>Constraint-Based Clustering in Large Databases</a:t>
            </a:r>
            <a:r>
              <a:rPr lang="en-US" altLang="zh-CN" sz="2000" b="1" dirty="0">
                <a:ea typeface="宋体" pitchFamily="2" charset="-122"/>
              </a:rPr>
              <a:t>, </a:t>
            </a:r>
            <a:r>
              <a:rPr lang="en-US" altLang="zh-CN" sz="2000" b="1" i="1" dirty="0">
                <a:ea typeface="宋体" pitchFamily="2" charset="-122"/>
              </a:rPr>
              <a:t>ICDT'01. </a:t>
            </a:r>
            <a:endParaRPr lang="en-US" altLang="zh-CN" sz="2000" b="1" dirty="0">
              <a:ea typeface="宋体" pitchFamily="2" charset="-122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A. K. H. Tung, J. Hou, and J. Han. </a:t>
            </a:r>
            <a:r>
              <a:rPr lang="en-US" altLang="zh-CN" sz="2000" b="1" i="1" dirty="0">
                <a:ea typeface="宋体" pitchFamily="2" charset="-122"/>
                <a:hlinkClick r:id="rId4"/>
              </a:rPr>
              <a:t>Spatial Clustering in the Presence of Obstacles</a:t>
            </a:r>
            <a:r>
              <a:rPr lang="en-US" altLang="zh-CN" sz="2000" b="1" i="1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, </a:t>
            </a:r>
            <a:r>
              <a:rPr lang="en-US" altLang="zh-CN" sz="2000" b="1" i="1" dirty="0">
                <a:ea typeface="宋体" pitchFamily="2" charset="-122"/>
              </a:rPr>
              <a:t>ICDE'01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H. Wang, W. Wang, J. Yang, and P.S. Yu.  </a:t>
            </a:r>
            <a:r>
              <a:rPr lang="en-US" altLang="zh-CN" sz="2000" b="1" dirty="0">
                <a:ea typeface="宋体" pitchFamily="2" charset="-122"/>
                <a:hlinkClick r:id="rId5"/>
              </a:rPr>
              <a:t>Clustering by pattern similarity in large data sets</a:t>
            </a:r>
            <a:r>
              <a:rPr lang="en-US" altLang="zh-CN" sz="2000" b="1" dirty="0">
                <a:ea typeface="宋体" pitchFamily="2" charset="-122"/>
              </a:rPr>
              <a:t>,  </a:t>
            </a:r>
            <a:r>
              <a:rPr lang="en-US" altLang="zh-CN" sz="2000" b="1" i="1" dirty="0">
                <a:ea typeface="宋体" pitchFamily="2" charset="-122"/>
              </a:rPr>
              <a:t>SIGMOD’</a:t>
            </a:r>
            <a:r>
              <a:rPr lang="en-US" altLang="zh-CN" sz="2000" b="1" dirty="0">
                <a:ea typeface="宋体" pitchFamily="2" charset="-122"/>
              </a:rPr>
              <a:t> 02</a:t>
            </a:r>
            <a:r>
              <a:rPr lang="en-US" altLang="zh-CN" sz="2000" b="1" i="1" dirty="0">
                <a:ea typeface="宋体" pitchFamily="2" charset="-122"/>
              </a:rPr>
              <a:t>. </a:t>
            </a:r>
            <a:endParaRPr lang="en-US" altLang="zh-CN" sz="2000" b="1" dirty="0">
              <a:ea typeface="宋体" pitchFamily="2" charset="-122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W. Wang, Yang, R. </a:t>
            </a:r>
            <a:r>
              <a:rPr lang="en-US" altLang="zh-CN" sz="2000" b="1" dirty="0" err="1">
                <a:ea typeface="宋体" pitchFamily="2" charset="-122"/>
              </a:rPr>
              <a:t>Muntz</a:t>
            </a:r>
            <a:r>
              <a:rPr lang="en-US" altLang="zh-CN" sz="2000" b="1" dirty="0">
                <a:ea typeface="宋体" pitchFamily="2" charset="-122"/>
              </a:rPr>
              <a:t>, STING: A Statistical Information grid Approach to Spatial Data Mining, VLDB’97.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2000" b="1" dirty="0">
                <a:ea typeface="宋体" pitchFamily="2" charset="-122"/>
              </a:rPr>
              <a:t>T. Zhang, R. Ramakrishnan, and M. </a:t>
            </a:r>
            <a:r>
              <a:rPr lang="en-US" altLang="zh-CN" sz="2000" b="1" dirty="0" err="1">
                <a:ea typeface="宋体" pitchFamily="2" charset="-122"/>
              </a:rPr>
              <a:t>Livny</a:t>
            </a:r>
            <a:r>
              <a:rPr lang="en-US" altLang="zh-CN" sz="2000" b="1" dirty="0">
                <a:ea typeface="宋体" pitchFamily="2" charset="-122"/>
              </a:rPr>
              <a:t>. BIRCH : an efficient data clustering method for very large databases. SIGMOD'96.</a:t>
            </a:r>
          </a:p>
        </p:txBody>
      </p:sp>
    </p:spTree>
    <p:extLst>
      <p:ext uri="{BB962C8B-B14F-4D97-AF65-F5344CB8AC3E}">
        <p14:creationId xmlns:p14="http://schemas.microsoft.com/office/powerpoint/2010/main" val="11146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78902</TotalTime>
  <Words>749</Words>
  <Application>Microsoft Office PowerPoint</Application>
  <PresentationFormat>宽屏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References</vt:lpstr>
      <vt:lpstr>References (1)</vt:lpstr>
      <vt:lpstr>References (2)</vt:lpstr>
      <vt:lpstr>References (3)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6107</cp:revision>
  <cp:lastPrinted>2019-04-19T01:46:34Z</cp:lastPrinted>
  <dcterms:created xsi:type="dcterms:W3CDTF">2013-09-16T02:46:25Z</dcterms:created>
  <dcterms:modified xsi:type="dcterms:W3CDTF">2021-05-06T06:15:53Z</dcterms:modified>
</cp:coreProperties>
</file>