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1"/>
  </p:notesMasterIdLst>
  <p:handoutMasterIdLst>
    <p:handoutMasterId r:id="rId12"/>
  </p:handoutMasterIdLst>
  <p:sldIdLst>
    <p:sldId id="920" r:id="rId2"/>
    <p:sldId id="975" r:id="rId3"/>
    <p:sldId id="976" r:id="rId4"/>
    <p:sldId id="977" r:id="rId5"/>
    <p:sldId id="978" r:id="rId6"/>
    <p:sldId id="979" r:id="rId7"/>
    <p:sldId id="980" r:id="rId8"/>
    <p:sldId id="981" r:id="rId9"/>
    <p:sldId id="804" r:id="rId10"/>
  </p:sldIdLst>
  <p:sldSz cx="12192000" cy="6858000"/>
  <p:notesSz cx="6858000" cy="9144000"/>
  <p:defaultTextStyle>
    <a:defPPr>
      <a:defRPr lang="zh-CN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3DEC67-D806-4995-AABB-192EF5060B06}">
          <p14:sldIdLst>
            <p14:sldId id="920"/>
            <p14:sldId id="975"/>
            <p14:sldId id="976"/>
            <p14:sldId id="977"/>
            <p14:sldId id="978"/>
            <p14:sldId id="979"/>
            <p14:sldId id="980"/>
            <p14:sldId id="981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2600"/>
    <a:srgbClr val="FF8000"/>
    <a:srgbClr val="A300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88" d="100"/>
          <a:sy n="88" d="100"/>
        </p:scale>
        <p:origin x="1816" y="6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-2597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6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6E495-074D-4A49-A062-D8E5D467D02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F7EF5-C109-324F-9D29-7407436FD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5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24AD7-4E24-49EC-8378-ED00CCEB1ED7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317EA-879D-4C18-A7FE-780B87215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工作新意图发现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317EA-879D-4C18-A7FE-780B87215D6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0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1700814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431180"/>
            <a:ext cx="12192000" cy="21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DDB4344-6D08-F045-8258-D96AB1178DB2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69" y="14507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3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54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2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818A1B41-492D-2E41-8DBE-C3C15FEB1CFF}"/>
              </a:ext>
            </a:extLst>
          </p:cNvPr>
          <p:cNvSpPr/>
          <p:nvPr userDrawn="1"/>
        </p:nvSpPr>
        <p:spPr>
          <a:xfrm>
            <a:off x="-1" y="160021"/>
            <a:ext cx="12192001" cy="1120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960" y="368165"/>
            <a:ext cx="10369184" cy="922115"/>
          </a:xfrm>
        </p:spPr>
        <p:txBody>
          <a:bodyPr>
            <a:noAutofit/>
          </a:bodyPr>
          <a:lstStyle>
            <a:lvl1pPr algn="l">
              <a:defRPr sz="3600" b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0369183" cy="4525963"/>
          </a:xfrm>
        </p:spPr>
        <p:txBody>
          <a:bodyPr>
            <a:normAutofit/>
          </a:bodyPr>
          <a:lstStyle>
            <a:lvl1pPr marL="342874" indent="-34287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24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742895" indent="-285730">
              <a:buClr>
                <a:srgbClr val="B418B8"/>
              </a:buClr>
              <a:buSzPct val="80000"/>
              <a:buFont typeface="Wingdings" pitchFamily="2" charset="2"/>
              <a:buChar char="u"/>
              <a:defRPr lang="zh-CN" altLang="en-US" sz="20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2914" indent="-228584">
              <a:defRPr lang="zh-CN" altLang="en-US" sz="18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9" name="Group 40"/>
          <p:cNvGrpSpPr>
            <a:grpSpLocks noChangeAspect="1"/>
          </p:cNvGrpSpPr>
          <p:nvPr/>
        </p:nvGrpSpPr>
        <p:grpSpPr bwMode="auto">
          <a:xfrm>
            <a:off x="753441" y="5963974"/>
            <a:ext cx="11438560" cy="701675"/>
            <a:chOff x="0" y="3702"/>
            <a:chExt cx="5760" cy="465"/>
          </a:xfrm>
        </p:grpSpPr>
        <p:sp>
          <p:nvSpPr>
            <p:cNvPr id="10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4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2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3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5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7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70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8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2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6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8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9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3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2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4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4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6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60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1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7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8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4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5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6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17E88C99-71EA-D146-8EEB-C25BEED6B01D}"/>
              </a:ext>
            </a:extLst>
          </p:cNvPr>
          <p:cNvSpPr/>
          <p:nvPr userDrawn="1"/>
        </p:nvSpPr>
        <p:spPr>
          <a:xfrm>
            <a:off x="0" y="3050"/>
            <a:ext cx="12192000" cy="40881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7030A0"/>
              </a:solidFill>
            </a:endParaRPr>
          </a:p>
        </p:txBody>
      </p:sp>
      <p:pic>
        <p:nvPicPr>
          <p:cNvPr id="76" name="圖片 75">
            <a:extLst>
              <a:ext uri="{FF2B5EF4-FFF2-40B4-BE49-F238E27FC236}">
                <a16:creationId xmlns:a16="http://schemas.microsoft.com/office/drawing/2014/main" id="{89994F0B-B355-A74C-B23B-7D65AB5D04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40" y="453276"/>
            <a:ext cx="792000" cy="792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331A434-26C6-8C4C-8FF0-1673B7A153EF}"/>
              </a:ext>
            </a:extLst>
          </p:cNvPr>
          <p:cNvSpPr txBox="1"/>
          <p:nvPr userDrawn="1"/>
        </p:nvSpPr>
        <p:spPr>
          <a:xfrm>
            <a:off x="5219699" y="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46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Group 40"/>
          <p:cNvGrpSpPr>
            <a:grpSpLocks noChangeAspect="1"/>
          </p:cNvGrpSpPr>
          <p:nvPr userDrawn="1"/>
        </p:nvGrpSpPr>
        <p:grpSpPr bwMode="auto">
          <a:xfrm>
            <a:off x="753438" y="5963974"/>
            <a:ext cx="10841379" cy="701675"/>
            <a:chOff x="0" y="3702"/>
            <a:chExt cx="5760" cy="465"/>
          </a:xfrm>
        </p:grpSpPr>
        <p:sp>
          <p:nvSpPr>
            <p:cNvPr id="8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2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0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3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5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68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9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6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0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4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6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1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0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1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2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2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4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58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5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6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7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1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6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2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4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5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86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5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1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5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9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32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54768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73252"/>
            <a:ext cx="10972800" cy="425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37600" y="630872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429201" y="6295943"/>
            <a:ext cx="69410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b="1" kern="120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DB592A-0909-472D-A1D6-B1E0A3795436}" type="slidenum">
              <a:rPr lang="zh-CN" altLang="en-US" sz="1600" smtClean="0"/>
              <a:pPr/>
              <a:t>‹#›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041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ctr" defTabSz="91433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342874" indent="-342874" algn="l" defTabSz="914332" rtl="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lr>
          <a:srgbClr val="7030A0"/>
        </a:buClr>
        <a:buSzPct val="73000"/>
        <a:buFont typeface="Wingdings 2" pitchFamily="18" charset="2"/>
        <a:buChar char=""/>
        <a:defRPr lang="zh-CN" altLang="en-US" sz="24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742895" indent="-285730" algn="l" defTabSz="914332" rtl="0" eaLnBrk="1" latinLnBrk="0" hangingPunct="1">
        <a:spcBef>
          <a:spcPct val="20000"/>
        </a:spcBef>
        <a:buFont typeface="Arial" pitchFamily="34" charset="0"/>
        <a:buChar char="–"/>
        <a:defRPr lang="zh-CN" altLang="en-US" sz="20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291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lang="zh-CN" altLang="en-US" sz="18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Cluster Analysis</a:t>
            </a:r>
            <a:br>
              <a:rPr lang="en-US" altLang="zh-CN" b="1" dirty="0"/>
            </a:br>
            <a:r>
              <a:rPr lang="en-US" altLang="zh-CN" sz="2000" dirty="0" smtClean="0"/>
              <a:t>——Density-Based Methods——</a:t>
            </a:r>
            <a:endParaRPr lang="zh-CN" altLang="en-US" sz="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1600" dirty="0"/>
          </a:p>
          <a:p>
            <a:r>
              <a:rPr lang="zh-CN" altLang="en-US" sz="1600" dirty="0"/>
              <a:t>徐华</a:t>
            </a:r>
            <a:endParaRPr lang="en-US" altLang="zh-CN" sz="1600" dirty="0"/>
          </a:p>
          <a:p>
            <a:r>
              <a:rPr lang="zh-CN" altLang="en-US" sz="1600" dirty="0"/>
              <a:t>清华大学 计算机系 智能技术与系统国家重点实验室</a:t>
            </a:r>
            <a:endParaRPr lang="en-US" altLang="zh-CN" sz="1600" dirty="0"/>
          </a:p>
          <a:p>
            <a:r>
              <a:rPr lang="en-US" altLang="zh-CN" sz="1600" dirty="0"/>
              <a:t>xuhua@tsinghua.edu.cn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91966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Cluster Analysis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What is Cluster Analysis?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Types of Data in Cluster Analysis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A Categorization of Major Clustering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Partitioning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Hierarchical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432FF"/>
                </a:solidFill>
              </a:rPr>
              <a:t>Density-Based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Grid-Based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Model-Based Clustering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Outlier Analysis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Summary </a:t>
            </a:r>
          </a:p>
          <a:p>
            <a:pPr>
              <a:lnSpc>
                <a:spcPct val="150000"/>
              </a:lnSpc>
            </a:pP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93536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Density-Based Clustering Methods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/>
              <a:t>Clustering based on density (local cluster criterion), such as density-connected points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dirty="0"/>
              <a:t>Major features: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zh-CN" sz="1800" b="1" dirty="0"/>
              <a:t>Discover clusters of arbitrary shape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zh-CN" sz="1800" b="1" dirty="0"/>
              <a:t>Handle noise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zh-CN" sz="1800" b="1" dirty="0"/>
              <a:t>One scan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zh-CN" sz="1800" b="1" dirty="0"/>
              <a:t>Need density parameters as termination condition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 dirty="0"/>
              <a:t>Several interesting studies:</a:t>
            </a:r>
          </a:p>
          <a:p>
            <a:pPr lvl="1"/>
            <a:r>
              <a:rPr lang="en-US" altLang="zh-CN" sz="1800" b="1" u="sng" dirty="0"/>
              <a:t>DBSCAN:</a:t>
            </a:r>
            <a:r>
              <a:rPr lang="en-US" altLang="zh-CN" sz="1800" b="1" dirty="0"/>
              <a:t> Ester, et al. (KDD</a:t>
            </a:r>
            <a:r>
              <a:rPr lang="en-US" altLang="zh-CN" sz="1800" b="1" dirty="0">
                <a:latin typeface="Times New Roman" panose="02020603050405020304" pitchFamily="18" charset="0"/>
              </a:rPr>
              <a:t>’</a:t>
            </a:r>
            <a:r>
              <a:rPr lang="en-US" altLang="zh-CN" sz="1800" b="1" dirty="0"/>
              <a:t>96)</a:t>
            </a:r>
          </a:p>
          <a:p>
            <a:pPr lvl="1"/>
            <a:r>
              <a:rPr lang="en-US" altLang="zh-CN" sz="1800" b="1" u="sng" dirty="0"/>
              <a:t>OPTICS</a:t>
            </a:r>
            <a:r>
              <a:rPr lang="en-US" altLang="zh-CN" sz="1800" b="1" dirty="0"/>
              <a:t>: </a:t>
            </a:r>
            <a:r>
              <a:rPr lang="en-US" altLang="zh-CN" sz="1800" b="1" dirty="0" err="1"/>
              <a:t>Ankerst</a:t>
            </a:r>
            <a:r>
              <a:rPr lang="en-US" altLang="zh-CN" sz="1800" b="1" dirty="0"/>
              <a:t>, et al (SIGMOD</a:t>
            </a:r>
            <a:r>
              <a:rPr lang="en-US" altLang="zh-CN" sz="1800" b="1" dirty="0">
                <a:latin typeface="Times New Roman" panose="02020603050405020304" pitchFamily="18" charset="0"/>
              </a:rPr>
              <a:t>’</a:t>
            </a:r>
            <a:r>
              <a:rPr lang="en-US" altLang="zh-CN" sz="1800" b="1" dirty="0"/>
              <a:t>99).</a:t>
            </a:r>
          </a:p>
          <a:p>
            <a:pPr lvl="1"/>
            <a:r>
              <a:rPr lang="en-US" altLang="zh-CN" sz="1800" b="1" u="sng" dirty="0"/>
              <a:t>DENCLUE</a:t>
            </a:r>
            <a:r>
              <a:rPr lang="en-US" altLang="zh-CN" sz="1800" b="1" dirty="0"/>
              <a:t>: </a:t>
            </a:r>
            <a:r>
              <a:rPr lang="en-US" altLang="zh-CN" sz="1800" b="1" dirty="0" err="1"/>
              <a:t>Hinneburg</a:t>
            </a:r>
            <a:r>
              <a:rPr lang="en-US" altLang="zh-CN" sz="1800" b="1" dirty="0"/>
              <a:t> &amp; D. </a:t>
            </a:r>
            <a:r>
              <a:rPr lang="en-US" altLang="zh-CN" sz="1800" b="1" dirty="0" err="1"/>
              <a:t>Keim</a:t>
            </a:r>
            <a:r>
              <a:rPr lang="en-US" altLang="zh-CN" sz="1800" b="1" dirty="0"/>
              <a:t>  (KDD</a:t>
            </a:r>
            <a:r>
              <a:rPr lang="en-US" altLang="zh-CN" sz="1800" b="1" dirty="0">
                <a:latin typeface="Times New Roman" panose="02020603050405020304" pitchFamily="18" charset="0"/>
              </a:rPr>
              <a:t>’</a:t>
            </a:r>
            <a:r>
              <a:rPr lang="en-US" altLang="zh-CN" sz="1800" b="1" dirty="0"/>
              <a:t>98)</a:t>
            </a:r>
          </a:p>
          <a:p>
            <a:pPr lvl="1"/>
            <a:r>
              <a:rPr lang="en-US" altLang="zh-CN" sz="1800" b="1" u="sng" dirty="0"/>
              <a:t>CLIQUE</a:t>
            </a:r>
            <a:r>
              <a:rPr lang="en-US" altLang="zh-CN" sz="1800" b="1" dirty="0"/>
              <a:t>: Agrawal, et al. (SIGMOD</a:t>
            </a:r>
            <a:r>
              <a:rPr lang="en-US" altLang="zh-CN" sz="1800" b="1" dirty="0">
                <a:latin typeface="Times New Roman" panose="02020603050405020304" pitchFamily="18" charset="0"/>
              </a:rPr>
              <a:t>’</a:t>
            </a:r>
            <a:r>
              <a:rPr lang="en-US" altLang="zh-CN" sz="1800" b="1" dirty="0"/>
              <a:t>98)</a:t>
            </a:r>
          </a:p>
        </p:txBody>
      </p:sp>
    </p:spTree>
    <p:extLst>
      <p:ext uri="{BB962C8B-B14F-4D97-AF65-F5344CB8AC3E}">
        <p14:creationId xmlns:p14="http://schemas.microsoft.com/office/powerpoint/2010/main" val="296204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Density Concepts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Core object (</a:t>
            </a:r>
            <a:r>
              <a:rPr lang="zh-CN" altLang="en-US" sz="2000" b="1" dirty="0"/>
              <a:t>中心对象</a:t>
            </a:r>
            <a:r>
              <a:rPr lang="en-US" altLang="zh-CN" sz="2000" b="1" dirty="0"/>
              <a:t>CO)–object with at least ‘M’ objects within a radius ‘E-neighborhood’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Directly density reachable (</a:t>
            </a:r>
            <a:r>
              <a:rPr lang="zh-CN" altLang="en-US" sz="2000" b="1" dirty="0"/>
              <a:t>直接密度可达</a:t>
            </a:r>
            <a:r>
              <a:rPr lang="en-US" altLang="zh-CN" sz="2000" b="1" dirty="0"/>
              <a:t>DDR)–x is CO, y is in x’s ‘E-neighborhood’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Density reachable</a:t>
            </a:r>
            <a:r>
              <a:rPr lang="zh-CN" altLang="en-US" sz="2000" b="1" dirty="0"/>
              <a:t>（密度可达） </a:t>
            </a:r>
            <a:r>
              <a:rPr lang="en-US" altLang="zh-CN" sz="2000" b="1" dirty="0"/>
              <a:t>– there exists a chain of DDR objects from x to y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Density connected objects(</a:t>
            </a:r>
            <a:r>
              <a:rPr lang="zh-CN" altLang="en-US" sz="2000" b="1" dirty="0"/>
              <a:t>密度相连</a:t>
            </a:r>
            <a:r>
              <a:rPr lang="en-US" altLang="zh-CN" sz="2000" b="1" dirty="0"/>
              <a:t>) - there exists a O, p and q are density reachable to O respectively.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Density based cluster–density connected objects maximum </a:t>
            </a:r>
            <a:r>
              <a:rPr lang="en-US" altLang="zh-CN" sz="2000" b="1" dirty="0" err="1"/>
              <a:t>w.r.t.</a:t>
            </a:r>
            <a:r>
              <a:rPr lang="en-US" altLang="zh-CN" sz="2000" b="1" dirty="0"/>
              <a:t> reachability</a:t>
            </a:r>
          </a:p>
        </p:txBody>
      </p:sp>
    </p:spTree>
    <p:extLst>
      <p:ext uri="{BB962C8B-B14F-4D97-AF65-F5344CB8AC3E}">
        <p14:creationId xmlns:p14="http://schemas.microsoft.com/office/powerpoint/2010/main" val="43314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Density-Based Clustering: Background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/>
              <a:t>Two parameters</a:t>
            </a:r>
            <a:r>
              <a:rPr lang="en-US" altLang="zh-CN" sz="2000" b="1" i="1" dirty="0"/>
              <a:t>:</a:t>
            </a:r>
          </a:p>
          <a:p>
            <a:pPr lvl="1">
              <a:spcBef>
                <a:spcPct val="50000"/>
              </a:spcBef>
            </a:pPr>
            <a:r>
              <a:rPr lang="en-US" altLang="zh-CN" sz="1800" b="1" i="1" dirty="0"/>
              <a:t>Eps</a:t>
            </a:r>
            <a:r>
              <a:rPr lang="en-US" altLang="zh-CN" sz="1800" b="1" dirty="0"/>
              <a:t>: Maximum radius of the neighborhood</a:t>
            </a:r>
          </a:p>
          <a:p>
            <a:pPr lvl="1">
              <a:spcBef>
                <a:spcPct val="50000"/>
              </a:spcBef>
            </a:pPr>
            <a:r>
              <a:rPr lang="en-US" altLang="zh-CN" sz="1800" b="1" i="1" dirty="0" err="1"/>
              <a:t>MinPts</a:t>
            </a:r>
            <a:r>
              <a:rPr lang="en-US" altLang="zh-CN" sz="1800" b="1" dirty="0"/>
              <a:t>: Minimum number of points in an Eps-</a:t>
            </a:r>
            <a:r>
              <a:rPr lang="en-US" altLang="zh-CN" sz="1800" b="1" dirty="0" err="1"/>
              <a:t>neighbourhood</a:t>
            </a:r>
            <a:r>
              <a:rPr lang="en-US" altLang="zh-CN" sz="1800" b="1" dirty="0"/>
              <a:t> of that point</a:t>
            </a:r>
          </a:p>
          <a:p>
            <a:pPr>
              <a:spcBef>
                <a:spcPct val="50000"/>
              </a:spcBef>
            </a:pPr>
            <a:r>
              <a:rPr lang="en-US" altLang="zh-CN" sz="2000" b="1" i="1" dirty="0" err="1"/>
              <a:t>N</a:t>
            </a:r>
            <a:r>
              <a:rPr lang="en-US" altLang="zh-CN" sz="2000" b="1" i="1" baseline="-25000" dirty="0" err="1"/>
              <a:t>Eps</a:t>
            </a:r>
            <a:r>
              <a:rPr lang="en-US" altLang="zh-CN" sz="2000" b="1" i="1" dirty="0"/>
              <a:t>(p)</a:t>
            </a:r>
            <a:r>
              <a:rPr lang="en-US" altLang="zh-CN" sz="2000" b="1" dirty="0"/>
              <a:t>:	</a:t>
            </a:r>
            <a:r>
              <a:rPr lang="en-US" altLang="zh-CN" sz="2000" b="1" i="1" dirty="0"/>
              <a:t>{q belongs to D </a:t>
            </a:r>
            <a:r>
              <a:rPr lang="en-US" altLang="zh-CN" sz="2000" b="1" dirty="0"/>
              <a:t>|</a:t>
            </a:r>
            <a:r>
              <a:rPr lang="en-US" altLang="zh-CN" sz="2000" b="1" i="1" dirty="0"/>
              <a:t> </a:t>
            </a:r>
            <a:r>
              <a:rPr lang="en-US" altLang="zh-CN" sz="2000" b="1" i="1" dirty="0" err="1"/>
              <a:t>dist</a:t>
            </a:r>
            <a:r>
              <a:rPr lang="en-US" altLang="zh-CN" sz="2000" b="1" i="1" dirty="0"/>
              <a:t>(</a:t>
            </a:r>
            <a:r>
              <a:rPr lang="en-US" altLang="zh-CN" sz="2000" b="1" i="1" dirty="0" err="1"/>
              <a:t>p,q</a:t>
            </a:r>
            <a:r>
              <a:rPr lang="en-US" altLang="zh-CN" sz="2000" b="1" i="1" dirty="0"/>
              <a:t>) &lt;= Eps}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/>
              <a:t>Directly density-reachable: A point </a:t>
            </a:r>
            <a:r>
              <a:rPr lang="en-US" altLang="zh-CN" sz="2000" b="1" i="1" dirty="0"/>
              <a:t>p</a:t>
            </a:r>
            <a:r>
              <a:rPr lang="en-US" altLang="zh-CN" sz="2000" b="1" dirty="0"/>
              <a:t> is directly density-reachable from a point </a:t>
            </a:r>
            <a:r>
              <a:rPr lang="en-US" altLang="zh-CN" sz="2000" b="1" i="1" dirty="0"/>
              <a:t>q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wrt</a:t>
            </a:r>
            <a:r>
              <a:rPr lang="en-US" altLang="zh-CN" sz="2000" b="1" dirty="0"/>
              <a:t>. </a:t>
            </a:r>
            <a:r>
              <a:rPr lang="en-US" altLang="zh-CN" sz="2000" b="1" i="1" dirty="0"/>
              <a:t>Eps</a:t>
            </a:r>
            <a:r>
              <a:rPr lang="en-US" altLang="zh-CN" sz="2000" b="1" dirty="0"/>
              <a:t>, </a:t>
            </a:r>
            <a:r>
              <a:rPr lang="en-US" altLang="zh-CN" sz="2000" b="1" i="1" dirty="0" err="1"/>
              <a:t>MinPts</a:t>
            </a:r>
            <a:r>
              <a:rPr lang="en-US" altLang="zh-CN" sz="2000" b="1" dirty="0"/>
              <a:t> if 	</a:t>
            </a:r>
          </a:p>
          <a:p>
            <a:pPr lvl="1">
              <a:spcBef>
                <a:spcPct val="50000"/>
              </a:spcBef>
            </a:pPr>
            <a:r>
              <a:rPr lang="en-US" altLang="zh-CN" sz="1800" b="1" i="1" dirty="0"/>
              <a:t>p</a:t>
            </a:r>
            <a:r>
              <a:rPr lang="en-US" altLang="zh-CN" sz="1800" b="1" dirty="0"/>
              <a:t> belongs to </a:t>
            </a:r>
            <a:r>
              <a:rPr lang="en-US" altLang="zh-CN" sz="1800" b="1" i="1" dirty="0" err="1"/>
              <a:t>N</a:t>
            </a:r>
            <a:r>
              <a:rPr lang="en-US" altLang="zh-CN" sz="1800" b="1" i="1" baseline="-25000" dirty="0" err="1"/>
              <a:t>Eps</a:t>
            </a:r>
            <a:r>
              <a:rPr lang="en-US" altLang="zh-CN" sz="1800" b="1" i="1" dirty="0"/>
              <a:t>(q)</a:t>
            </a:r>
          </a:p>
          <a:p>
            <a:pPr lvl="1">
              <a:spcBef>
                <a:spcPct val="50000"/>
              </a:spcBef>
            </a:pPr>
            <a:r>
              <a:rPr lang="en-US" altLang="zh-CN" sz="1800" b="1" dirty="0"/>
              <a:t>core point condition: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800" b="1" dirty="0"/>
              <a:t>              |</a:t>
            </a:r>
            <a:r>
              <a:rPr lang="en-US" altLang="zh-CN" sz="1800" b="1" i="1" dirty="0" err="1"/>
              <a:t>N</a:t>
            </a:r>
            <a:r>
              <a:rPr lang="en-US" altLang="zh-CN" sz="1800" b="1" i="1" baseline="-25000" dirty="0" err="1"/>
              <a:t>Eps</a:t>
            </a:r>
            <a:r>
              <a:rPr lang="en-US" altLang="zh-CN" sz="1800" b="1" i="1" dirty="0"/>
              <a:t> (q)</a:t>
            </a:r>
            <a:r>
              <a:rPr lang="en-US" altLang="zh-CN" sz="1800" b="1" dirty="0"/>
              <a:t>| &gt;= </a:t>
            </a:r>
            <a:r>
              <a:rPr lang="en-US" altLang="zh-CN" sz="1800" b="1" i="1" dirty="0" err="1"/>
              <a:t>MinPts</a:t>
            </a:r>
            <a:r>
              <a:rPr lang="en-US" altLang="zh-CN" sz="1800" b="1" dirty="0"/>
              <a:t> 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66501845-25EE-4260-A5FE-0F7A8AD3BEE2}"/>
              </a:ext>
            </a:extLst>
          </p:cNvPr>
          <p:cNvGrpSpPr>
            <a:grpSpLocks/>
          </p:cNvGrpSpPr>
          <p:nvPr/>
        </p:nvGrpSpPr>
        <p:grpSpPr bwMode="auto">
          <a:xfrm>
            <a:off x="6437313" y="4114800"/>
            <a:ext cx="3879850" cy="1663700"/>
            <a:chOff x="3316" y="2788"/>
            <a:chExt cx="2444" cy="1048"/>
          </a:xfrm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A86669C3-9059-4B36-BCCD-E489D36D9F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6" y="2788"/>
              <a:ext cx="1048" cy="1048"/>
              <a:chOff x="3316" y="2788"/>
              <a:chExt cx="1048" cy="1048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1CA4940-81E7-4BA8-9856-818B9FCE6A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6" y="3281"/>
                <a:ext cx="63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C80E5D1-F42D-4090-842B-2C3F102EF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8" y="3351"/>
                <a:ext cx="62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8839BD2-F942-4634-8EAA-B850CA0A0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8" y="3140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DBEAF0F-652E-4C1E-9804-316DA222A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6" y="3562"/>
                <a:ext cx="62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B6CACCC-26BD-45E1-830B-8D7149263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7" y="3422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7936C06-9FEB-4BB8-A613-99F5D97B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7" y="3562"/>
                <a:ext cx="62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BB0B8EF-C445-41F7-9FEC-255647781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8" y="3633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23DBFA1-2065-4260-8BA5-805ACDF498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8" y="2788"/>
                <a:ext cx="696" cy="6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EEE176-64D7-499B-B8E6-433383010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8" y="2999"/>
                <a:ext cx="62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01E8750-220D-4962-936F-EC756C21DE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0" y="3422"/>
                <a:ext cx="63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985C04E-859C-46EC-8C0B-2F64543391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0" y="3140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D157C81-F7A4-4127-8503-ACF7A7BE0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8" y="3492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DC58471-7BE6-47EA-90D7-E103A90B1C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8" y="3351"/>
                <a:ext cx="63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DBEB49E-C7E8-403D-8DC1-0C3B910A51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9" y="3562"/>
                <a:ext cx="63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8197C59-4074-4CB4-B8CC-814FC865E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" y="3633"/>
                <a:ext cx="63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0BBC14F-877D-47F3-A3F7-C030D5CB4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7" y="3140"/>
                <a:ext cx="696" cy="6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spcBef>
                    <a:spcPct val="5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0F3444A-9AEF-4FC9-9ADE-23898A224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</a:rPr>
                  <a:t>p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F6F0912-A4FF-4338-8CC7-6C4670EF6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21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lnSpc>
                    <a:spcPct val="125000"/>
                  </a:lnSpc>
                  <a:spcBef>
                    <a:spcPct val="60000"/>
                  </a:spcBef>
                  <a:spcAft>
                    <a:spcPct val="1000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@"/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lnSpc>
                    <a:spcPct val="125000"/>
                  </a:lnSpc>
                  <a:spcBef>
                    <a:spcPct val="3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lnSpc>
                    <a:spcPct val="125000"/>
                  </a:lnSpc>
                  <a:spcBef>
                    <a:spcPct val="2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-"/>
                  <a:defRPr sz="1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1200">
                    <a:solidFill>
                      <a:schemeClr val="tx1"/>
                    </a:solidFill>
                    <a:latin typeface="Comic Sans MS" panose="030F0702030302020204" pitchFamily="66" charset="0"/>
                    <a:ea typeface="文鼎粗钢笔行楷" pitchFamily="33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2400" b="0" dirty="0">
                    <a:latin typeface="Times New Roman" panose="02020603050405020304" pitchFamily="18" charset="0"/>
                  </a:rPr>
                  <a:t>q</a:t>
                </a:r>
              </a:p>
            </p:txBody>
          </p:sp>
        </p:grpSp>
        <p:sp>
          <p:nvSpPr>
            <p:cNvPr id="6" name="Rectangle 24">
              <a:extLst>
                <a:ext uri="{FF2B5EF4-FFF2-40B4-BE49-F238E27FC236}">
                  <a16:creationId xmlns:a16="http://schemas.microsoft.com/office/drawing/2014/main" id="{D6CBEE2A-C905-4B4B-8313-6021D4E0A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76"/>
              <a:ext cx="1152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MinPts = 5</a:t>
              </a:r>
            </a:p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Eps = 1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215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Density-Based Clustering: Background (II)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7189389" cy="5272212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/>
              <a:t>Density-reachable: </a:t>
            </a:r>
          </a:p>
          <a:p>
            <a:pPr lvl="1">
              <a:spcBef>
                <a:spcPct val="50000"/>
              </a:spcBef>
            </a:pPr>
            <a:r>
              <a:rPr lang="en-US" altLang="zh-CN" sz="1800" b="1" dirty="0"/>
              <a:t>A point </a:t>
            </a:r>
            <a:r>
              <a:rPr lang="en-US" altLang="zh-CN" sz="1800" b="1" i="1" dirty="0"/>
              <a:t>p</a:t>
            </a:r>
            <a:r>
              <a:rPr lang="en-US" altLang="zh-CN" sz="1800" b="1" dirty="0"/>
              <a:t> is density-reachable from a point </a:t>
            </a:r>
            <a:r>
              <a:rPr lang="en-US" altLang="zh-CN" sz="1800" b="1" i="1" dirty="0"/>
              <a:t>q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wrt</a:t>
            </a:r>
            <a:r>
              <a:rPr lang="en-US" altLang="zh-CN" sz="1800" b="1" dirty="0"/>
              <a:t>. </a:t>
            </a:r>
            <a:r>
              <a:rPr lang="en-US" altLang="zh-CN" sz="1800" b="1" i="1" dirty="0"/>
              <a:t>Eps</a:t>
            </a:r>
            <a:r>
              <a:rPr lang="en-US" altLang="zh-CN" sz="1800" b="1" dirty="0"/>
              <a:t>, </a:t>
            </a:r>
            <a:r>
              <a:rPr lang="en-US" altLang="zh-CN" sz="1800" b="1" i="1" dirty="0" err="1"/>
              <a:t>MinPts</a:t>
            </a:r>
            <a:r>
              <a:rPr lang="en-US" altLang="zh-CN" sz="1800" b="1" dirty="0"/>
              <a:t> if there is a chain of points </a:t>
            </a:r>
            <a:r>
              <a:rPr lang="en-US" altLang="zh-CN" sz="1800" b="1" i="1" dirty="0"/>
              <a:t>p</a:t>
            </a:r>
            <a:r>
              <a:rPr lang="en-US" altLang="zh-CN" sz="1800" b="1" i="1" baseline="-25000" dirty="0"/>
              <a:t>1</a:t>
            </a:r>
            <a:r>
              <a:rPr lang="en-US" altLang="zh-CN" sz="1800" b="1" dirty="0"/>
              <a:t>, </a:t>
            </a:r>
            <a:r>
              <a:rPr lang="en-US" altLang="zh-CN" sz="1800" b="1" dirty="0">
                <a:latin typeface="Times New Roman" panose="02020603050405020304" pitchFamily="18" charset="0"/>
              </a:rPr>
              <a:t>…</a:t>
            </a:r>
            <a:r>
              <a:rPr lang="en-US" altLang="zh-CN" sz="1800" b="1" dirty="0"/>
              <a:t>, </a:t>
            </a:r>
            <a:r>
              <a:rPr lang="en-US" altLang="zh-CN" sz="1800" b="1" i="1" dirty="0" err="1"/>
              <a:t>p</a:t>
            </a:r>
            <a:r>
              <a:rPr lang="en-US" altLang="zh-CN" sz="1800" b="1" i="1" baseline="-25000" dirty="0" err="1"/>
              <a:t>n</a:t>
            </a:r>
            <a:r>
              <a:rPr lang="en-US" altLang="zh-CN" sz="1800" b="1" dirty="0"/>
              <a:t>, </a:t>
            </a:r>
            <a:r>
              <a:rPr lang="en-US" altLang="zh-CN" sz="1800" b="1" i="1" dirty="0"/>
              <a:t>p</a:t>
            </a:r>
            <a:r>
              <a:rPr lang="en-US" altLang="zh-CN" sz="1800" b="1" i="1" baseline="-25000" dirty="0"/>
              <a:t>1</a:t>
            </a:r>
            <a:r>
              <a:rPr lang="en-US" altLang="zh-CN" sz="1800" b="1" dirty="0"/>
              <a:t> = </a:t>
            </a:r>
            <a:r>
              <a:rPr lang="en-US" altLang="zh-CN" sz="1800" b="1" i="1" dirty="0"/>
              <a:t>q</a:t>
            </a:r>
            <a:r>
              <a:rPr lang="en-US" altLang="zh-CN" sz="1800" b="1" dirty="0"/>
              <a:t>, </a:t>
            </a:r>
            <a:r>
              <a:rPr lang="en-US" altLang="zh-CN" sz="1800" b="1" i="1" dirty="0" err="1"/>
              <a:t>p</a:t>
            </a:r>
            <a:r>
              <a:rPr lang="en-US" altLang="zh-CN" sz="1800" b="1" i="1" baseline="-25000" dirty="0" err="1"/>
              <a:t>n</a:t>
            </a:r>
            <a:r>
              <a:rPr lang="en-US" altLang="zh-CN" sz="1800" b="1" dirty="0"/>
              <a:t> = </a:t>
            </a:r>
            <a:r>
              <a:rPr lang="en-US" altLang="zh-CN" sz="1800" b="1" i="1" dirty="0"/>
              <a:t>p</a:t>
            </a:r>
            <a:r>
              <a:rPr lang="en-US" altLang="zh-CN" sz="1800" b="1" dirty="0"/>
              <a:t> such that </a:t>
            </a:r>
            <a:r>
              <a:rPr lang="en-US" altLang="zh-CN" sz="1800" b="1" i="1" dirty="0"/>
              <a:t>p</a:t>
            </a:r>
            <a:r>
              <a:rPr lang="en-US" altLang="zh-CN" sz="1800" b="1" i="1" baseline="-25000" dirty="0"/>
              <a:t>i+1</a:t>
            </a:r>
            <a:r>
              <a:rPr lang="en-US" altLang="zh-CN" sz="1800" b="1" dirty="0"/>
              <a:t> is directly density-reachable from </a:t>
            </a:r>
            <a:r>
              <a:rPr lang="en-US" altLang="zh-CN" sz="1800" b="1" i="1" dirty="0"/>
              <a:t>p</a:t>
            </a:r>
            <a:r>
              <a:rPr lang="en-US" altLang="zh-CN" sz="1800" b="1" i="1" baseline="-25000" dirty="0"/>
              <a:t>i</a:t>
            </a:r>
            <a:r>
              <a:rPr lang="en-US" altLang="zh-CN" sz="1800" b="1" dirty="0"/>
              <a:t>	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/>
              <a:t>Density-connected</a:t>
            </a:r>
          </a:p>
          <a:p>
            <a:pPr lvl="1">
              <a:spcBef>
                <a:spcPct val="50000"/>
              </a:spcBef>
            </a:pPr>
            <a:r>
              <a:rPr lang="en-US" altLang="zh-CN" sz="1800" b="1" dirty="0"/>
              <a:t>A point </a:t>
            </a:r>
            <a:r>
              <a:rPr lang="en-US" altLang="zh-CN" sz="1800" b="1" i="1" dirty="0"/>
              <a:t>p</a:t>
            </a:r>
            <a:r>
              <a:rPr lang="en-US" altLang="zh-CN" sz="1800" b="1" dirty="0"/>
              <a:t> is density-connected to a point </a:t>
            </a:r>
            <a:r>
              <a:rPr lang="en-US" altLang="zh-CN" sz="1800" b="1" i="1" dirty="0"/>
              <a:t>q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wrt</a:t>
            </a:r>
            <a:r>
              <a:rPr lang="en-US" altLang="zh-CN" sz="1800" b="1" dirty="0"/>
              <a:t>. </a:t>
            </a:r>
            <a:r>
              <a:rPr lang="en-US" altLang="zh-CN" sz="1800" b="1" i="1" dirty="0"/>
              <a:t>Eps</a:t>
            </a:r>
            <a:r>
              <a:rPr lang="en-US" altLang="zh-CN" sz="1800" b="1" dirty="0"/>
              <a:t>, </a:t>
            </a:r>
            <a:r>
              <a:rPr lang="en-US" altLang="zh-CN" sz="1800" b="1" i="1" dirty="0" err="1"/>
              <a:t>MinPts</a:t>
            </a:r>
            <a:r>
              <a:rPr lang="en-US" altLang="zh-CN" sz="1800" b="1" dirty="0"/>
              <a:t> if there is a point </a:t>
            </a:r>
            <a:r>
              <a:rPr lang="en-US" altLang="zh-CN" sz="1800" b="1" i="1" dirty="0"/>
              <a:t>o </a:t>
            </a:r>
            <a:r>
              <a:rPr lang="en-US" altLang="zh-CN" sz="1800" b="1" dirty="0"/>
              <a:t>such that both, </a:t>
            </a:r>
            <a:r>
              <a:rPr lang="en-US" altLang="zh-CN" sz="1800" b="1" i="1" dirty="0"/>
              <a:t>p</a:t>
            </a:r>
            <a:r>
              <a:rPr lang="en-US" altLang="zh-CN" sz="1800" b="1" dirty="0"/>
              <a:t> and </a:t>
            </a:r>
            <a:r>
              <a:rPr lang="en-US" altLang="zh-CN" sz="1800" b="1" i="1" dirty="0"/>
              <a:t>q</a:t>
            </a:r>
            <a:r>
              <a:rPr lang="en-US" altLang="zh-CN" sz="1800" b="1" dirty="0"/>
              <a:t> are density-reachable from </a:t>
            </a:r>
            <a:r>
              <a:rPr lang="en-US" altLang="zh-CN" sz="1800" b="1" i="1" dirty="0"/>
              <a:t>o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wrt</a:t>
            </a:r>
            <a:r>
              <a:rPr lang="en-US" altLang="zh-CN" sz="1800" b="1" dirty="0"/>
              <a:t>. </a:t>
            </a:r>
            <a:r>
              <a:rPr lang="en-US" altLang="zh-CN" sz="1800" b="1" i="1" dirty="0"/>
              <a:t>Eps</a:t>
            </a:r>
            <a:r>
              <a:rPr lang="en-US" altLang="zh-CN" sz="1800" b="1" dirty="0"/>
              <a:t> and </a:t>
            </a:r>
            <a:r>
              <a:rPr lang="en-US" altLang="zh-CN" sz="1800" b="1" i="1" dirty="0" err="1"/>
              <a:t>MinPts</a:t>
            </a:r>
            <a:r>
              <a:rPr lang="en-US" altLang="zh-CN" sz="1800" b="1" dirty="0"/>
              <a:t>.</a:t>
            </a:r>
          </a:p>
        </p:txBody>
      </p:sp>
      <p:grpSp>
        <p:nvGrpSpPr>
          <p:cNvPr id="4" name="Group 25">
            <a:extLst>
              <a:ext uri="{FF2B5EF4-FFF2-40B4-BE49-F238E27FC236}">
                <a16:creationId xmlns:a16="http://schemas.microsoft.com/office/drawing/2014/main" id="{D2B8698E-7E75-4924-9B60-2359ABCA006C}"/>
              </a:ext>
            </a:extLst>
          </p:cNvPr>
          <p:cNvGrpSpPr>
            <a:grpSpLocks/>
          </p:cNvGrpSpPr>
          <p:nvPr/>
        </p:nvGrpSpPr>
        <p:grpSpPr bwMode="auto">
          <a:xfrm>
            <a:off x="7753350" y="3881080"/>
            <a:ext cx="2863850" cy="1638300"/>
            <a:chOff x="3428" y="2740"/>
            <a:chExt cx="1804" cy="1032"/>
          </a:xfrm>
        </p:grpSpPr>
        <p:sp>
          <p:nvSpPr>
            <p:cNvPr id="5" name="Oval 26">
              <a:extLst>
                <a:ext uri="{FF2B5EF4-FFF2-40B4-BE49-F238E27FC236}">
                  <a16:creationId xmlns:a16="http://schemas.microsoft.com/office/drawing/2014/main" id="{D182D4DE-3C9C-455F-9C2A-C93D743F3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4" y="3089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Oval 27">
              <a:extLst>
                <a:ext uri="{FF2B5EF4-FFF2-40B4-BE49-F238E27FC236}">
                  <a16:creationId xmlns:a16="http://schemas.microsoft.com/office/drawing/2014/main" id="{D7341372-050B-4950-AFB3-AC0ED199D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6" y="3159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Oval 28">
              <a:extLst>
                <a:ext uri="{FF2B5EF4-FFF2-40B4-BE49-F238E27FC236}">
                  <a16:creationId xmlns:a16="http://schemas.microsoft.com/office/drawing/2014/main" id="{96D2282C-D085-4384-A6B9-24AB1543D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6" y="2948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Oval 29">
              <a:extLst>
                <a:ext uri="{FF2B5EF4-FFF2-40B4-BE49-F238E27FC236}">
                  <a16:creationId xmlns:a16="http://schemas.microsoft.com/office/drawing/2014/main" id="{ED620C66-B885-4861-835F-AB290726B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3370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Oval 30">
              <a:extLst>
                <a:ext uri="{FF2B5EF4-FFF2-40B4-BE49-F238E27FC236}">
                  <a16:creationId xmlns:a16="http://schemas.microsoft.com/office/drawing/2014/main" id="{C04C4EC9-4854-4510-9EAD-D66D73E19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5" y="3230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Oval 31">
              <a:extLst>
                <a:ext uri="{FF2B5EF4-FFF2-40B4-BE49-F238E27FC236}">
                  <a16:creationId xmlns:a16="http://schemas.microsoft.com/office/drawing/2014/main" id="{CAE03DED-4F3D-4A89-9023-B3B6AAF15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3514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Oval 32">
              <a:extLst>
                <a:ext uri="{FF2B5EF4-FFF2-40B4-BE49-F238E27FC236}">
                  <a16:creationId xmlns:a16="http://schemas.microsoft.com/office/drawing/2014/main" id="{E1F0F2A4-AB17-40A3-BCBD-A5E2B3E50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3297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Oval 33">
              <a:extLst>
                <a:ext uri="{FF2B5EF4-FFF2-40B4-BE49-F238E27FC236}">
                  <a16:creationId xmlns:a16="http://schemas.microsoft.com/office/drawing/2014/main" id="{A4C2DB9F-2A42-49B9-B7A5-AD4ECD14F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2807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Oval 34">
              <a:extLst>
                <a:ext uri="{FF2B5EF4-FFF2-40B4-BE49-F238E27FC236}">
                  <a16:creationId xmlns:a16="http://schemas.microsoft.com/office/drawing/2014/main" id="{24CD7FED-3553-4D00-B8CE-6636CA934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8" y="3230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Oval 35">
              <a:extLst>
                <a:ext uri="{FF2B5EF4-FFF2-40B4-BE49-F238E27FC236}">
                  <a16:creationId xmlns:a16="http://schemas.microsoft.com/office/drawing/2014/main" id="{FB7FA126-FA7B-4E74-ADDB-A92133704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" y="2948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Oval 36">
              <a:extLst>
                <a:ext uri="{FF2B5EF4-FFF2-40B4-BE49-F238E27FC236}">
                  <a16:creationId xmlns:a16="http://schemas.microsoft.com/office/drawing/2014/main" id="{AF290D29-473F-4325-8734-3E92C98A6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3252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Oval 37">
              <a:extLst>
                <a:ext uri="{FF2B5EF4-FFF2-40B4-BE49-F238E27FC236}">
                  <a16:creationId xmlns:a16="http://schemas.microsoft.com/office/drawing/2014/main" id="{17B3855C-A5E7-4421-B5B1-D22BDA2F4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159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Oval 38">
              <a:extLst>
                <a:ext uri="{FF2B5EF4-FFF2-40B4-BE49-F238E27FC236}">
                  <a16:creationId xmlns:a16="http://schemas.microsoft.com/office/drawing/2014/main" id="{D0FC88CC-55DF-4267-AE89-DA6648B3D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3370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Oval 39">
              <a:extLst>
                <a:ext uri="{FF2B5EF4-FFF2-40B4-BE49-F238E27FC236}">
                  <a16:creationId xmlns:a16="http://schemas.microsoft.com/office/drawing/2014/main" id="{EF5E9428-1FC8-4539-9808-94751BD98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9" y="3441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40">
              <a:extLst>
                <a:ext uri="{FF2B5EF4-FFF2-40B4-BE49-F238E27FC236}">
                  <a16:creationId xmlns:a16="http://schemas.microsoft.com/office/drawing/2014/main" id="{7DA422D7-1ABD-404F-90FA-ACF7389D0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8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0" name="Rectangle 41">
              <a:extLst>
                <a:ext uri="{FF2B5EF4-FFF2-40B4-BE49-F238E27FC236}">
                  <a16:creationId xmlns:a16="http://schemas.microsoft.com/office/drawing/2014/main" id="{EF10D4E0-EA68-43FC-AE3C-E4873219B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8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21" name="Oval 42">
              <a:extLst>
                <a:ext uri="{FF2B5EF4-FFF2-40B4-BE49-F238E27FC236}">
                  <a16:creationId xmlns:a16="http://schemas.microsoft.com/office/drawing/2014/main" id="{AEC3EC26-8521-4602-8475-27E5EBF1D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3182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539C89B7-BF21-4A73-87EB-4278FC586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" y="3207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8E246FB0-8C08-4ED4-B832-96550726B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" y="3322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F0181718-86D3-441A-96E8-B42EF1065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4" y="2942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Oval 46">
              <a:extLst>
                <a:ext uri="{FF2B5EF4-FFF2-40B4-BE49-F238E27FC236}">
                  <a16:creationId xmlns:a16="http://schemas.microsoft.com/office/drawing/2014/main" id="{2230C276-2396-4455-B825-FC0F0C5A9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" y="2871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Oval 47">
              <a:extLst>
                <a:ext uri="{FF2B5EF4-FFF2-40B4-BE49-F238E27FC236}">
                  <a16:creationId xmlns:a16="http://schemas.microsoft.com/office/drawing/2014/main" id="{DA10F634-7479-48CC-A98B-C3D6CF76E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" y="3034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Oval 48">
              <a:extLst>
                <a:ext uri="{FF2B5EF4-FFF2-40B4-BE49-F238E27FC236}">
                  <a16:creationId xmlns:a16="http://schemas.microsoft.com/office/drawing/2014/main" id="{F17BC00F-0FD9-4BFF-877E-8AFBF6B8C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" y="298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Oval 49">
              <a:extLst>
                <a:ext uri="{FF2B5EF4-FFF2-40B4-BE49-F238E27FC236}">
                  <a16:creationId xmlns:a16="http://schemas.microsoft.com/office/drawing/2014/main" id="{EB240972-0C61-41BE-95DC-B17505745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3076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Oval 50">
              <a:extLst>
                <a:ext uri="{FF2B5EF4-FFF2-40B4-BE49-F238E27FC236}">
                  <a16:creationId xmlns:a16="http://schemas.microsoft.com/office/drawing/2014/main" id="{9E33C21F-85A5-460C-8C7F-992BE177B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4" y="298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Oval 51">
              <a:extLst>
                <a:ext uri="{FF2B5EF4-FFF2-40B4-BE49-F238E27FC236}">
                  <a16:creationId xmlns:a16="http://schemas.microsoft.com/office/drawing/2014/main" id="{5647BA0B-F760-44FD-B8B0-C66945F6C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74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Line 52">
              <a:extLst>
                <a:ext uri="{FF2B5EF4-FFF2-40B4-BE49-F238E27FC236}">
                  <a16:creationId xmlns:a16="http://schemas.microsoft.com/office/drawing/2014/main" id="{D3D5E931-1F56-4FC9-A82C-C7F038E30E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3312"/>
              <a:ext cx="288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Line 53">
              <a:extLst>
                <a:ext uri="{FF2B5EF4-FFF2-40B4-BE49-F238E27FC236}">
                  <a16:creationId xmlns:a16="http://schemas.microsoft.com/office/drawing/2014/main" id="{FBA5A79D-38DF-4776-8FC0-A826E37D4E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3264"/>
              <a:ext cx="24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Oval 54">
              <a:extLst>
                <a:ext uri="{FF2B5EF4-FFF2-40B4-BE49-F238E27FC236}">
                  <a16:creationId xmlns:a16="http://schemas.microsoft.com/office/drawing/2014/main" id="{65D8C25C-D951-4192-8067-607F32CA3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" y="2993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Oval 55">
              <a:extLst>
                <a:ext uri="{FF2B5EF4-FFF2-40B4-BE49-F238E27FC236}">
                  <a16:creationId xmlns:a16="http://schemas.microsoft.com/office/drawing/2014/main" id="{2F1FFFB8-40BB-4425-87E8-71D8AAB4B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3044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Oval 56">
              <a:extLst>
                <a:ext uri="{FF2B5EF4-FFF2-40B4-BE49-F238E27FC236}">
                  <a16:creationId xmlns:a16="http://schemas.microsoft.com/office/drawing/2014/main" id="{978EFA84-16A5-4B12-8DBB-124DCFA0A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2807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Oval 57">
              <a:extLst>
                <a:ext uri="{FF2B5EF4-FFF2-40B4-BE49-F238E27FC236}">
                  <a16:creationId xmlns:a16="http://schemas.microsoft.com/office/drawing/2014/main" id="{5DFC07FD-B5F8-4AA8-900C-BE4D1891B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8" y="274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Line 58">
              <a:extLst>
                <a:ext uri="{FF2B5EF4-FFF2-40B4-BE49-F238E27FC236}">
                  <a16:creationId xmlns:a16="http://schemas.microsoft.com/office/drawing/2014/main" id="{570BBA4E-80CA-4FDF-8E5E-369A02B24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072"/>
              <a:ext cx="9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Line 59">
              <a:extLst>
                <a:ext uri="{FF2B5EF4-FFF2-40B4-BE49-F238E27FC236}">
                  <a16:creationId xmlns:a16="http://schemas.microsoft.com/office/drawing/2014/main" id="{B8947992-B087-4175-B88A-4E7DE4F737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3072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Rectangle 60">
              <a:extLst>
                <a:ext uri="{FF2B5EF4-FFF2-40B4-BE49-F238E27FC236}">
                  <a16:creationId xmlns:a16="http://schemas.microsoft.com/office/drawing/2014/main" id="{4D872842-DAE1-4318-B3FD-EA8E8AD3F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31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</a:rPr>
                <a:t>o</a:t>
              </a:r>
            </a:p>
          </p:txBody>
        </p:sp>
      </p:grpSp>
      <p:grpSp>
        <p:nvGrpSpPr>
          <p:cNvPr id="40" name="Group 63">
            <a:extLst>
              <a:ext uri="{FF2B5EF4-FFF2-40B4-BE49-F238E27FC236}">
                <a16:creationId xmlns:a16="http://schemas.microsoft.com/office/drawing/2014/main" id="{371298CB-BC6A-45FF-98CF-689CC96F2036}"/>
              </a:ext>
            </a:extLst>
          </p:cNvPr>
          <p:cNvGrpSpPr>
            <a:grpSpLocks/>
          </p:cNvGrpSpPr>
          <p:nvPr/>
        </p:nvGrpSpPr>
        <p:grpSpPr bwMode="auto">
          <a:xfrm>
            <a:off x="7985126" y="1355368"/>
            <a:ext cx="2290762" cy="1790700"/>
            <a:chOff x="3923" y="993"/>
            <a:chExt cx="1443" cy="1128"/>
          </a:xfrm>
        </p:grpSpPr>
        <p:sp>
          <p:nvSpPr>
            <p:cNvPr id="41" name="Oval 4">
              <a:extLst>
                <a:ext uri="{FF2B5EF4-FFF2-40B4-BE49-F238E27FC236}">
                  <a16:creationId xmlns:a16="http://schemas.microsoft.com/office/drawing/2014/main" id="{227302D7-9E09-4C06-B20E-DA8A8C9A4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1438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Oval 5">
              <a:extLst>
                <a:ext uri="{FF2B5EF4-FFF2-40B4-BE49-F238E27FC236}">
                  <a16:creationId xmlns:a16="http://schemas.microsoft.com/office/drawing/2014/main" id="{1C7EE6B3-E440-49D4-B884-24E447155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" y="1508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Oval 6">
              <a:extLst>
                <a:ext uri="{FF2B5EF4-FFF2-40B4-BE49-F238E27FC236}">
                  <a16:creationId xmlns:a16="http://schemas.microsoft.com/office/drawing/2014/main" id="{49F5F5B4-B305-4873-A41F-7B1902F4B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" y="1297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Oval 7">
              <a:extLst>
                <a:ext uri="{FF2B5EF4-FFF2-40B4-BE49-F238E27FC236}">
                  <a16:creationId xmlns:a16="http://schemas.microsoft.com/office/drawing/2014/main" id="{C7FEACF2-53D2-4B26-BE78-DB5634E3E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1719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Oval 8">
              <a:extLst>
                <a:ext uri="{FF2B5EF4-FFF2-40B4-BE49-F238E27FC236}">
                  <a16:creationId xmlns:a16="http://schemas.microsoft.com/office/drawing/2014/main" id="{569BFE1C-1E88-4FBE-AD79-FD36A3D8C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" y="1579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Oval 9">
              <a:extLst>
                <a:ext uri="{FF2B5EF4-FFF2-40B4-BE49-F238E27FC236}">
                  <a16:creationId xmlns:a16="http://schemas.microsoft.com/office/drawing/2014/main" id="{A7245DDE-915F-4EA8-9A42-00A204441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" y="1719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Oval 10">
              <a:extLst>
                <a:ext uri="{FF2B5EF4-FFF2-40B4-BE49-F238E27FC236}">
                  <a16:creationId xmlns:a16="http://schemas.microsoft.com/office/drawing/2014/main" id="{F9B82246-05C0-4060-BA2F-607A1694D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" y="1790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5D196FBC-5D54-42F0-B057-2156531C9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" y="1156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Oval 12">
              <a:extLst>
                <a:ext uri="{FF2B5EF4-FFF2-40B4-BE49-F238E27FC236}">
                  <a16:creationId xmlns:a16="http://schemas.microsoft.com/office/drawing/2014/main" id="{5FF4FECE-F8B9-4324-85A4-1628D7B10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6" y="1579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Oval 13">
              <a:extLst>
                <a:ext uri="{FF2B5EF4-FFF2-40B4-BE49-F238E27FC236}">
                  <a16:creationId xmlns:a16="http://schemas.microsoft.com/office/drawing/2014/main" id="{077386F3-45B0-4332-A1B7-B114022FE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1297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Oval 14">
              <a:extLst>
                <a:ext uri="{FF2B5EF4-FFF2-40B4-BE49-F238E27FC236}">
                  <a16:creationId xmlns:a16="http://schemas.microsoft.com/office/drawing/2014/main" id="{29D86182-8392-47E6-B12C-89D1977C6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" y="1649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Oval 15">
              <a:extLst>
                <a:ext uri="{FF2B5EF4-FFF2-40B4-BE49-F238E27FC236}">
                  <a16:creationId xmlns:a16="http://schemas.microsoft.com/office/drawing/2014/main" id="{C156DA08-7616-4994-8E19-BE6038B91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4" y="1508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Oval 16">
              <a:extLst>
                <a:ext uri="{FF2B5EF4-FFF2-40B4-BE49-F238E27FC236}">
                  <a16:creationId xmlns:a16="http://schemas.microsoft.com/office/drawing/2014/main" id="{180CDB9E-D7DB-4EB6-9548-938ABD832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5" y="1719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" name="Oval 17">
              <a:extLst>
                <a:ext uri="{FF2B5EF4-FFF2-40B4-BE49-F238E27FC236}">
                  <a16:creationId xmlns:a16="http://schemas.microsoft.com/office/drawing/2014/main" id="{16AD7B0E-18DF-4DF6-8BC5-C7D81F77E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7" y="1790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Oval 18">
              <a:extLst>
                <a:ext uri="{FF2B5EF4-FFF2-40B4-BE49-F238E27FC236}">
                  <a16:creationId xmlns:a16="http://schemas.microsoft.com/office/drawing/2014/main" id="{0FFA6E07-B2FA-46CC-B871-189E6E6EC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" y="1425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Oval 19">
              <a:extLst>
                <a:ext uri="{FF2B5EF4-FFF2-40B4-BE49-F238E27FC236}">
                  <a16:creationId xmlns:a16="http://schemas.microsoft.com/office/drawing/2014/main" id="{BA7D3FE9-F42A-4620-964B-37C6F91F0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1345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" name="Rectangle 20">
              <a:extLst>
                <a:ext uri="{FF2B5EF4-FFF2-40B4-BE49-F238E27FC236}">
                  <a16:creationId xmlns:a16="http://schemas.microsoft.com/office/drawing/2014/main" id="{0D823562-B936-4C70-A78A-A8271DD20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1181"/>
              <a:ext cx="4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</a:rPr>
                <a:t>P</a:t>
              </a:r>
              <a:r>
                <a:rPr lang="en-US" altLang="zh-CN" sz="1600" i="1">
                  <a:latin typeface="Times New Roman" panose="02020603050405020304" pitchFamily="18" charset="0"/>
                </a:rPr>
                <a:t>i+1</a:t>
              </a:r>
            </a:p>
          </p:txBody>
        </p:sp>
        <p:sp>
          <p:nvSpPr>
            <p:cNvPr id="58" name="Rectangle 21">
              <a:extLst>
                <a:ext uri="{FF2B5EF4-FFF2-40B4-BE49-F238E27FC236}">
                  <a16:creationId xmlns:a16="http://schemas.microsoft.com/office/drawing/2014/main" id="{561BC079-9B98-4064-A310-2AE8375A9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6" y="1613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59" name="Oval 22">
              <a:extLst>
                <a:ext uri="{FF2B5EF4-FFF2-40B4-BE49-F238E27FC236}">
                  <a16:creationId xmlns:a16="http://schemas.microsoft.com/office/drawing/2014/main" id="{322287FC-627D-44EC-A154-D88316F86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8" y="993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" name="Rectangle 23">
              <a:extLst>
                <a:ext uri="{FF2B5EF4-FFF2-40B4-BE49-F238E27FC236}">
                  <a16:creationId xmlns:a16="http://schemas.microsoft.com/office/drawing/2014/main" id="{53F0910D-7A01-470F-BF99-676390654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1469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</a:rPr>
                <a:t>P</a:t>
              </a:r>
              <a:r>
                <a:rPr lang="en-US" altLang="zh-CN" sz="2400" i="1" baseline="-250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61" name="Line 24">
              <a:extLst>
                <a:ext uri="{FF2B5EF4-FFF2-40B4-BE49-F238E27FC236}">
                  <a16:creationId xmlns:a16="http://schemas.microsoft.com/office/drawing/2014/main" id="{66BC73C5-EF2F-443C-ADC7-A6FD31B5F1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94" y="1373"/>
              <a:ext cx="28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Line 61">
              <a:extLst>
                <a:ext uri="{FF2B5EF4-FFF2-40B4-BE49-F238E27FC236}">
                  <a16:creationId xmlns:a16="http://schemas.microsoft.com/office/drawing/2014/main" id="{B214D5C1-A859-4A3A-B451-70FA7FD1A1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8" y="1569"/>
              <a:ext cx="288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3646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DBSCAN: Density Based Spatial Clustering of Applications with Noise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Relies on a </a:t>
            </a:r>
            <a:r>
              <a:rPr lang="en-US" altLang="zh-CN" sz="2000" b="1" i="1" dirty="0"/>
              <a:t>density-based</a:t>
            </a:r>
            <a:r>
              <a:rPr lang="en-US" altLang="zh-CN" sz="2000" b="1" dirty="0"/>
              <a:t> notion of cluster:  A </a:t>
            </a:r>
            <a:r>
              <a:rPr lang="en-US" altLang="zh-CN" sz="2000" b="1" i="1" dirty="0"/>
              <a:t>cluster</a:t>
            </a:r>
            <a:r>
              <a:rPr lang="en-US" altLang="zh-CN" sz="2000" b="1" dirty="0"/>
              <a:t> is defined as a maximal set of density-connected points</a:t>
            </a:r>
          </a:p>
          <a:p>
            <a:r>
              <a:rPr lang="en-US" altLang="zh-CN" sz="2000" b="1" dirty="0"/>
              <a:t>Discovers clusters of arbitrary shape in spatial databases with noise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C9000959-F2B3-478A-893F-C0A134193533}"/>
              </a:ext>
            </a:extLst>
          </p:cNvPr>
          <p:cNvGrpSpPr>
            <a:grpSpLocks/>
          </p:cNvGrpSpPr>
          <p:nvPr/>
        </p:nvGrpSpPr>
        <p:grpSpPr bwMode="auto">
          <a:xfrm>
            <a:off x="2586252" y="3181350"/>
            <a:ext cx="6324600" cy="2743200"/>
            <a:chOff x="672" y="1824"/>
            <a:chExt cx="4608" cy="2112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7379BBC4-3C3A-4B38-B237-B55C7A6AE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3" y="2496"/>
              <a:ext cx="143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4FE9F672-D081-4559-84C1-E19AA4D10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145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4938D00A-CDBC-453F-A6DF-798EBB5A4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" y="2783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DBE4B595-1417-4AC7-8FAD-727D62B2A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496"/>
              <a:ext cx="143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1D9C2E97-8D4B-41A3-8D34-D5FDA58B2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928"/>
              <a:ext cx="143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757E2C97-4155-47D3-90D1-55F320D71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3" y="2977"/>
              <a:ext cx="143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E5B4B6C4-522D-43DC-9B22-FA5F475FA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" y="3120"/>
              <a:ext cx="143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Oval 12">
              <a:extLst>
                <a:ext uri="{FF2B5EF4-FFF2-40B4-BE49-F238E27FC236}">
                  <a16:creationId xmlns:a16="http://schemas.microsoft.com/office/drawing/2014/main" id="{61410D8D-23EC-4726-9872-30C173DE5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" y="3360"/>
              <a:ext cx="143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Oval 13">
              <a:extLst>
                <a:ext uri="{FF2B5EF4-FFF2-40B4-BE49-F238E27FC236}">
                  <a16:creationId xmlns:a16="http://schemas.microsoft.com/office/drawing/2014/main" id="{946136AC-16C0-4EDD-A000-D018C12A2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505"/>
              <a:ext cx="145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E560AC29-955F-48E8-990B-6BD814FFE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696"/>
              <a:ext cx="145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Oval 15">
              <a:extLst>
                <a:ext uri="{FF2B5EF4-FFF2-40B4-BE49-F238E27FC236}">
                  <a16:creationId xmlns:a16="http://schemas.microsoft.com/office/drawing/2014/main" id="{23CD1A9F-3B6B-45E4-958C-236C3C505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264"/>
              <a:ext cx="143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Oval 16">
              <a:extLst>
                <a:ext uri="{FF2B5EF4-FFF2-40B4-BE49-F238E27FC236}">
                  <a16:creationId xmlns:a16="http://schemas.microsoft.com/office/drawing/2014/main" id="{7BB4167E-BAC5-4F8D-919E-483899168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921"/>
              <a:ext cx="145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90B3FD27-F65D-4C77-9B46-D9BD8BD91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496"/>
              <a:ext cx="145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Oval 18">
              <a:extLst>
                <a:ext uri="{FF2B5EF4-FFF2-40B4-BE49-F238E27FC236}">
                  <a16:creationId xmlns:a16="http://schemas.microsoft.com/office/drawing/2014/main" id="{680A3131-C0B7-41B7-AB95-9D6DDA964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" y="2688"/>
              <a:ext cx="143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Oval 19">
              <a:extLst>
                <a:ext uri="{FF2B5EF4-FFF2-40B4-BE49-F238E27FC236}">
                  <a16:creationId xmlns:a16="http://schemas.microsoft.com/office/drawing/2014/main" id="{E5BE5748-A315-4C59-808D-D86D1A45F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783"/>
              <a:ext cx="145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Oval 20">
              <a:extLst>
                <a:ext uri="{FF2B5EF4-FFF2-40B4-BE49-F238E27FC236}">
                  <a16:creationId xmlns:a16="http://schemas.microsoft.com/office/drawing/2014/main" id="{F0E199C8-5904-4B45-81E6-260B20E1F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544"/>
              <a:ext cx="145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Oval 21">
              <a:extLst>
                <a:ext uri="{FF2B5EF4-FFF2-40B4-BE49-F238E27FC236}">
                  <a16:creationId xmlns:a16="http://schemas.microsoft.com/office/drawing/2014/main" id="{86A3039B-BDC0-4ED7-AA0C-E8A340D7F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880"/>
              <a:ext cx="145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0C0F894F-3016-4DAB-83A5-1D0FD3EA7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1824"/>
              <a:ext cx="2447" cy="21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Oval 23">
              <a:extLst>
                <a:ext uri="{FF2B5EF4-FFF2-40B4-BE49-F238E27FC236}">
                  <a16:creationId xmlns:a16="http://schemas.microsoft.com/office/drawing/2014/main" id="{4409E2D0-784F-4E65-A6E4-18CD4E1B0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2304"/>
              <a:ext cx="576" cy="62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57A093DD-1794-48BC-AB8C-AA9D70FC7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3" y="2880"/>
              <a:ext cx="576" cy="6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Oval 25">
              <a:extLst>
                <a:ext uri="{FF2B5EF4-FFF2-40B4-BE49-F238E27FC236}">
                  <a16:creationId xmlns:a16="http://schemas.microsoft.com/office/drawing/2014/main" id="{95DF1C53-3178-4BFC-AE82-C9B09D467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824"/>
              <a:ext cx="576" cy="6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AutoShape 26">
              <a:extLst>
                <a:ext uri="{FF2B5EF4-FFF2-40B4-BE49-F238E27FC236}">
                  <a16:creationId xmlns:a16="http://schemas.microsoft.com/office/drawing/2014/main" id="{64033654-F03E-49AE-9556-E16B1F304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" y="3124"/>
              <a:ext cx="576" cy="360"/>
            </a:xfrm>
            <a:prstGeom prst="borderCallout1">
              <a:avLst>
                <a:gd name="adj1" fmla="val 18750"/>
                <a:gd name="adj2" fmla="val 108333"/>
                <a:gd name="adj3" fmla="val 18750"/>
                <a:gd name="adj4" fmla="val 16875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Core</a:t>
              </a:r>
            </a:p>
          </p:txBody>
        </p:sp>
        <p:sp>
          <p:nvSpPr>
            <p:cNvPr id="27" name="AutoShape 27">
              <a:extLst>
                <a:ext uri="{FF2B5EF4-FFF2-40B4-BE49-F238E27FC236}">
                  <a16:creationId xmlns:a16="http://schemas.microsoft.com/office/drawing/2014/main" id="{9E57AA89-426C-4AE2-9320-66FC800E5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2523"/>
              <a:ext cx="817" cy="359"/>
            </a:xfrm>
            <a:prstGeom prst="borderCallout1">
              <a:avLst>
                <a:gd name="adj1" fmla="val 14458"/>
                <a:gd name="adj2" fmla="val 105884"/>
                <a:gd name="adj3" fmla="val 14458"/>
                <a:gd name="adj4" fmla="val 148528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Border</a:t>
              </a:r>
            </a:p>
          </p:txBody>
        </p:sp>
        <p:sp>
          <p:nvSpPr>
            <p:cNvPr id="28" name="AutoShape 28">
              <a:extLst>
                <a:ext uri="{FF2B5EF4-FFF2-40B4-BE49-F238E27FC236}">
                  <a16:creationId xmlns:a16="http://schemas.microsoft.com/office/drawing/2014/main" id="{7643DBF1-7B29-4BDF-9E2A-71E6ECC1F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7" y="1921"/>
              <a:ext cx="824" cy="359"/>
            </a:xfrm>
            <a:prstGeom prst="borderCallout1">
              <a:avLst>
                <a:gd name="adj1" fmla="val 24491"/>
                <a:gd name="adj2" fmla="val -5810"/>
                <a:gd name="adj3" fmla="val 21431"/>
                <a:gd name="adj4" fmla="val -8281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Outlier</a:t>
              </a:r>
            </a:p>
          </p:txBody>
        </p:sp>
        <p:sp>
          <p:nvSpPr>
            <p:cNvPr id="29" name="Text Box 29">
              <a:extLst>
                <a:ext uri="{FF2B5EF4-FFF2-40B4-BE49-F238E27FC236}">
                  <a16:creationId xmlns:a16="http://schemas.microsoft.com/office/drawing/2014/main" id="{6B3CFF9D-94E6-4445-B442-04E87FC94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" y="2736"/>
              <a:ext cx="1199" cy="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Eps = 1cm</a:t>
              </a:r>
            </a:p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MinPts = 5</a:t>
              </a:r>
            </a:p>
          </p:txBody>
        </p:sp>
        <p:sp>
          <p:nvSpPr>
            <p:cNvPr id="30" name="Oval 30">
              <a:extLst>
                <a:ext uri="{FF2B5EF4-FFF2-40B4-BE49-F238E27FC236}">
                  <a16:creationId xmlns:a16="http://schemas.microsoft.com/office/drawing/2014/main" id="{D4BC642B-7C55-4570-BE0E-856CE8F61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456"/>
              <a:ext cx="145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218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DBSCAN: The Algorithm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b="1" dirty="0"/>
              <a:t>Arbitrary select a point </a:t>
            </a:r>
            <a:r>
              <a:rPr lang="en-US" altLang="zh-CN" sz="2000" i="1" dirty="0"/>
              <a:t>p</a:t>
            </a:r>
            <a:endParaRPr lang="en-US" altLang="zh-CN" sz="2000" dirty="0"/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b="1" dirty="0"/>
              <a:t>Retrieve all points density-reachable from </a:t>
            </a:r>
            <a:r>
              <a:rPr lang="en-US" altLang="zh-CN" sz="2000" i="1" dirty="0"/>
              <a:t>p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wrt</a:t>
            </a:r>
            <a:r>
              <a:rPr lang="en-US" altLang="zh-CN" sz="2000" b="1" dirty="0"/>
              <a:t> </a:t>
            </a:r>
            <a:r>
              <a:rPr lang="en-US" altLang="zh-CN" sz="2000" i="1" dirty="0"/>
              <a:t>Eps</a:t>
            </a:r>
            <a:r>
              <a:rPr lang="en-US" altLang="zh-CN" sz="2000" b="1" dirty="0"/>
              <a:t> and </a:t>
            </a:r>
            <a:r>
              <a:rPr lang="en-US" altLang="zh-CN" sz="2000" i="1" dirty="0" err="1"/>
              <a:t>MinPts</a:t>
            </a:r>
            <a:r>
              <a:rPr lang="en-US" altLang="zh-CN" sz="2000" b="1" dirty="0"/>
              <a:t>.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b="1" dirty="0"/>
              <a:t>If </a:t>
            </a:r>
            <a:r>
              <a:rPr lang="en-US" altLang="zh-CN" sz="2000" b="1" i="1" dirty="0"/>
              <a:t>p</a:t>
            </a:r>
            <a:r>
              <a:rPr lang="en-US" altLang="zh-CN" sz="2000" b="1" dirty="0"/>
              <a:t> is a core point, a cluster is formed.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b="1" dirty="0"/>
              <a:t>If </a:t>
            </a:r>
            <a:r>
              <a:rPr lang="en-US" altLang="zh-CN" sz="2000" b="1" i="1" dirty="0"/>
              <a:t>p</a:t>
            </a:r>
            <a:r>
              <a:rPr lang="en-US" altLang="zh-CN" sz="2000" b="1" dirty="0"/>
              <a:t> is a border point, no points are density-reachable from </a:t>
            </a:r>
            <a:r>
              <a:rPr lang="en-US" altLang="zh-CN" sz="2000" b="1" i="1" dirty="0"/>
              <a:t>p</a:t>
            </a:r>
            <a:r>
              <a:rPr lang="en-US" altLang="zh-CN" sz="2000" b="1" dirty="0"/>
              <a:t> and DBSCAN visits the next point of the database.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b="1" dirty="0"/>
              <a:t>Continue the process until all of the points have been processed.</a:t>
            </a:r>
          </a:p>
        </p:txBody>
      </p:sp>
    </p:spTree>
    <p:extLst>
      <p:ext uri="{BB962C8B-B14F-4D97-AF65-F5344CB8AC3E}">
        <p14:creationId xmlns:p14="http://schemas.microsoft.com/office/powerpoint/2010/main" val="514823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7237" y="364343"/>
            <a:ext cx="3522652" cy="3522652"/>
            <a:chOff x="2805109" y="1930399"/>
            <a:chExt cx="3522652" cy="3522652"/>
          </a:xfrm>
        </p:grpSpPr>
        <p:sp>
          <p:nvSpPr>
            <p:cNvPr id="4" name="饼形 3"/>
            <p:cNvSpPr/>
            <p:nvPr/>
          </p:nvSpPr>
          <p:spPr>
            <a:xfrm rot="10800000">
              <a:off x="2805109" y="1930399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FF82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饼形 4"/>
            <p:cNvSpPr/>
            <p:nvPr/>
          </p:nvSpPr>
          <p:spPr>
            <a:xfrm rot="10800000">
              <a:off x="3181339" y="2298700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FF94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饼形 5"/>
            <p:cNvSpPr/>
            <p:nvPr/>
          </p:nvSpPr>
          <p:spPr>
            <a:xfrm rot="10800000">
              <a:off x="3432168" y="2549526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FA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饼形 6"/>
            <p:cNvSpPr/>
            <p:nvPr/>
          </p:nvSpPr>
          <p:spPr>
            <a:xfrm rot="10800000">
              <a:off x="3675058" y="2786058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饼形 7"/>
            <p:cNvSpPr/>
            <p:nvPr/>
          </p:nvSpPr>
          <p:spPr>
            <a:xfrm rot="10800000">
              <a:off x="3832228" y="2952747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C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0601" y="935847"/>
            <a:ext cx="3522652" cy="3522652"/>
            <a:chOff x="4786314" y="1928802"/>
            <a:chExt cx="3522652" cy="3522652"/>
          </a:xfrm>
        </p:grpSpPr>
        <p:sp>
          <p:nvSpPr>
            <p:cNvPr id="10" name="饼形 9"/>
            <p:cNvSpPr/>
            <p:nvPr/>
          </p:nvSpPr>
          <p:spPr>
            <a:xfrm rot="10800000" flipH="1">
              <a:off x="47863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饼形 11"/>
            <p:cNvSpPr/>
            <p:nvPr/>
          </p:nvSpPr>
          <p:spPr>
            <a:xfrm rot="10800000" flipH="1">
              <a:off x="5162551" y="2297103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8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饼形 12"/>
            <p:cNvSpPr/>
            <p:nvPr/>
          </p:nvSpPr>
          <p:spPr>
            <a:xfrm rot="10800000" flipH="1">
              <a:off x="5422895" y="254792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C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饼形 13"/>
            <p:cNvSpPr/>
            <p:nvPr/>
          </p:nvSpPr>
          <p:spPr>
            <a:xfrm rot="10800000" flipH="1">
              <a:off x="5668954" y="2784461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3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饼形 14"/>
            <p:cNvSpPr/>
            <p:nvPr/>
          </p:nvSpPr>
          <p:spPr>
            <a:xfrm rot="10800000" flipH="1">
              <a:off x="5822931" y="295115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E6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8675" y="1293037"/>
            <a:ext cx="3522652" cy="3522652"/>
            <a:chOff x="1549414" y="1928802"/>
            <a:chExt cx="3522652" cy="3522652"/>
          </a:xfrm>
        </p:grpSpPr>
        <p:sp>
          <p:nvSpPr>
            <p:cNvPr id="17" name="饼形 16"/>
            <p:cNvSpPr/>
            <p:nvPr/>
          </p:nvSpPr>
          <p:spPr>
            <a:xfrm rot="10800000" flipV="1">
              <a:off x="15494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017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饼形 17"/>
            <p:cNvSpPr/>
            <p:nvPr/>
          </p:nvSpPr>
          <p:spPr>
            <a:xfrm rot="10800000" flipV="1">
              <a:off x="1925644" y="2312968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009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饼形 18"/>
            <p:cNvSpPr/>
            <p:nvPr/>
          </p:nvSpPr>
          <p:spPr>
            <a:xfrm rot="10800000" flipV="1">
              <a:off x="2176473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00C4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饼形 19"/>
            <p:cNvSpPr/>
            <p:nvPr/>
          </p:nvSpPr>
          <p:spPr>
            <a:xfrm rot="10800000" flipV="1">
              <a:off x="2419363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71F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饼形 20"/>
            <p:cNvSpPr/>
            <p:nvPr/>
          </p:nvSpPr>
          <p:spPr>
            <a:xfrm rot="10800000" flipV="1">
              <a:off x="2576533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A7F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5839" y="935847"/>
            <a:ext cx="3522652" cy="3522652"/>
            <a:chOff x="4643438" y="1928802"/>
            <a:chExt cx="3522652" cy="3522652"/>
          </a:xfrm>
        </p:grpSpPr>
        <p:sp>
          <p:nvSpPr>
            <p:cNvPr id="23" name="饼形 22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饼形 23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饼形 24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饼形 25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饼形 26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301923" y="936694"/>
            <a:ext cx="3522652" cy="3522652"/>
            <a:chOff x="4643438" y="1928802"/>
            <a:chExt cx="3522652" cy="3522652"/>
          </a:xfrm>
        </p:grpSpPr>
        <p:sp>
          <p:nvSpPr>
            <p:cNvPr id="29" name="饼形 28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饼形 29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饼形 30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饼形 31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饼形 32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7426" y="935847"/>
            <a:ext cx="3522652" cy="3522652"/>
            <a:chOff x="1714480" y="1928802"/>
            <a:chExt cx="3522652" cy="3522652"/>
          </a:xfrm>
        </p:grpSpPr>
        <p:sp>
          <p:nvSpPr>
            <p:cNvPr id="35" name="饼形 34"/>
            <p:cNvSpPr/>
            <p:nvPr/>
          </p:nvSpPr>
          <p:spPr>
            <a:xfrm rot="5400000">
              <a:off x="1714480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饼形 35"/>
            <p:cNvSpPr/>
            <p:nvPr/>
          </p:nvSpPr>
          <p:spPr>
            <a:xfrm rot="5400000">
              <a:off x="2082781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饼形 36"/>
            <p:cNvSpPr/>
            <p:nvPr/>
          </p:nvSpPr>
          <p:spPr>
            <a:xfrm rot="5400000">
              <a:off x="2333607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饼形 37"/>
            <p:cNvSpPr/>
            <p:nvPr/>
          </p:nvSpPr>
          <p:spPr>
            <a:xfrm rot="5400000">
              <a:off x="2570139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D0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饼形 38"/>
            <p:cNvSpPr/>
            <p:nvPr/>
          </p:nvSpPr>
          <p:spPr>
            <a:xfrm rot="5400000">
              <a:off x="2736828" y="296541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5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8741" y="1078723"/>
            <a:ext cx="3522652" cy="3522652"/>
            <a:chOff x="2798748" y="1928802"/>
            <a:chExt cx="3522652" cy="3522652"/>
          </a:xfrm>
        </p:grpSpPr>
        <p:sp>
          <p:nvSpPr>
            <p:cNvPr id="41" name="饼形 40"/>
            <p:cNvSpPr/>
            <p:nvPr/>
          </p:nvSpPr>
          <p:spPr>
            <a:xfrm rot="16200000" flipH="1">
              <a:off x="279874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饼形 41"/>
            <p:cNvSpPr/>
            <p:nvPr/>
          </p:nvSpPr>
          <p:spPr>
            <a:xfrm rot="16200000" flipH="1">
              <a:off x="3182914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饼形 42"/>
            <p:cNvSpPr/>
            <p:nvPr/>
          </p:nvSpPr>
          <p:spPr>
            <a:xfrm rot="16200000" flipH="1">
              <a:off x="3443261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饼形 43"/>
            <p:cNvSpPr/>
            <p:nvPr/>
          </p:nvSpPr>
          <p:spPr>
            <a:xfrm rot="16200000" flipH="1">
              <a:off x="3695678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饼形 44"/>
            <p:cNvSpPr/>
            <p:nvPr/>
          </p:nvSpPr>
          <p:spPr>
            <a:xfrm rot="16200000" flipH="1">
              <a:off x="3840136" y="2965419"/>
              <a:ext cx="1458916" cy="1458916"/>
            </a:xfrm>
            <a:prstGeom prst="pie">
              <a:avLst>
                <a:gd name="adj1" fmla="val 2666872"/>
                <a:gd name="adj2" fmla="val 5447314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05839" y="927945"/>
            <a:ext cx="3522652" cy="3522652"/>
            <a:chOff x="1357290" y="1285860"/>
            <a:chExt cx="3522652" cy="3522652"/>
          </a:xfrm>
        </p:grpSpPr>
        <p:sp>
          <p:nvSpPr>
            <p:cNvPr id="47" name="饼形 46"/>
            <p:cNvSpPr/>
            <p:nvPr/>
          </p:nvSpPr>
          <p:spPr>
            <a:xfrm rot="16200000" flipV="1">
              <a:off x="1357290" y="1285860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饼形 47"/>
            <p:cNvSpPr/>
            <p:nvPr/>
          </p:nvSpPr>
          <p:spPr>
            <a:xfrm rot="16200000" flipV="1">
              <a:off x="1725591" y="1662090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8FC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饼形 48"/>
            <p:cNvSpPr/>
            <p:nvPr/>
          </p:nvSpPr>
          <p:spPr>
            <a:xfrm rot="16200000" flipV="1">
              <a:off x="1976417" y="191291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饼形 49"/>
            <p:cNvSpPr/>
            <p:nvPr/>
          </p:nvSpPr>
          <p:spPr>
            <a:xfrm rot="16200000" flipV="1">
              <a:off x="2212949" y="2155809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E1F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饼形 50"/>
            <p:cNvSpPr/>
            <p:nvPr/>
          </p:nvSpPr>
          <p:spPr>
            <a:xfrm rot="16200000" flipV="1">
              <a:off x="2379638" y="231297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ECF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TextBox 50"/>
          <p:cNvSpPr txBox="1"/>
          <p:nvPr/>
        </p:nvSpPr>
        <p:spPr>
          <a:xfrm>
            <a:off x="5702169" y="3369775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Thanks</a:t>
            </a:r>
            <a:r>
              <a:rPr kumimoji="1"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738366351"/>
      </p:ext>
    </p:extLst>
  </p:cSld>
  <p:clrMapOvr>
    <a:masterClrMapping/>
  </p:clrMapOvr>
</p:sld>
</file>

<file path=ppt/theme/theme1.xml><?xml version="1.0" encoding="utf-8"?>
<a:theme xmlns:a="http://schemas.openxmlformats.org/drawingml/2006/main" name="Tsinghu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7030A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singhua" id="{D780B322-CDB6-4BA8-92AF-5C3DE9114273}" vid="{85E16F8F-05B1-4403-9C71-87521E2523D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</Template>
  <TotalTime>78904</TotalTime>
  <Words>435</Words>
  <Application>Microsoft Office PowerPoint</Application>
  <PresentationFormat>宽屏</PresentationFormat>
  <Paragraphs>75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新細明體</vt:lpstr>
      <vt:lpstr>方正粗黑宋简体</vt:lpstr>
      <vt:lpstr>宋体</vt:lpstr>
      <vt:lpstr>Microsoft YaHei</vt:lpstr>
      <vt:lpstr>Arial</vt:lpstr>
      <vt:lpstr>Calibri</vt:lpstr>
      <vt:lpstr>Times New Roman</vt:lpstr>
      <vt:lpstr>Wingdings</vt:lpstr>
      <vt:lpstr>Wingdings 2</vt:lpstr>
      <vt:lpstr>Tsinghua</vt:lpstr>
      <vt:lpstr>Cluster Analysis ——Density-Based Methods——</vt:lpstr>
      <vt:lpstr>Cluster Analysis</vt:lpstr>
      <vt:lpstr>Density-Based Clustering Methods</vt:lpstr>
      <vt:lpstr>Density Concepts</vt:lpstr>
      <vt:lpstr>Density-Based Clustering: Background</vt:lpstr>
      <vt:lpstr>Density-Based Clustering: Background (II)</vt:lpstr>
      <vt:lpstr>DBSCAN: Density Based Spatial Clustering of Applications with Noise</vt:lpstr>
      <vt:lpstr>DBSCAN: The Algorithm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新闻和用户生成内容的交互分析</dc:title>
  <dc:creator>Lei Hou</dc:creator>
  <cp:lastModifiedBy>xuhua</cp:lastModifiedBy>
  <cp:revision>6124</cp:revision>
  <cp:lastPrinted>2019-04-19T01:46:34Z</cp:lastPrinted>
  <dcterms:created xsi:type="dcterms:W3CDTF">2013-09-16T02:46:25Z</dcterms:created>
  <dcterms:modified xsi:type="dcterms:W3CDTF">2021-05-06T06:55:18Z</dcterms:modified>
</cp:coreProperties>
</file>