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handoutMasterIdLst>
    <p:handoutMasterId r:id="rId10"/>
  </p:handoutMasterIdLst>
  <p:sldIdLst>
    <p:sldId id="920" r:id="rId2"/>
    <p:sldId id="975" r:id="rId3"/>
    <p:sldId id="976" r:id="rId4"/>
    <p:sldId id="977" r:id="rId5"/>
    <p:sldId id="978" r:id="rId6"/>
    <p:sldId id="979" r:id="rId7"/>
    <p:sldId id="804" r:id="rId8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Cluster Analysis</a:t>
            </a:r>
            <a:br>
              <a:rPr lang="en-US" altLang="zh-CN" b="1" dirty="0"/>
            </a:br>
            <a:r>
              <a:rPr lang="en-US" altLang="zh-CN" sz="2000" dirty="0" smtClean="0"/>
              <a:t>——Grid-Based Methods——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What is Cluster Analysis?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Types of Data in Cluster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Categorization of Major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Partitioning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Hierarchical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Grid-Based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Model-Based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Outlier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 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Grid-Based Clustering Method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Using multi-resolution grid data structure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Several interesting methods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chemeClr val="hlink"/>
                </a:solidFill>
              </a:rPr>
              <a:t>STING </a:t>
            </a:r>
            <a:r>
              <a:rPr lang="en-US" altLang="zh-CN" sz="1800" b="1" dirty="0"/>
              <a:t>(a </a:t>
            </a:r>
            <a:r>
              <a:rPr lang="en-US" altLang="zh-CN" sz="1800" b="1" dirty="0" err="1"/>
              <a:t>STatistical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INformation</a:t>
            </a:r>
            <a:r>
              <a:rPr lang="en-US" altLang="zh-CN" sz="1800" b="1" dirty="0"/>
              <a:t> Grid approach) by Wang, Yang and </a:t>
            </a:r>
            <a:r>
              <a:rPr lang="en-US" altLang="zh-CN" sz="1800" b="1" dirty="0" err="1"/>
              <a:t>Muntz</a:t>
            </a:r>
            <a:r>
              <a:rPr lang="en-US" altLang="zh-CN" sz="1800" b="1" dirty="0"/>
              <a:t> (1997)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1800" b="1" dirty="0" err="1">
                <a:solidFill>
                  <a:schemeClr val="hlink"/>
                </a:solidFill>
              </a:rPr>
              <a:t>WaveCluster</a:t>
            </a:r>
            <a:r>
              <a:rPr lang="en-US" altLang="zh-CN" sz="1800" b="1" dirty="0"/>
              <a:t> by </a:t>
            </a:r>
            <a:r>
              <a:rPr lang="en-US" altLang="zh-CN" sz="1800" b="1" dirty="0" err="1"/>
              <a:t>Sheikholeslami</a:t>
            </a:r>
            <a:r>
              <a:rPr lang="en-US" altLang="zh-CN" sz="1800" b="1" dirty="0"/>
              <a:t>, Chatterjee, and Zhang (VLDB’98)</a:t>
            </a: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r>
              <a:rPr lang="en-US" altLang="zh-CN" sz="1600" b="1" dirty="0"/>
              <a:t>A multi-resolution clustering approach using wavelet method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1800" b="1" dirty="0">
                <a:solidFill>
                  <a:schemeClr val="hlink"/>
                </a:solidFill>
              </a:rPr>
              <a:t>CLIQUE</a:t>
            </a:r>
            <a:r>
              <a:rPr lang="en-US" altLang="zh-CN" sz="1800" b="1" dirty="0"/>
              <a:t>: Agrawal, et al. (SIGMOD</a:t>
            </a:r>
            <a:r>
              <a:rPr lang="en-US" altLang="zh-CN" sz="1800" b="1" dirty="0">
                <a:latin typeface="Times New Roman" panose="02020603050405020304" pitchFamily="18" charset="0"/>
              </a:rPr>
              <a:t>’</a:t>
            </a:r>
            <a:r>
              <a:rPr lang="en-US" altLang="zh-CN" sz="1800" b="1" dirty="0"/>
              <a:t>98)</a:t>
            </a:r>
          </a:p>
        </p:txBody>
      </p:sp>
    </p:spTree>
    <p:extLst>
      <p:ext uri="{BB962C8B-B14F-4D97-AF65-F5344CB8AC3E}">
        <p14:creationId xmlns:p14="http://schemas.microsoft.com/office/powerpoint/2010/main" val="16158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STING: A Statistical Information Grid Approach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Wang, Yang and </a:t>
            </a:r>
            <a:r>
              <a:rPr lang="en-US" altLang="zh-CN" sz="2000" b="1" dirty="0" err="1"/>
              <a:t>Muntz</a:t>
            </a:r>
            <a:r>
              <a:rPr lang="en-US" altLang="zh-CN" sz="2000" b="1" dirty="0"/>
              <a:t> (VLDB’97)</a:t>
            </a:r>
          </a:p>
          <a:p>
            <a:r>
              <a:rPr lang="en-US" altLang="zh-CN" sz="2000" b="1" dirty="0"/>
              <a:t>The spatial area is divided into rectangular cells</a:t>
            </a:r>
          </a:p>
          <a:p>
            <a:r>
              <a:rPr lang="en-US" altLang="zh-CN" sz="2000" b="1" dirty="0"/>
              <a:t>There are several levels of cells corresponding to different levels of resolution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FA1DAA-F4A1-4832-BC16-2831B11E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08" y="3101975"/>
            <a:ext cx="4916487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2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STING: A Statistical Information Grid Approach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Each cell at a high level is partitioned into a number of smaller cells in the next lower level</a:t>
            </a:r>
          </a:p>
          <a:p>
            <a:r>
              <a:rPr lang="en-US" altLang="zh-CN" sz="2000" b="1" dirty="0"/>
              <a:t>Statistical info of each cell  is calculated and stored beforehand and is used to answer queries</a:t>
            </a:r>
          </a:p>
          <a:p>
            <a:r>
              <a:rPr lang="en-US" altLang="zh-CN" sz="2000" b="1" dirty="0"/>
              <a:t>Parameters of higher level cells can be easily calculated from parameters of lower level cell</a:t>
            </a:r>
          </a:p>
          <a:p>
            <a:pPr lvl="1"/>
            <a:r>
              <a:rPr lang="en-US" altLang="zh-CN" sz="1800" b="1" i="1" dirty="0"/>
              <a:t>count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mean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s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min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max</a:t>
            </a:r>
            <a:r>
              <a:rPr lang="en-US" altLang="zh-CN" sz="1800" b="1" dirty="0"/>
              <a:t> </a:t>
            </a:r>
          </a:p>
          <a:p>
            <a:pPr lvl="1"/>
            <a:r>
              <a:rPr lang="en-US" altLang="zh-CN" sz="1800" b="1" dirty="0"/>
              <a:t>type of distribution—normal, </a:t>
            </a:r>
            <a:r>
              <a:rPr lang="en-US" altLang="zh-CN" sz="1800" b="1" i="1" dirty="0"/>
              <a:t>uniform(</a:t>
            </a:r>
            <a:r>
              <a:rPr lang="zh-CN" altLang="en-US" sz="1800" b="1" i="1" dirty="0"/>
              <a:t>均匀</a:t>
            </a:r>
            <a:r>
              <a:rPr lang="en-US" altLang="zh-CN" sz="1800" b="1" i="1" dirty="0"/>
              <a:t>)</a:t>
            </a:r>
            <a:r>
              <a:rPr lang="en-US" altLang="zh-CN" sz="1800" b="1" dirty="0"/>
              <a:t>, etc.</a:t>
            </a:r>
          </a:p>
          <a:p>
            <a:r>
              <a:rPr lang="en-US" altLang="zh-CN" sz="2000" b="1" dirty="0"/>
              <a:t>Use a top-down approach to answer spatial data queries</a:t>
            </a:r>
          </a:p>
          <a:p>
            <a:r>
              <a:rPr lang="en-US" altLang="zh-CN" sz="2000" b="1" dirty="0"/>
              <a:t>Start from a pre-selected layer—typically with a small number of cells</a:t>
            </a:r>
          </a:p>
          <a:p>
            <a:r>
              <a:rPr lang="en-US" altLang="zh-CN" sz="2000" b="1" dirty="0"/>
              <a:t>For each cell in the current level compute the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4962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STING: A Statistical Information Grid Approach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 b="1" dirty="0"/>
              <a:t>Remove the irrelevant cells from further consideration</a:t>
            </a:r>
          </a:p>
          <a:p>
            <a:pPr>
              <a:spcBef>
                <a:spcPct val="25000"/>
              </a:spcBef>
            </a:pPr>
            <a:r>
              <a:rPr lang="en-US" altLang="zh-CN" sz="2000" b="1" dirty="0"/>
              <a:t>When finish examining the current layer, proceed to the next lower level </a:t>
            </a:r>
          </a:p>
          <a:p>
            <a:pPr>
              <a:spcBef>
                <a:spcPct val="25000"/>
              </a:spcBef>
            </a:pPr>
            <a:r>
              <a:rPr lang="en-US" altLang="zh-CN" sz="2000" b="1" dirty="0"/>
              <a:t>Repeat this process until the bottom layer is reached</a:t>
            </a:r>
          </a:p>
          <a:p>
            <a:pPr>
              <a:spcBef>
                <a:spcPct val="25000"/>
              </a:spcBef>
            </a:pPr>
            <a:r>
              <a:rPr lang="en-US" altLang="zh-CN" sz="2000" b="1" dirty="0"/>
              <a:t>Advantages:</a:t>
            </a:r>
          </a:p>
          <a:p>
            <a:pPr lvl="1">
              <a:spcBef>
                <a:spcPct val="25000"/>
              </a:spcBef>
            </a:pPr>
            <a:r>
              <a:rPr lang="en-US" altLang="zh-CN" sz="1800" b="1" dirty="0"/>
              <a:t>Query-independent, easy to parallelize, incremental update</a:t>
            </a:r>
          </a:p>
          <a:p>
            <a:pPr lvl="1">
              <a:spcBef>
                <a:spcPct val="25000"/>
              </a:spcBef>
            </a:pPr>
            <a:r>
              <a:rPr lang="en-US" altLang="zh-CN" sz="1800" b="1" i="1" dirty="0"/>
              <a:t>O(K),</a:t>
            </a:r>
            <a:r>
              <a:rPr lang="en-US" altLang="zh-CN" sz="1800" b="1" dirty="0"/>
              <a:t> where </a:t>
            </a:r>
            <a:r>
              <a:rPr lang="en-US" altLang="zh-CN" sz="1800" b="1" i="1" dirty="0"/>
              <a:t>K</a:t>
            </a:r>
            <a:r>
              <a:rPr lang="en-US" altLang="zh-CN" sz="1800" b="1" dirty="0"/>
              <a:t> is the number of grid cells at the lowest level </a:t>
            </a:r>
          </a:p>
          <a:p>
            <a:pPr>
              <a:spcBef>
                <a:spcPct val="25000"/>
              </a:spcBef>
            </a:pPr>
            <a:r>
              <a:rPr lang="en-US" altLang="zh-CN" sz="2000" b="1" dirty="0"/>
              <a:t>Disadvantages:</a:t>
            </a:r>
          </a:p>
          <a:p>
            <a:pPr lvl="1">
              <a:spcBef>
                <a:spcPct val="25000"/>
              </a:spcBef>
            </a:pPr>
            <a:r>
              <a:rPr lang="en-US" altLang="zh-CN" b="1" dirty="0"/>
              <a:t>All the cluster boundaries are either horizontal or vertical, and no diagonal</a:t>
            </a:r>
            <a:r>
              <a:rPr lang="zh-CN" altLang="en-US" b="1" dirty="0"/>
              <a:t>（对角线的） </a:t>
            </a:r>
            <a:r>
              <a:rPr lang="en-US" altLang="zh-CN" b="1" dirty="0"/>
              <a:t>boundary is detected</a:t>
            </a:r>
          </a:p>
        </p:txBody>
      </p:sp>
    </p:spTree>
    <p:extLst>
      <p:ext uri="{BB962C8B-B14F-4D97-AF65-F5344CB8AC3E}">
        <p14:creationId xmlns:p14="http://schemas.microsoft.com/office/powerpoint/2010/main" val="114323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78904</TotalTime>
  <Words>335</Words>
  <Application>Microsoft Office PowerPoint</Application>
  <PresentationFormat>宽屏</PresentationFormat>
  <Paragraphs>48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Cluster Analysis ——Grid-Based Methods——</vt:lpstr>
      <vt:lpstr>Cluster Analysis</vt:lpstr>
      <vt:lpstr>Grid-Based Clustering Method</vt:lpstr>
      <vt:lpstr>STING: A Statistical Information Grid Approach</vt:lpstr>
      <vt:lpstr>STING: A Statistical Information Grid Approach</vt:lpstr>
      <vt:lpstr>STING: A Statistical Information Grid Approach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6118</cp:revision>
  <cp:lastPrinted>2019-04-19T01:46:34Z</cp:lastPrinted>
  <dcterms:created xsi:type="dcterms:W3CDTF">2013-09-16T02:46:25Z</dcterms:created>
  <dcterms:modified xsi:type="dcterms:W3CDTF">2021-05-06T06:15:14Z</dcterms:modified>
</cp:coreProperties>
</file>