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notesMasterIdLst>
    <p:notesMasterId r:id="rId14"/>
  </p:notesMasterIdLst>
  <p:handoutMasterIdLst>
    <p:handoutMasterId r:id="rId15"/>
  </p:handoutMasterIdLst>
  <p:sldIdLst>
    <p:sldId id="920" r:id="rId2"/>
    <p:sldId id="975" r:id="rId3"/>
    <p:sldId id="976" r:id="rId4"/>
    <p:sldId id="977" r:id="rId5"/>
    <p:sldId id="978" r:id="rId6"/>
    <p:sldId id="979" r:id="rId7"/>
    <p:sldId id="980" r:id="rId8"/>
    <p:sldId id="981" r:id="rId9"/>
    <p:sldId id="982" r:id="rId10"/>
    <p:sldId id="983" r:id="rId11"/>
    <p:sldId id="984" r:id="rId12"/>
    <p:sldId id="804" r:id="rId13"/>
  </p:sldIdLst>
  <p:sldSz cx="12192000" cy="6858000"/>
  <p:notesSz cx="6858000" cy="9144000"/>
  <p:defaultTextStyle>
    <a:defPPr>
      <a:defRPr lang="zh-CN"/>
    </a:defPPr>
    <a:lvl1pPr marL="0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8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2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3E3DEC67-D806-4995-AABB-192EF5060B06}">
          <p14:sldIdLst>
            <p14:sldId id="920"/>
            <p14:sldId id="975"/>
            <p14:sldId id="976"/>
            <p14:sldId id="977"/>
            <p14:sldId id="978"/>
            <p14:sldId id="979"/>
            <p14:sldId id="980"/>
            <p14:sldId id="981"/>
            <p14:sldId id="982"/>
            <p14:sldId id="983"/>
            <p14:sldId id="984"/>
            <p14:sldId id="80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hiddenSlides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  <a:srgbClr val="FF2600"/>
    <a:srgbClr val="FF8000"/>
    <a:srgbClr val="A30000"/>
    <a:srgbClr val="AB79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8034E78-7F5D-4C2E-B375-FC64B27BC917}" styleName="深色樣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中等深淺樣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中等深淺樣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 snapToGrid="0">
      <p:cViewPr varScale="1">
        <p:scale>
          <a:sx n="88" d="100"/>
          <a:sy n="88" d="100"/>
        </p:scale>
        <p:origin x="1816" y="60"/>
      </p:cViewPr>
      <p:guideLst>
        <p:guide orient="horz" pos="2137"/>
        <p:guide pos="3840"/>
      </p:guideLst>
    </p:cSldViewPr>
  </p:slideViewPr>
  <p:outlineViewPr>
    <p:cViewPr>
      <p:scale>
        <a:sx n="33" d="100"/>
        <a:sy n="33" d="100"/>
      </p:scale>
      <p:origin x="0" y="-2597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6" d="100"/>
          <a:sy n="96" d="100"/>
        </p:scale>
        <p:origin x="613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C6E495-074D-4A49-A062-D8E5D467D02D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CF7EF5-C109-324F-9D29-7407436FD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2654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F24AD7-4E24-49EC-8378-ED00CCEB1ED7}" type="datetimeFigureOut">
              <a:rPr lang="zh-CN" altLang="en-US" smtClean="0"/>
              <a:t>2022/4/11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B317EA-879D-4C18-A7FE-780B87215D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25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8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2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工作新意图发现</a:t>
            </a:r>
            <a:endParaRPr kumimoji="1"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317EA-879D-4C18-A7FE-780B87215D6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402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1424" y="1700814"/>
            <a:ext cx="10363200" cy="1470025"/>
          </a:xfrm>
        </p:spPr>
        <p:txBody>
          <a:bodyPr>
            <a:normAutofit/>
          </a:bodyPr>
          <a:lstStyle>
            <a:lvl1pPr>
              <a:defRPr sz="3600"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4571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3431180"/>
            <a:ext cx="12192000" cy="213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6DDB4344-6D08-F045-8258-D96AB1178DB2}"/>
              </a:ext>
            </a:extLst>
          </p:cNvPr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69" y="145071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739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5544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3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526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矩形 73">
            <a:extLst>
              <a:ext uri="{FF2B5EF4-FFF2-40B4-BE49-F238E27FC236}">
                <a16:creationId xmlns:a16="http://schemas.microsoft.com/office/drawing/2014/main" id="{818A1B41-492D-2E41-8DBE-C3C15FEB1CFF}"/>
              </a:ext>
            </a:extLst>
          </p:cNvPr>
          <p:cNvSpPr/>
          <p:nvPr userDrawn="1"/>
        </p:nvSpPr>
        <p:spPr>
          <a:xfrm>
            <a:off x="-1" y="160021"/>
            <a:ext cx="12192001" cy="11205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3960" y="368165"/>
            <a:ext cx="10369184" cy="922115"/>
          </a:xfrm>
        </p:spPr>
        <p:txBody>
          <a:bodyPr>
            <a:noAutofit/>
          </a:bodyPr>
          <a:lstStyle>
            <a:lvl1pPr algn="l">
              <a:defRPr sz="3600" b="0"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0369183" cy="4525963"/>
          </a:xfrm>
        </p:spPr>
        <p:txBody>
          <a:bodyPr>
            <a:normAutofit/>
          </a:bodyPr>
          <a:lstStyle>
            <a:lvl1pPr marL="342874" indent="-342874" algn="l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73000"/>
              <a:buFont typeface="Wingdings 2" pitchFamily="18" charset="2"/>
              <a:buChar char=""/>
              <a:defRPr lang="zh-CN" altLang="en-US" sz="2400" kern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742895" indent="-285730">
              <a:buClr>
                <a:srgbClr val="B418B8"/>
              </a:buClr>
              <a:buSzPct val="80000"/>
              <a:buFont typeface="Wingdings" pitchFamily="2" charset="2"/>
              <a:buChar char="u"/>
              <a:defRPr lang="zh-CN" altLang="en-US" sz="2000" kern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2pPr>
            <a:lvl3pPr marL="1142914" indent="-228584">
              <a:defRPr lang="zh-CN" altLang="en-US" sz="1800" kern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3pPr>
            <a:lvl4pPr>
              <a:defRPr sz="1600">
                <a:latin typeface="Microsoft YaHei" charset="-122"/>
                <a:ea typeface="Microsoft YaHei" charset="-122"/>
                <a:cs typeface="Microsoft YaHei" charset="-122"/>
              </a:defRPr>
            </a:lvl4pPr>
            <a:lvl5pPr>
              <a:defRPr sz="1600">
                <a:latin typeface="Microsoft YaHei" charset="-122"/>
                <a:ea typeface="Microsoft YaHei" charset="-122"/>
                <a:cs typeface="Microsoft YaHei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marL="742895" lvl="1" indent="-285730" algn="l" defTabSz="914332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80000"/>
              <a:buFont typeface="Wingdings 2" pitchFamily="18" charset="2"/>
              <a:buChar char=""/>
            </a:pPr>
            <a:r>
              <a:rPr lang="zh-CN" altLang="en-US" dirty="0"/>
              <a:t>第二级</a:t>
            </a:r>
          </a:p>
          <a:p>
            <a:pPr marL="1142914" lvl="2" indent="-228584" algn="l" defTabSz="914332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60000"/>
              <a:buFont typeface="Wingdings" pitchFamily="2" charset="2"/>
              <a:buChar char=""/>
            </a:pPr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grpSp>
        <p:nvGrpSpPr>
          <p:cNvPr id="9" name="Group 40"/>
          <p:cNvGrpSpPr>
            <a:grpSpLocks noChangeAspect="1"/>
          </p:cNvGrpSpPr>
          <p:nvPr/>
        </p:nvGrpSpPr>
        <p:grpSpPr bwMode="auto">
          <a:xfrm>
            <a:off x="753441" y="5963974"/>
            <a:ext cx="11438560" cy="701675"/>
            <a:chOff x="0" y="3702"/>
            <a:chExt cx="5760" cy="465"/>
          </a:xfrm>
        </p:grpSpPr>
        <p:sp>
          <p:nvSpPr>
            <p:cNvPr id="10" name="Line 41"/>
            <p:cNvSpPr>
              <a:spLocks noChangeAspect="1" noChangeShapeType="1"/>
            </p:cNvSpPr>
            <p:nvPr/>
          </p:nvSpPr>
          <p:spPr bwMode="auto">
            <a:xfrm>
              <a:off x="0" y="4167"/>
              <a:ext cx="5078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" name="Line 42"/>
            <p:cNvSpPr>
              <a:spLocks noChangeAspect="1" noChangeShapeType="1"/>
            </p:cNvSpPr>
            <p:nvPr/>
          </p:nvSpPr>
          <p:spPr bwMode="auto">
            <a:xfrm>
              <a:off x="5578" y="4167"/>
              <a:ext cx="182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" name="Line 43"/>
            <p:cNvSpPr>
              <a:spLocks noChangeAspect="1" noChangeShapeType="1"/>
            </p:cNvSpPr>
            <p:nvPr/>
          </p:nvSpPr>
          <p:spPr bwMode="auto">
            <a:xfrm rot="1800000">
              <a:off x="5318" y="3891"/>
              <a:ext cx="158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3" name="Line 44"/>
            <p:cNvSpPr>
              <a:spLocks noChangeAspect="1" noChangeShapeType="1"/>
            </p:cNvSpPr>
            <p:nvPr/>
          </p:nvSpPr>
          <p:spPr bwMode="auto">
            <a:xfrm rot="5400000">
              <a:off x="5098" y="4075"/>
              <a:ext cx="18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14" name="Group 45"/>
            <p:cNvGrpSpPr>
              <a:grpSpLocks noChangeAspect="1"/>
            </p:cNvGrpSpPr>
            <p:nvPr/>
          </p:nvGrpSpPr>
          <p:grpSpPr bwMode="auto">
            <a:xfrm>
              <a:off x="5249" y="3981"/>
              <a:ext cx="98" cy="48"/>
              <a:chOff x="2595" y="2388"/>
              <a:chExt cx="389" cy="195"/>
            </a:xfrm>
          </p:grpSpPr>
          <p:sp>
            <p:nvSpPr>
              <p:cNvPr id="72" name="Arc 46"/>
              <p:cNvSpPr>
                <a:spLocks noChangeAspect="1"/>
              </p:cNvSpPr>
              <p:nvPr/>
            </p:nvSpPr>
            <p:spPr bwMode="auto">
              <a:xfrm flipH="1">
                <a:off x="2595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487"/>
                  <a:gd name="T1" fmla="*/ 0 h 21600"/>
                  <a:gd name="T2" fmla="*/ 21487 w 21487"/>
                  <a:gd name="T3" fmla="*/ 19395 h 21600"/>
                  <a:gd name="T4" fmla="*/ 0 w 21487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487" h="21600" fill="none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</a:path>
                  <a:path w="21487" h="21600" stroke="0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73" name="Arc 47"/>
              <p:cNvSpPr>
                <a:spLocks noChangeAspect="1"/>
              </p:cNvSpPr>
              <p:nvPr/>
            </p:nvSpPr>
            <p:spPr bwMode="auto">
              <a:xfrm>
                <a:off x="2790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526"/>
                  <a:gd name="T1" fmla="*/ 0 h 21600"/>
                  <a:gd name="T2" fmla="*/ 21526 w 21526"/>
                  <a:gd name="T3" fmla="*/ 19816 h 21600"/>
                  <a:gd name="T4" fmla="*/ 0 w 21526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26" h="21600" fill="none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</a:path>
                  <a:path w="21526" h="21600" stroke="0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15" name="Line 48"/>
            <p:cNvSpPr>
              <a:spLocks noChangeAspect="1" noChangeShapeType="1"/>
            </p:cNvSpPr>
            <p:nvPr/>
          </p:nvSpPr>
          <p:spPr bwMode="auto">
            <a:xfrm rot="1800000">
              <a:off x="5317" y="3875"/>
              <a:ext cx="16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6" name="Line 49"/>
            <p:cNvSpPr>
              <a:spLocks noChangeAspect="1" noChangeShapeType="1"/>
            </p:cNvSpPr>
            <p:nvPr/>
          </p:nvSpPr>
          <p:spPr bwMode="auto">
            <a:xfrm rot="19800000">
              <a:off x="5173" y="3875"/>
              <a:ext cx="16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7" name="Line 50"/>
            <p:cNvSpPr>
              <a:spLocks noChangeAspect="1" noChangeShapeType="1"/>
            </p:cNvSpPr>
            <p:nvPr/>
          </p:nvSpPr>
          <p:spPr bwMode="auto">
            <a:xfrm rot="19800000">
              <a:off x="5180" y="3891"/>
              <a:ext cx="159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8" name="Line 51"/>
            <p:cNvSpPr>
              <a:spLocks noChangeAspect="1" noChangeShapeType="1"/>
            </p:cNvSpPr>
            <p:nvPr/>
          </p:nvSpPr>
          <p:spPr bwMode="auto">
            <a:xfrm rot="5400000">
              <a:off x="5378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9" name="Line 52"/>
            <p:cNvSpPr>
              <a:spLocks noChangeAspect="1" noChangeShapeType="1"/>
            </p:cNvSpPr>
            <p:nvPr/>
          </p:nvSpPr>
          <p:spPr bwMode="auto">
            <a:xfrm rot="5400000">
              <a:off x="5041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0" name="Line 53"/>
            <p:cNvSpPr>
              <a:spLocks noChangeAspect="1" noChangeShapeType="1"/>
            </p:cNvSpPr>
            <p:nvPr/>
          </p:nvSpPr>
          <p:spPr bwMode="auto">
            <a:xfrm rot="5400000">
              <a:off x="5137" y="4075"/>
              <a:ext cx="18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1" name="Line 54"/>
            <p:cNvSpPr>
              <a:spLocks noChangeAspect="1" noChangeShapeType="1"/>
            </p:cNvSpPr>
            <p:nvPr/>
          </p:nvSpPr>
          <p:spPr bwMode="auto">
            <a:xfrm rot="5400000">
              <a:off x="5177" y="4095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2" name="Line 55"/>
            <p:cNvSpPr>
              <a:spLocks noChangeAspect="1" noChangeShapeType="1"/>
            </p:cNvSpPr>
            <p:nvPr/>
          </p:nvSpPr>
          <p:spPr bwMode="auto">
            <a:xfrm rot="5400000">
              <a:off x="5294" y="4094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3" name="Line 56"/>
            <p:cNvSpPr>
              <a:spLocks noChangeAspect="1" noChangeShapeType="1"/>
            </p:cNvSpPr>
            <p:nvPr/>
          </p:nvSpPr>
          <p:spPr bwMode="auto">
            <a:xfrm rot="5400000">
              <a:off x="5392" y="4094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4" name="Line 57"/>
            <p:cNvSpPr>
              <a:spLocks noChangeAspect="1" noChangeShapeType="1"/>
            </p:cNvSpPr>
            <p:nvPr/>
          </p:nvSpPr>
          <p:spPr bwMode="auto">
            <a:xfrm rot="5400000">
              <a:off x="5275" y="4095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5" name="Line 58"/>
            <p:cNvSpPr>
              <a:spLocks noChangeAspect="1" noChangeShapeType="1"/>
            </p:cNvSpPr>
            <p:nvPr/>
          </p:nvSpPr>
          <p:spPr bwMode="auto">
            <a:xfrm rot="5400000">
              <a:off x="5224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6" name="Line 59"/>
            <p:cNvSpPr>
              <a:spLocks noChangeAspect="1" noChangeShapeType="1"/>
            </p:cNvSpPr>
            <p:nvPr/>
          </p:nvSpPr>
          <p:spPr bwMode="auto">
            <a:xfrm rot="5400000">
              <a:off x="5247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27" name="Group 60"/>
            <p:cNvGrpSpPr>
              <a:grpSpLocks noChangeAspect="1"/>
            </p:cNvGrpSpPr>
            <p:nvPr/>
          </p:nvGrpSpPr>
          <p:grpSpPr bwMode="auto">
            <a:xfrm>
              <a:off x="5287" y="4028"/>
              <a:ext cx="23" cy="13"/>
              <a:chOff x="2744" y="2557"/>
              <a:chExt cx="114" cy="57"/>
            </a:xfrm>
          </p:grpSpPr>
          <p:sp>
            <p:nvSpPr>
              <p:cNvPr id="70" name="Arc 61"/>
              <p:cNvSpPr>
                <a:spLocks noChangeAspect="1"/>
              </p:cNvSpPr>
              <p:nvPr/>
            </p:nvSpPr>
            <p:spPr bwMode="auto">
              <a:xfrm flipH="1">
                <a:off x="2744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71" name="Arc 62"/>
              <p:cNvSpPr>
                <a:spLocks noChangeAspect="1"/>
              </p:cNvSpPr>
              <p:nvPr/>
            </p:nvSpPr>
            <p:spPr bwMode="auto">
              <a:xfrm>
                <a:off x="2801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28" name="Line 63"/>
            <p:cNvSpPr>
              <a:spLocks noChangeAspect="1" noChangeShapeType="1"/>
            </p:cNvSpPr>
            <p:nvPr/>
          </p:nvSpPr>
          <p:spPr bwMode="auto">
            <a:xfrm>
              <a:off x="5287" y="4167"/>
              <a:ext cx="23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9" name="Line 64"/>
            <p:cNvSpPr>
              <a:spLocks noChangeAspect="1" noChangeShapeType="1"/>
            </p:cNvSpPr>
            <p:nvPr/>
          </p:nvSpPr>
          <p:spPr bwMode="auto">
            <a:xfrm>
              <a:off x="5230" y="4167"/>
              <a:ext cx="19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0" name="Line 65"/>
            <p:cNvSpPr>
              <a:spLocks noChangeAspect="1" noChangeShapeType="1"/>
            </p:cNvSpPr>
            <p:nvPr/>
          </p:nvSpPr>
          <p:spPr bwMode="auto">
            <a:xfrm>
              <a:off x="5347" y="4167"/>
              <a:ext cx="19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1" name="Line 66"/>
            <p:cNvSpPr>
              <a:spLocks noChangeAspect="1" noChangeShapeType="1"/>
            </p:cNvSpPr>
            <p:nvPr/>
          </p:nvSpPr>
          <p:spPr bwMode="auto">
            <a:xfrm>
              <a:off x="5465" y="4167"/>
              <a:ext cx="30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2" name="Line 67"/>
            <p:cNvSpPr>
              <a:spLocks noChangeAspect="1" noChangeShapeType="1"/>
            </p:cNvSpPr>
            <p:nvPr/>
          </p:nvSpPr>
          <p:spPr bwMode="auto">
            <a:xfrm>
              <a:off x="5160" y="4167"/>
              <a:ext cx="31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3" name="Line 68"/>
            <p:cNvSpPr>
              <a:spLocks noChangeAspect="1" noChangeShapeType="1"/>
            </p:cNvSpPr>
            <p:nvPr/>
          </p:nvSpPr>
          <p:spPr bwMode="auto">
            <a:xfrm>
              <a:off x="5160" y="3931"/>
              <a:ext cx="31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4" name="Line 69"/>
            <p:cNvSpPr>
              <a:spLocks noChangeAspect="1" noChangeShapeType="1"/>
            </p:cNvSpPr>
            <p:nvPr/>
          </p:nvSpPr>
          <p:spPr bwMode="auto">
            <a:xfrm>
              <a:off x="5465" y="3931"/>
              <a:ext cx="30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5" name="Line 70"/>
            <p:cNvSpPr>
              <a:spLocks noChangeAspect="1" noChangeShapeType="1"/>
            </p:cNvSpPr>
            <p:nvPr/>
          </p:nvSpPr>
          <p:spPr bwMode="auto">
            <a:xfrm>
              <a:off x="5471" y="3916"/>
              <a:ext cx="2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6" name="Line 71"/>
            <p:cNvSpPr>
              <a:spLocks noChangeAspect="1" noChangeShapeType="1"/>
            </p:cNvSpPr>
            <p:nvPr/>
          </p:nvSpPr>
          <p:spPr bwMode="auto">
            <a:xfrm>
              <a:off x="5160" y="3916"/>
              <a:ext cx="2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7" name="Line 72"/>
            <p:cNvSpPr>
              <a:spLocks noChangeAspect="1" noChangeShapeType="1"/>
            </p:cNvSpPr>
            <p:nvPr/>
          </p:nvSpPr>
          <p:spPr bwMode="auto">
            <a:xfrm rot="5400000">
              <a:off x="5460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8" name="Line 73"/>
            <p:cNvSpPr>
              <a:spLocks noChangeAspect="1" noChangeShapeType="1"/>
            </p:cNvSpPr>
            <p:nvPr/>
          </p:nvSpPr>
          <p:spPr bwMode="auto">
            <a:xfrm rot="5400000">
              <a:off x="5394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9" name="Line 74"/>
            <p:cNvSpPr>
              <a:spLocks noChangeAspect="1" noChangeShapeType="1"/>
            </p:cNvSpPr>
            <p:nvPr/>
          </p:nvSpPr>
          <p:spPr bwMode="auto">
            <a:xfrm>
              <a:off x="5512" y="3931"/>
              <a:ext cx="6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0" name="Line 75"/>
            <p:cNvSpPr>
              <a:spLocks noChangeAspect="1" noChangeShapeType="1"/>
            </p:cNvSpPr>
            <p:nvPr/>
          </p:nvSpPr>
          <p:spPr bwMode="auto">
            <a:xfrm>
              <a:off x="5160" y="3810"/>
              <a:ext cx="3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" name="Line 76"/>
            <p:cNvSpPr>
              <a:spLocks noChangeAspect="1" noChangeShapeType="1"/>
            </p:cNvSpPr>
            <p:nvPr/>
          </p:nvSpPr>
          <p:spPr bwMode="auto">
            <a:xfrm>
              <a:off x="5175" y="3796"/>
              <a:ext cx="30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42" name="Group 77"/>
            <p:cNvGrpSpPr>
              <a:grpSpLocks noChangeAspect="1"/>
            </p:cNvGrpSpPr>
            <p:nvPr/>
          </p:nvGrpSpPr>
          <p:grpSpPr bwMode="auto">
            <a:xfrm>
              <a:off x="5078" y="3849"/>
              <a:ext cx="66" cy="67"/>
              <a:chOff x="1882" y="1842"/>
              <a:chExt cx="249" cy="250"/>
            </a:xfrm>
          </p:grpSpPr>
          <p:sp>
            <p:nvSpPr>
              <p:cNvPr id="66" name="Line 78"/>
              <p:cNvSpPr>
                <a:spLocks noChangeAspect="1" noChangeShapeType="1"/>
              </p:cNvSpPr>
              <p:nvPr/>
            </p:nvSpPr>
            <p:spPr bwMode="auto">
              <a:xfrm>
                <a:off x="1882" y="209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7" name="Line 79"/>
              <p:cNvSpPr>
                <a:spLocks noChangeAspect="1" noChangeShapeType="1"/>
              </p:cNvSpPr>
              <p:nvPr/>
            </p:nvSpPr>
            <p:spPr bwMode="auto">
              <a:xfrm>
                <a:off x="1882" y="184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8" name="Line 80"/>
              <p:cNvSpPr>
                <a:spLocks noChangeAspect="1" noChangeShapeType="1"/>
              </p:cNvSpPr>
              <p:nvPr/>
            </p:nvSpPr>
            <p:spPr bwMode="auto">
              <a:xfrm rot="5400000">
                <a:off x="2006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9" name="Line 81"/>
              <p:cNvSpPr>
                <a:spLocks noChangeAspect="1" noChangeShapeType="1"/>
              </p:cNvSpPr>
              <p:nvPr/>
            </p:nvSpPr>
            <p:spPr bwMode="auto">
              <a:xfrm rot="5400000">
                <a:off x="1757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</p:grpSp>
        <p:grpSp>
          <p:nvGrpSpPr>
            <p:cNvPr id="43" name="Group 82"/>
            <p:cNvGrpSpPr>
              <a:grpSpLocks noChangeAspect="1"/>
            </p:cNvGrpSpPr>
            <p:nvPr/>
          </p:nvGrpSpPr>
          <p:grpSpPr bwMode="auto">
            <a:xfrm>
              <a:off x="5512" y="3849"/>
              <a:ext cx="66" cy="67"/>
              <a:chOff x="1882" y="1842"/>
              <a:chExt cx="249" cy="250"/>
            </a:xfrm>
          </p:grpSpPr>
          <p:sp>
            <p:nvSpPr>
              <p:cNvPr id="62" name="Line 83"/>
              <p:cNvSpPr>
                <a:spLocks noChangeAspect="1" noChangeShapeType="1"/>
              </p:cNvSpPr>
              <p:nvPr/>
            </p:nvSpPr>
            <p:spPr bwMode="auto">
              <a:xfrm>
                <a:off x="1882" y="209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3" name="Line 84"/>
              <p:cNvSpPr>
                <a:spLocks noChangeAspect="1" noChangeShapeType="1"/>
              </p:cNvSpPr>
              <p:nvPr/>
            </p:nvSpPr>
            <p:spPr bwMode="auto">
              <a:xfrm>
                <a:off x="1882" y="184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4" name="Line 85"/>
              <p:cNvSpPr>
                <a:spLocks noChangeAspect="1" noChangeShapeType="1"/>
              </p:cNvSpPr>
              <p:nvPr/>
            </p:nvSpPr>
            <p:spPr bwMode="auto">
              <a:xfrm rot="5400000">
                <a:off x="2006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5" name="Line 86"/>
              <p:cNvSpPr>
                <a:spLocks noChangeAspect="1" noChangeShapeType="1"/>
              </p:cNvSpPr>
              <p:nvPr/>
            </p:nvSpPr>
            <p:spPr bwMode="auto">
              <a:xfrm rot="5400000">
                <a:off x="1757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</p:grpSp>
        <p:sp>
          <p:nvSpPr>
            <p:cNvPr id="44" name="Line 87"/>
            <p:cNvSpPr>
              <a:spLocks noChangeAspect="1" noChangeShapeType="1"/>
            </p:cNvSpPr>
            <p:nvPr/>
          </p:nvSpPr>
          <p:spPr bwMode="auto">
            <a:xfrm rot="5400000">
              <a:off x="5107" y="3864"/>
              <a:ext cx="10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5" name="Line 88"/>
            <p:cNvSpPr>
              <a:spLocks noChangeAspect="1" noChangeShapeType="1"/>
            </p:cNvSpPr>
            <p:nvPr/>
          </p:nvSpPr>
          <p:spPr bwMode="auto">
            <a:xfrm rot="5400000">
              <a:off x="5443" y="3863"/>
              <a:ext cx="10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46" name="Group 89"/>
            <p:cNvGrpSpPr>
              <a:grpSpLocks noChangeAspect="1"/>
            </p:cNvGrpSpPr>
            <p:nvPr/>
          </p:nvGrpSpPr>
          <p:grpSpPr bwMode="auto">
            <a:xfrm>
              <a:off x="5175" y="3702"/>
              <a:ext cx="306" cy="175"/>
              <a:chOff x="2301" y="1281"/>
              <a:chExt cx="1220" cy="697"/>
            </a:xfrm>
          </p:grpSpPr>
          <p:sp>
            <p:nvSpPr>
              <p:cNvPr id="60" name="Arc 90"/>
              <p:cNvSpPr>
                <a:spLocks noChangeAspect="1"/>
              </p:cNvSpPr>
              <p:nvPr/>
            </p:nvSpPr>
            <p:spPr bwMode="auto">
              <a:xfrm flipH="1">
                <a:off x="2301" y="1281"/>
                <a:ext cx="610" cy="69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9053"/>
                  <a:gd name="T1" fmla="*/ 0 h 21600"/>
                  <a:gd name="T2" fmla="*/ 19053 w 19053"/>
                  <a:gd name="T3" fmla="*/ 11424 h 21600"/>
                  <a:gd name="T4" fmla="*/ 0 w 19053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053" h="21600" fill="none" extrusionOk="0">
                    <a:moveTo>
                      <a:pt x="-1" y="0"/>
                    </a:moveTo>
                    <a:cubicBezTo>
                      <a:pt x="7972" y="0"/>
                      <a:pt x="15296" y="4391"/>
                      <a:pt x="19052" y="11424"/>
                    </a:cubicBezTo>
                  </a:path>
                  <a:path w="19053" h="21600" stroke="0" extrusionOk="0">
                    <a:moveTo>
                      <a:pt x="-1" y="0"/>
                    </a:moveTo>
                    <a:cubicBezTo>
                      <a:pt x="7972" y="0"/>
                      <a:pt x="15296" y="4391"/>
                      <a:pt x="19052" y="1142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61" name="Arc 91"/>
              <p:cNvSpPr>
                <a:spLocks noChangeAspect="1"/>
              </p:cNvSpPr>
              <p:nvPr/>
            </p:nvSpPr>
            <p:spPr bwMode="auto">
              <a:xfrm>
                <a:off x="2911" y="1281"/>
                <a:ext cx="610" cy="69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9080"/>
                  <a:gd name="T1" fmla="*/ 0 h 21600"/>
                  <a:gd name="T2" fmla="*/ 19080 w 19080"/>
                  <a:gd name="T3" fmla="*/ 11474 h 21600"/>
                  <a:gd name="T4" fmla="*/ 0 w 1908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080" h="21600" fill="none" extrusionOk="0">
                    <a:moveTo>
                      <a:pt x="-1" y="0"/>
                    </a:moveTo>
                    <a:cubicBezTo>
                      <a:pt x="7992" y="0"/>
                      <a:pt x="15332" y="4413"/>
                      <a:pt x="19079" y="11474"/>
                    </a:cubicBezTo>
                  </a:path>
                  <a:path w="19080" h="21600" stroke="0" extrusionOk="0">
                    <a:moveTo>
                      <a:pt x="-1" y="0"/>
                    </a:moveTo>
                    <a:cubicBezTo>
                      <a:pt x="7992" y="0"/>
                      <a:pt x="15332" y="4413"/>
                      <a:pt x="19079" y="1147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47" name="Line 92"/>
            <p:cNvSpPr>
              <a:spLocks noChangeAspect="1" noChangeShapeType="1"/>
            </p:cNvSpPr>
            <p:nvPr/>
          </p:nvSpPr>
          <p:spPr bwMode="auto">
            <a:xfrm>
              <a:off x="5191" y="3982"/>
              <a:ext cx="38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8" name="Line 93"/>
            <p:cNvSpPr>
              <a:spLocks noChangeAspect="1" noChangeShapeType="1"/>
            </p:cNvSpPr>
            <p:nvPr/>
          </p:nvSpPr>
          <p:spPr bwMode="auto">
            <a:xfrm rot="5400000">
              <a:off x="5025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9" name="Line 94"/>
            <p:cNvSpPr>
              <a:spLocks noChangeAspect="1" noChangeShapeType="1"/>
            </p:cNvSpPr>
            <p:nvPr/>
          </p:nvSpPr>
          <p:spPr bwMode="auto">
            <a:xfrm rot="5400000">
              <a:off x="4960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50" name="Line 95"/>
            <p:cNvSpPr>
              <a:spLocks noChangeAspect="1" noChangeShapeType="1"/>
            </p:cNvSpPr>
            <p:nvPr/>
          </p:nvSpPr>
          <p:spPr bwMode="auto">
            <a:xfrm>
              <a:off x="5078" y="3931"/>
              <a:ext cx="6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51" name="Line 96"/>
            <p:cNvSpPr>
              <a:spLocks noChangeAspect="1" noChangeShapeType="1"/>
            </p:cNvSpPr>
            <p:nvPr/>
          </p:nvSpPr>
          <p:spPr bwMode="auto">
            <a:xfrm rot="5400000">
              <a:off x="5341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52" name="Line 97"/>
            <p:cNvSpPr>
              <a:spLocks noChangeAspect="1" noChangeShapeType="1"/>
            </p:cNvSpPr>
            <p:nvPr/>
          </p:nvSpPr>
          <p:spPr bwMode="auto">
            <a:xfrm rot="5400000">
              <a:off x="5364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53" name="Group 98"/>
            <p:cNvGrpSpPr>
              <a:grpSpLocks noChangeAspect="1"/>
            </p:cNvGrpSpPr>
            <p:nvPr/>
          </p:nvGrpSpPr>
          <p:grpSpPr bwMode="auto">
            <a:xfrm>
              <a:off x="5404" y="4028"/>
              <a:ext cx="23" cy="13"/>
              <a:chOff x="2744" y="2557"/>
              <a:chExt cx="114" cy="57"/>
            </a:xfrm>
          </p:grpSpPr>
          <p:sp>
            <p:nvSpPr>
              <p:cNvPr id="58" name="Arc 99"/>
              <p:cNvSpPr>
                <a:spLocks noChangeAspect="1"/>
              </p:cNvSpPr>
              <p:nvPr/>
            </p:nvSpPr>
            <p:spPr bwMode="auto">
              <a:xfrm flipH="1">
                <a:off x="2744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59" name="Arc 100"/>
              <p:cNvSpPr>
                <a:spLocks noChangeAspect="1"/>
              </p:cNvSpPr>
              <p:nvPr/>
            </p:nvSpPr>
            <p:spPr bwMode="auto">
              <a:xfrm>
                <a:off x="2801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54" name="Line 101"/>
            <p:cNvSpPr>
              <a:spLocks noChangeAspect="1" noChangeShapeType="1"/>
            </p:cNvSpPr>
            <p:nvPr/>
          </p:nvSpPr>
          <p:spPr bwMode="auto">
            <a:xfrm>
              <a:off x="5404" y="4167"/>
              <a:ext cx="23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55" name="Group 102"/>
            <p:cNvGrpSpPr>
              <a:grpSpLocks noChangeAspect="1"/>
            </p:cNvGrpSpPr>
            <p:nvPr/>
          </p:nvGrpSpPr>
          <p:grpSpPr bwMode="auto">
            <a:xfrm>
              <a:off x="5366" y="3980"/>
              <a:ext cx="98" cy="49"/>
              <a:chOff x="2595" y="2388"/>
              <a:chExt cx="389" cy="195"/>
            </a:xfrm>
          </p:grpSpPr>
          <p:sp>
            <p:nvSpPr>
              <p:cNvPr id="56" name="Arc 103"/>
              <p:cNvSpPr>
                <a:spLocks noChangeAspect="1"/>
              </p:cNvSpPr>
              <p:nvPr/>
            </p:nvSpPr>
            <p:spPr bwMode="auto">
              <a:xfrm flipH="1">
                <a:off x="2595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487"/>
                  <a:gd name="T1" fmla="*/ 0 h 21600"/>
                  <a:gd name="T2" fmla="*/ 21487 w 21487"/>
                  <a:gd name="T3" fmla="*/ 19395 h 21600"/>
                  <a:gd name="T4" fmla="*/ 0 w 21487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487" h="21600" fill="none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</a:path>
                  <a:path w="21487" h="21600" stroke="0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57" name="Arc 104"/>
              <p:cNvSpPr>
                <a:spLocks noChangeAspect="1"/>
              </p:cNvSpPr>
              <p:nvPr/>
            </p:nvSpPr>
            <p:spPr bwMode="auto">
              <a:xfrm>
                <a:off x="2790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526"/>
                  <a:gd name="T1" fmla="*/ 0 h 21600"/>
                  <a:gd name="T2" fmla="*/ 21526 w 21526"/>
                  <a:gd name="T3" fmla="*/ 19816 h 21600"/>
                  <a:gd name="T4" fmla="*/ 0 w 21526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26" h="21600" fill="none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</a:path>
                  <a:path w="21526" h="21600" stroke="0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</p:grpSp>
      <p:sp>
        <p:nvSpPr>
          <p:cNvPr id="75" name="矩形 74">
            <a:extLst>
              <a:ext uri="{FF2B5EF4-FFF2-40B4-BE49-F238E27FC236}">
                <a16:creationId xmlns:a16="http://schemas.microsoft.com/office/drawing/2014/main" id="{17E88C99-71EA-D146-8EEB-C25BEED6B01D}"/>
              </a:ext>
            </a:extLst>
          </p:cNvPr>
          <p:cNvSpPr/>
          <p:nvPr userDrawn="1"/>
        </p:nvSpPr>
        <p:spPr>
          <a:xfrm>
            <a:off x="0" y="3050"/>
            <a:ext cx="12192000" cy="408817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>
              <a:solidFill>
                <a:srgbClr val="7030A0"/>
              </a:solidFill>
            </a:endParaRPr>
          </a:p>
        </p:txBody>
      </p:sp>
      <p:pic>
        <p:nvPicPr>
          <p:cNvPr id="76" name="圖片 75">
            <a:extLst>
              <a:ext uri="{FF2B5EF4-FFF2-40B4-BE49-F238E27FC236}">
                <a16:creationId xmlns:a16="http://schemas.microsoft.com/office/drawing/2014/main" id="{89994F0B-B355-A74C-B23B-7D65AB5D04B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5840" y="453276"/>
            <a:ext cx="792000" cy="792000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A331A434-26C6-8C4C-8FF0-1673B7A153EF}"/>
              </a:ext>
            </a:extLst>
          </p:cNvPr>
          <p:cNvSpPr txBox="1"/>
          <p:nvPr userDrawn="1"/>
        </p:nvSpPr>
        <p:spPr>
          <a:xfrm>
            <a:off x="5219699" y="0"/>
            <a:ext cx="1752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TW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0468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6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9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6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3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9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1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32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7" name="Group 40"/>
          <p:cNvGrpSpPr>
            <a:grpSpLocks noChangeAspect="1"/>
          </p:cNvGrpSpPr>
          <p:nvPr userDrawn="1"/>
        </p:nvGrpSpPr>
        <p:grpSpPr bwMode="auto">
          <a:xfrm>
            <a:off x="753438" y="5963974"/>
            <a:ext cx="10841379" cy="701675"/>
            <a:chOff x="0" y="3702"/>
            <a:chExt cx="5760" cy="465"/>
          </a:xfrm>
        </p:grpSpPr>
        <p:sp>
          <p:nvSpPr>
            <p:cNvPr id="8" name="Line 41"/>
            <p:cNvSpPr>
              <a:spLocks noChangeAspect="1" noChangeShapeType="1"/>
            </p:cNvSpPr>
            <p:nvPr/>
          </p:nvSpPr>
          <p:spPr bwMode="auto">
            <a:xfrm>
              <a:off x="0" y="4167"/>
              <a:ext cx="5078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9" name="Line 42"/>
            <p:cNvSpPr>
              <a:spLocks noChangeAspect="1" noChangeShapeType="1"/>
            </p:cNvSpPr>
            <p:nvPr/>
          </p:nvSpPr>
          <p:spPr bwMode="auto">
            <a:xfrm>
              <a:off x="5578" y="4167"/>
              <a:ext cx="182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" name="Line 43"/>
            <p:cNvSpPr>
              <a:spLocks noChangeAspect="1" noChangeShapeType="1"/>
            </p:cNvSpPr>
            <p:nvPr/>
          </p:nvSpPr>
          <p:spPr bwMode="auto">
            <a:xfrm rot="1800000">
              <a:off x="5318" y="3891"/>
              <a:ext cx="158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" name="Line 44"/>
            <p:cNvSpPr>
              <a:spLocks noChangeAspect="1" noChangeShapeType="1"/>
            </p:cNvSpPr>
            <p:nvPr/>
          </p:nvSpPr>
          <p:spPr bwMode="auto">
            <a:xfrm rot="5400000">
              <a:off x="5098" y="4075"/>
              <a:ext cx="18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12" name="Group 45"/>
            <p:cNvGrpSpPr>
              <a:grpSpLocks noChangeAspect="1"/>
            </p:cNvGrpSpPr>
            <p:nvPr/>
          </p:nvGrpSpPr>
          <p:grpSpPr bwMode="auto">
            <a:xfrm>
              <a:off x="5249" y="3981"/>
              <a:ext cx="98" cy="48"/>
              <a:chOff x="2595" y="2388"/>
              <a:chExt cx="389" cy="195"/>
            </a:xfrm>
          </p:grpSpPr>
          <p:sp>
            <p:nvSpPr>
              <p:cNvPr id="70" name="Arc 46"/>
              <p:cNvSpPr>
                <a:spLocks noChangeAspect="1"/>
              </p:cNvSpPr>
              <p:nvPr/>
            </p:nvSpPr>
            <p:spPr bwMode="auto">
              <a:xfrm flipH="1">
                <a:off x="2595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487"/>
                  <a:gd name="T1" fmla="*/ 0 h 21600"/>
                  <a:gd name="T2" fmla="*/ 21487 w 21487"/>
                  <a:gd name="T3" fmla="*/ 19395 h 21600"/>
                  <a:gd name="T4" fmla="*/ 0 w 21487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487" h="21600" fill="none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</a:path>
                  <a:path w="21487" h="21600" stroke="0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71" name="Arc 47"/>
              <p:cNvSpPr>
                <a:spLocks noChangeAspect="1"/>
              </p:cNvSpPr>
              <p:nvPr/>
            </p:nvSpPr>
            <p:spPr bwMode="auto">
              <a:xfrm>
                <a:off x="2790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526"/>
                  <a:gd name="T1" fmla="*/ 0 h 21600"/>
                  <a:gd name="T2" fmla="*/ 21526 w 21526"/>
                  <a:gd name="T3" fmla="*/ 19816 h 21600"/>
                  <a:gd name="T4" fmla="*/ 0 w 21526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26" h="21600" fill="none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</a:path>
                  <a:path w="21526" h="21600" stroke="0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13" name="Line 48"/>
            <p:cNvSpPr>
              <a:spLocks noChangeAspect="1" noChangeShapeType="1"/>
            </p:cNvSpPr>
            <p:nvPr/>
          </p:nvSpPr>
          <p:spPr bwMode="auto">
            <a:xfrm rot="1800000">
              <a:off x="5317" y="3875"/>
              <a:ext cx="16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4" name="Line 49"/>
            <p:cNvSpPr>
              <a:spLocks noChangeAspect="1" noChangeShapeType="1"/>
            </p:cNvSpPr>
            <p:nvPr/>
          </p:nvSpPr>
          <p:spPr bwMode="auto">
            <a:xfrm rot="19800000">
              <a:off x="5173" y="3875"/>
              <a:ext cx="16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5" name="Line 50"/>
            <p:cNvSpPr>
              <a:spLocks noChangeAspect="1" noChangeShapeType="1"/>
            </p:cNvSpPr>
            <p:nvPr/>
          </p:nvSpPr>
          <p:spPr bwMode="auto">
            <a:xfrm rot="19800000">
              <a:off x="5180" y="3891"/>
              <a:ext cx="159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6" name="Line 51"/>
            <p:cNvSpPr>
              <a:spLocks noChangeAspect="1" noChangeShapeType="1"/>
            </p:cNvSpPr>
            <p:nvPr/>
          </p:nvSpPr>
          <p:spPr bwMode="auto">
            <a:xfrm rot="5400000">
              <a:off x="5378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7" name="Line 52"/>
            <p:cNvSpPr>
              <a:spLocks noChangeAspect="1" noChangeShapeType="1"/>
            </p:cNvSpPr>
            <p:nvPr/>
          </p:nvSpPr>
          <p:spPr bwMode="auto">
            <a:xfrm rot="5400000">
              <a:off x="5041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8" name="Line 53"/>
            <p:cNvSpPr>
              <a:spLocks noChangeAspect="1" noChangeShapeType="1"/>
            </p:cNvSpPr>
            <p:nvPr/>
          </p:nvSpPr>
          <p:spPr bwMode="auto">
            <a:xfrm rot="5400000">
              <a:off x="5137" y="4075"/>
              <a:ext cx="18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9" name="Line 54"/>
            <p:cNvSpPr>
              <a:spLocks noChangeAspect="1" noChangeShapeType="1"/>
            </p:cNvSpPr>
            <p:nvPr/>
          </p:nvSpPr>
          <p:spPr bwMode="auto">
            <a:xfrm rot="5400000">
              <a:off x="5177" y="4095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0" name="Line 55"/>
            <p:cNvSpPr>
              <a:spLocks noChangeAspect="1" noChangeShapeType="1"/>
            </p:cNvSpPr>
            <p:nvPr/>
          </p:nvSpPr>
          <p:spPr bwMode="auto">
            <a:xfrm rot="5400000">
              <a:off x="5294" y="4094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1" name="Line 56"/>
            <p:cNvSpPr>
              <a:spLocks noChangeAspect="1" noChangeShapeType="1"/>
            </p:cNvSpPr>
            <p:nvPr/>
          </p:nvSpPr>
          <p:spPr bwMode="auto">
            <a:xfrm rot="5400000">
              <a:off x="5392" y="4094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2" name="Line 57"/>
            <p:cNvSpPr>
              <a:spLocks noChangeAspect="1" noChangeShapeType="1"/>
            </p:cNvSpPr>
            <p:nvPr/>
          </p:nvSpPr>
          <p:spPr bwMode="auto">
            <a:xfrm rot="5400000">
              <a:off x="5275" y="4095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3" name="Line 58"/>
            <p:cNvSpPr>
              <a:spLocks noChangeAspect="1" noChangeShapeType="1"/>
            </p:cNvSpPr>
            <p:nvPr/>
          </p:nvSpPr>
          <p:spPr bwMode="auto">
            <a:xfrm rot="5400000">
              <a:off x="5224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4" name="Line 59"/>
            <p:cNvSpPr>
              <a:spLocks noChangeAspect="1" noChangeShapeType="1"/>
            </p:cNvSpPr>
            <p:nvPr/>
          </p:nvSpPr>
          <p:spPr bwMode="auto">
            <a:xfrm rot="5400000">
              <a:off x="5247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25" name="Group 60"/>
            <p:cNvGrpSpPr>
              <a:grpSpLocks noChangeAspect="1"/>
            </p:cNvGrpSpPr>
            <p:nvPr/>
          </p:nvGrpSpPr>
          <p:grpSpPr bwMode="auto">
            <a:xfrm>
              <a:off x="5287" y="4028"/>
              <a:ext cx="23" cy="13"/>
              <a:chOff x="2744" y="2557"/>
              <a:chExt cx="114" cy="57"/>
            </a:xfrm>
          </p:grpSpPr>
          <p:sp>
            <p:nvSpPr>
              <p:cNvPr id="68" name="Arc 61"/>
              <p:cNvSpPr>
                <a:spLocks noChangeAspect="1"/>
              </p:cNvSpPr>
              <p:nvPr/>
            </p:nvSpPr>
            <p:spPr bwMode="auto">
              <a:xfrm flipH="1">
                <a:off x="2744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69" name="Arc 62"/>
              <p:cNvSpPr>
                <a:spLocks noChangeAspect="1"/>
              </p:cNvSpPr>
              <p:nvPr/>
            </p:nvSpPr>
            <p:spPr bwMode="auto">
              <a:xfrm>
                <a:off x="2801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26" name="Line 63"/>
            <p:cNvSpPr>
              <a:spLocks noChangeAspect="1" noChangeShapeType="1"/>
            </p:cNvSpPr>
            <p:nvPr/>
          </p:nvSpPr>
          <p:spPr bwMode="auto">
            <a:xfrm>
              <a:off x="5287" y="4167"/>
              <a:ext cx="23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7" name="Line 64"/>
            <p:cNvSpPr>
              <a:spLocks noChangeAspect="1" noChangeShapeType="1"/>
            </p:cNvSpPr>
            <p:nvPr/>
          </p:nvSpPr>
          <p:spPr bwMode="auto">
            <a:xfrm>
              <a:off x="5230" y="4167"/>
              <a:ext cx="19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8" name="Line 65"/>
            <p:cNvSpPr>
              <a:spLocks noChangeAspect="1" noChangeShapeType="1"/>
            </p:cNvSpPr>
            <p:nvPr/>
          </p:nvSpPr>
          <p:spPr bwMode="auto">
            <a:xfrm>
              <a:off x="5347" y="4167"/>
              <a:ext cx="19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9" name="Line 66"/>
            <p:cNvSpPr>
              <a:spLocks noChangeAspect="1" noChangeShapeType="1"/>
            </p:cNvSpPr>
            <p:nvPr/>
          </p:nvSpPr>
          <p:spPr bwMode="auto">
            <a:xfrm>
              <a:off x="5465" y="4167"/>
              <a:ext cx="30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0" name="Line 67"/>
            <p:cNvSpPr>
              <a:spLocks noChangeAspect="1" noChangeShapeType="1"/>
            </p:cNvSpPr>
            <p:nvPr/>
          </p:nvSpPr>
          <p:spPr bwMode="auto">
            <a:xfrm>
              <a:off x="5160" y="4167"/>
              <a:ext cx="31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1" name="Line 68"/>
            <p:cNvSpPr>
              <a:spLocks noChangeAspect="1" noChangeShapeType="1"/>
            </p:cNvSpPr>
            <p:nvPr/>
          </p:nvSpPr>
          <p:spPr bwMode="auto">
            <a:xfrm>
              <a:off x="5160" y="3931"/>
              <a:ext cx="31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2" name="Line 69"/>
            <p:cNvSpPr>
              <a:spLocks noChangeAspect="1" noChangeShapeType="1"/>
            </p:cNvSpPr>
            <p:nvPr/>
          </p:nvSpPr>
          <p:spPr bwMode="auto">
            <a:xfrm>
              <a:off x="5465" y="3931"/>
              <a:ext cx="30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3" name="Line 70"/>
            <p:cNvSpPr>
              <a:spLocks noChangeAspect="1" noChangeShapeType="1"/>
            </p:cNvSpPr>
            <p:nvPr/>
          </p:nvSpPr>
          <p:spPr bwMode="auto">
            <a:xfrm>
              <a:off x="5471" y="3916"/>
              <a:ext cx="2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4" name="Line 71"/>
            <p:cNvSpPr>
              <a:spLocks noChangeAspect="1" noChangeShapeType="1"/>
            </p:cNvSpPr>
            <p:nvPr/>
          </p:nvSpPr>
          <p:spPr bwMode="auto">
            <a:xfrm>
              <a:off x="5160" y="3916"/>
              <a:ext cx="2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5" name="Line 72"/>
            <p:cNvSpPr>
              <a:spLocks noChangeAspect="1" noChangeShapeType="1"/>
            </p:cNvSpPr>
            <p:nvPr/>
          </p:nvSpPr>
          <p:spPr bwMode="auto">
            <a:xfrm rot="5400000">
              <a:off x="5460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6" name="Line 73"/>
            <p:cNvSpPr>
              <a:spLocks noChangeAspect="1" noChangeShapeType="1"/>
            </p:cNvSpPr>
            <p:nvPr/>
          </p:nvSpPr>
          <p:spPr bwMode="auto">
            <a:xfrm rot="5400000">
              <a:off x="5394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7" name="Line 74"/>
            <p:cNvSpPr>
              <a:spLocks noChangeAspect="1" noChangeShapeType="1"/>
            </p:cNvSpPr>
            <p:nvPr/>
          </p:nvSpPr>
          <p:spPr bwMode="auto">
            <a:xfrm>
              <a:off x="5512" y="3931"/>
              <a:ext cx="6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8" name="Line 75"/>
            <p:cNvSpPr>
              <a:spLocks noChangeAspect="1" noChangeShapeType="1"/>
            </p:cNvSpPr>
            <p:nvPr/>
          </p:nvSpPr>
          <p:spPr bwMode="auto">
            <a:xfrm>
              <a:off x="5160" y="3810"/>
              <a:ext cx="3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9" name="Line 76"/>
            <p:cNvSpPr>
              <a:spLocks noChangeAspect="1" noChangeShapeType="1"/>
            </p:cNvSpPr>
            <p:nvPr/>
          </p:nvSpPr>
          <p:spPr bwMode="auto">
            <a:xfrm>
              <a:off x="5175" y="3796"/>
              <a:ext cx="30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40" name="Group 77"/>
            <p:cNvGrpSpPr>
              <a:grpSpLocks noChangeAspect="1"/>
            </p:cNvGrpSpPr>
            <p:nvPr/>
          </p:nvGrpSpPr>
          <p:grpSpPr bwMode="auto">
            <a:xfrm>
              <a:off x="5078" y="3849"/>
              <a:ext cx="66" cy="67"/>
              <a:chOff x="1882" y="1842"/>
              <a:chExt cx="249" cy="250"/>
            </a:xfrm>
          </p:grpSpPr>
          <p:sp>
            <p:nvSpPr>
              <p:cNvPr id="64" name="Line 78"/>
              <p:cNvSpPr>
                <a:spLocks noChangeAspect="1" noChangeShapeType="1"/>
              </p:cNvSpPr>
              <p:nvPr/>
            </p:nvSpPr>
            <p:spPr bwMode="auto">
              <a:xfrm>
                <a:off x="1882" y="209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5" name="Line 79"/>
              <p:cNvSpPr>
                <a:spLocks noChangeAspect="1" noChangeShapeType="1"/>
              </p:cNvSpPr>
              <p:nvPr/>
            </p:nvSpPr>
            <p:spPr bwMode="auto">
              <a:xfrm>
                <a:off x="1882" y="184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6" name="Line 80"/>
              <p:cNvSpPr>
                <a:spLocks noChangeAspect="1" noChangeShapeType="1"/>
              </p:cNvSpPr>
              <p:nvPr/>
            </p:nvSpPr>
            <p:spPr bwMode="auto">
              <a:xfrm rot="5400000">
                <a:off x="2006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7" name="Line 81"/>
              <p:cNvSpPr>
                <a:spLocks noChangeAspect="1" noChangeShapeType="1"/>
              </p:cNvSpPr>
              <p:nvPr/>
            </p:nvSpPr>
            <p:spPr bwMode="auto">
              <a:xfrm rot="5400000">
                <a:off x="1757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</p:grpSp>
        <p:grpSp>
          <p:nvGrpSpPr>
            <p:cNvPr id="41" name="Group 82"/>
            <p:cNvGrpSpPr>
              <a:grpSpLocks noChangeAspect="1"/>
            </p:cNvGrpSpPr>
            <p:nvPr/>
          </p:nvGrpSpPr>
          <p:grpSpPr bwMode="auto">
            <a:xfrm>
              <a:off x="5512" y="3849"/>
              <a:ext cx="66" cy="67"/>
              <a:chOff x="1882" y="1842"/>
              <a:chExt cx="249" cy="250"/>
            </a:xfrm>
          </p:grpSpPr>
          <p:sp>
            <p:nvSpPr>
              <p:cNvPr id="60" name="Line 83"/>
              <p:cNvSpPr>
                <a:spLocks noChangeAspect="1" noChangeShapeType="1"/>
              </p:cNvSpPr>
              <p:nvPr/>
            </p:nvSpPr>
            <p:spPr bwMode="auto">
              <a:xfrm>
                <a:off x="1882" y="209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1" name="Line 84"/>
              <p:cNvSpPr>
                <a:spLocks noChangeAspect="1" noChangeShapeType="1"/>
              </p:cNvSpPr>
              <p:nvPr/>
            </p:nvSpPr>
            <p:spPr bwMode="auto">
              <a:xfrm>
                <a:off x="1882" y="184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2" name="Line 85"/>
              <p:cNvSpPr>
                <a:spLocks noChangeAspect="1" noChangeShapeType="1"/>
              </p:cNvSpPr>
              <p:nvPr/>
            </p:nvSpPr>
            <p:spPr bwMode="auto">
              <a:xfrm rot="5400000">
                <a:off x="2006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3" name="Line 86"/>
              <p:cNvSpPr>
                <a:spLocks noChangeAspect="1" noChangeShapeType="1"/>
              </p:cNvSpPr>
              <p:nvPr/>
            </p:nvSpPr>
            <p:spPr bwMode="auto">
              <a:xfrm rot="5400000">
                <a:off x="1757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</p:grpSp>
        <p:sp>
          <p:nvSpPr>
            <p:cNvPr id="42" name="Line 87"/>
            <p:cNvSpPr>
              <a:spLocks noChangeAspect="1" noChangeShapeType="1"/>
            </p:cNvSpPr>
            <p:nvPr/>
          </p:nvSpPr>
          <p:spPr bwMode="auto">
            <a:xfrm rot="5400000">
              <a:off x="5107" y="3864"/>
              <a:ext cx="10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3" name="Line 88"/>
            <p:cNvSpPr>
              <a:spLocks noChangeAspect="1" noChangeShapeType="1"/>
            </p:cNvSpPr>
            <p:nvPr/>
          </p:nvSpPr>
          <p:spPr bwMode="auto">
            <a:xfrm rot="5400000">
              <a:off x="5443" y="3863"/>
              <a:ext cx="10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44" name="Group 89"/>
            <p:cNvGrpSpPr>
              <a:grpSpLocks noChangeAspect="1"/>
            </p:cNvGrpSpPr>
            <p:nvPr/>
          </p:nvGrpSpPr>
          <p:grpSpPr bwMode="auto">
            <a:xfrm>
              <a:off x="5175" y="3702"/>
              <a:ext cx="306" cy="175"/>
              <a:chOff x="2301" y="1281"/>
              <a:chExt cx="1220" cy="697"/>
            </a:xfrm>
          </p:grpSpPr>
          <p:sp>
            <p:nvSpPr>
              <p:cNvPr id="58" name="Arc 90"/>
              <p:cNvSpPr>
                <a:spLocks noChangeAspect="1"/>
              </p:cNvSpPr>
              <p:nvPr/>
            </p:nvSpPr>
            <p:spPr bwMode="auto">
              <a:xfrm flipH="1">
                <a:off x="2301" y="1281"/>
                <a:ext cx="610" cy="69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9053"/>
                  <a:gd name="T1" fmla="*/ 0 h 21600"/>
                  <a:gd name="T2" fmla="*/ 19053 w 19053"/>
                  <a:gd name="T3" fmla="*/ 11424 h 21600"/>
                  <a:gd name="T4" fmla="*/ 0 w 19053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053" h="21600" fill="none" extrusionOk="0">
                    <a:moveTo>
                      <a:pt x="-1" y="0"/>
                    </a:moveTo>
                    <a:cubicBezTo>
                      <a:pt x="7972" y="0"/>
                      <a:pt x="15296" y="4391"/>
                      <a:pt x="19052" y="11424"/>
                    </a:cubicBezTo>
                  </a:path>
                  <a:path w="19053" h="21600" stroke="0" extrusionOk="0">
                    <a:moveTo>
                      <a:pt x="-1" y="0"/>
                    </a:moveTo>
                    <a:cubicBezTo>
                      <a:pt x="7972" y="0"/>
                      <a:pt x="15296" y="4391"/>
                      <a:pt x="19052" y="1142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59" name="Arc 91"/>
              <p:cNvSpPr>
                <a:spLocks noChangeAspect="1"/>
              </p:cNvSpPr>
              <p:nvPr/>
            </p:nvSpPr>
            <p:spPr bwMode="auto">
              <a:xfrm>
                <a:off x="2911" y="1281"/>
                <a:ext cx="610" cy="69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9080"/>
                  <a:gd name="T1" fmla="*/ 0 h 21600"/>
                  <a:gd name="T2" fmla="*/ 19080 w 19080"/>
                  <a:gd name="T3" fmla="*/ 11474 h 21600"/>
                  <a:gd name="T4" fmla="*/ 0 w 1908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080" h="21600" fill="none" extrusionOk="0">
                    <a:moveTo>
                      <a:pt x="-1" y="0"/>
                    </a:moveTo>
                    <a:cubicBezTo>
                      <a:pt x="7992" y="0"/>
                      <a:pt x="15332" y="4413"/>
                      <a:pt x="19079" y="11474"/>
                    </a:cubicBezTo>
                  </a:path>
                  <a:path w="19080" h="21600" stroke="0" extrusionOk="0">
                    <a:moveTo>
                      <a:pt x="-1" y="0"/>
                    </a:moveTo>
                    <a:cubicBezTo>
                      <a:pt x="7992" y="0"/>
                      <a:pt x="15332" y="4413"/>
                      <a:pt x="19079" y="1147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45" name="Line 92"/>
            <p:cNvSpPr>
              <a:spLocks noChangeAspect="1" noChangeShapeType="1"/>
            </p:cNvSpPr>
            <p:nvPr/>
          </p:nvSpPr>
          <p:spPr bwMode="auto">
            <a:xfrm>
              <a:off x="5191" y="3982"/>
              <a:ext cx="38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6" name="Line 93"/>
            <p:cNvSpPr>
              <a:spLocks noChangeAspect="1" noChangeShapeType="1"/>
            </p:cNvSpPr>
            <p:nvPr/>
          </p:nvSpPr>
          <p:spPr bwMode="auto">
            <a:xfrm rot="5400000">
              <a:off x="5025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7" name="Line 94"/>
            <p:cNvSpPr>
              <a:spLocks noChangeAspect="1" noChangeShapeType="1"/>
            </p:cNvSpPr>
            <p:nvPr/>
          </p:nvSpPr>
          <p:spPr bwMode="auto">
            <a:xfrm rot="5400000">
              <a:off x="4960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8" name="Line 95"/>
            <p:cNvSpPr>
              <a:spLocks noChangeAspect="1" noChangeShapeType="1"/>
            </p:cNvSpPr>
            <p:nvPr/>
          </p:nvSpPr>
          <p:spPr bwMode="auto">
            <a:xfrm>
              <a:off x="5078" y="3931"/>
              <a:ext cx="6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9" name="Line 96"/>
            <p:cNvSpPr>
              <a:spLocks noChangeAspect="1" noChangeShapeType="1"/>
            </p:cNvSpPr>
            <p:nvPr/>
          </p:nvSpPr>
          <p:spPr bwMode="auto">
            <a:xfrm rot="5400000">
              <a:off x="5341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50" name="Line 97"/>
            <p:cNvSpPr>
              <a:spLocks noChangeAspect="1" noChangeShapeType="1"/>
            </p:cNvSpPr>
            <p:nvPr/>
          </p:nvSpPr>
          <p:spPr bwMode="auto">
            <a:xfrm rot="5400000">
              <a:off x="5364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51" name="Group 98"/>
            <p:cNvGrpSpPr>
              <a:grpSpLocks noChangeAspect="1"/>
            </p:cNvGrpSpPr>
            <p:nvPr/>
          </p:nvGrpSpPr>
          <p:grpSpPr bwMode="auto">
            <a:xfrm>
              <a:off x="5404" y="4028"/>
              <a:ext cx="23" cy="13"/>
              <a:chOff x="2744" y="2557"/>
              <a:chExt cx="114" cy="57"/>
            </a:xfrm>
          </p:grpSpPr>
          <p:sp>
            <p:nvSpPr>
              <p:cNvPr id="56" name="Arc 99"/>
              <p:cNvSpPr>
                <a:spLocks noChangeAspect="1"/>
              </p:cNvSpPr>
              <p:nvPr/>
            </p:nvSpPr>
            <p:spPr bwMode="auto">
              <a:xfrm flipH="1">
                <a:off x="2744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57" name="Arc 100"/>
              <p:cNvSpPr>
                <a:spLocks noChangeAspect="1"/>
              </p:cNvSpPr>
              <p:nvPr/>
            </p:nvSpPr>
            <p:spPr bwMode="auto">
              <a:xfrm>
                <a:off x="2801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52" name="Line 101"/>
            <p:cNvSpPr>
              <a:spLocks noChangeAspect="1" noChangeShapeType="1"/>
            </p:cNvSpPr>
            <p:nvPr/>
          </p:nvSpPr>
          <p:spPr bwMode="auto">
            <a:xfrm>
              <a:off x="5404" y="4167"/>
              <a:ext cx="23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53" name="Group 102"/>
            <p:cNvGrpSpPr>
              <a:grpSpLocks noChangeAspect="1"/>
            </p:cNvGrpSpPr>
            <p:nvPr/>
          </p:nvGrpSpPr>
          <p:grpSpPr bwMode="auto">
            <a:xfrm>
              <a:off x="5366" y="3980"/>
              <a:ext cx="98" cy="49"/>
              <a:chOff x="2595" y="2388"/>
              <a:chExt cx="389" cy="195"/>
            </a:xfrm>
          </p:grpSpPr>
          <p:sp>
            <p:nvSpPr>
              <p:cNvPr id="54" name="Arc 103"/>
              <p:cNvSpPr>
                <a:spLocks noChangeAspect="1"/>
              </p:cNvSpPr>
              <p:nvPr/>
            </p:nvSpPr>
            <p:spPr bwMode="auto">
              <a:xfrm flipH="1">
                <a:off x="2595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487"/>
                  <a:gd name="T1" fmla="*/ 0 h 21600"/>
                  <a:gd name="T2" fmla="*/ 21487 w 21487"/>
                  <a:gd name="T3" fmla="*/ 19395 h 21600"/>
                  <a:gd name="T4" fmla="*/ 0 w 21487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487" h="21600" fill="none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</a:path>
                  <a:path w="21487" h="21600" stroke="0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55" name="Arc 104"/>
              <p:cNvSpPr>
                <a:spLocks noChangeAspect="1"/>
              </p:cNvSpPr>
              <p:nvPr/>
            </p:nvSpPr>
            <p:spPr bwMode="auto">
              <a:xfrm>
                <a:off x="2790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526"/>
                  <a:gd name="T1" fmla="*/ 0 h 21600"/>
                  <a:gd name="T2" fmla="*/ 21526 w 21526"/>
                  <a:gd name="T3" fmla="*/ 19816 h 21600"/>
                  <a:gd name="T4" fmla="*/ 0 w 21526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26" h="21600" fill="none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</a:path>
                  <a:path w="21526" h="21600" stroke="0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5868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9758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7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3" y="1535117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3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213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152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5198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5" y="273053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7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5" y="1435104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67" indent="0">
              <a:buNone/>
              <a:defRPr sz="1200"/>
            </a:lvl2pPr>
            <a:lvl3pPr marL="914332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30" indent="0">
              <a:buNone/>
              <a:defRPr sz="900"/>
            </a:lvl6pPr>
            <a:lvl7pPr marL="2742994" indent="0">
              <a:buNone/>
              <a:defRPr sz="900"/>
            </a:lvl7pPr>
            <a:lvl8pPr marL="3200160" indent="0">
              <a:buNone/>
              <a:defRPr sz="900"/>
            </a:lvl8pPr>
            <a:lvl9pPr marL="3657327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061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4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67" indent="0">
              <a:buNone/>
              <a:defRPr sz="2800"/>
            </a:lvl2pPr>
            <a:lvl3pPr marL="914332" indent="0">
              <a:buNone/>
              <a:defRPr sz="2400"/>
            </a:lvl3pPr>
            <a:lvl4pPr marL="1371498" indent="0">
              <a:buNone/>
              <a:defRPr sz="2000"/>
            </a:lvl4pPr>
            <a:lvl5pPr marL="1828664" indent="0">
              <a:buNone/>
              <a:defRPr sz="2000"/>
            </a:lvl5pPr>
            <a:lvl6pPr marL="2285830" indent="0">
              <a:buNone/>
              <a:defRPr sz="2000"/>
            </a:lvl6pPr>
            <a:lvl7pPr marL="2742994" indent="0">
              <a:buNone/>
              <a:defRPr sz="2000"/>
            </a:lvl7pPr>
            <a:lvl8pPr marL="3200160" indent="0">
              <a:buNone/>
              <a:defRPr sz="2000"/>
            </a:lvl8pPr>
            <a:lvl9pPr marL="3657327" indent="0">
              <a:buNone/>
              <a:defRPr sz="2000"/>
            </a:lvl9pPr>
          </a:lstStyle>
          <a:p>
            <a:r>
              <a:rPr lang="zh-CN" altLang="en-US" dirty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43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67" indent="0">
              <a:buNone/>
              <a:defRPr sz="1200"/>
            </a:lvl2pPr>
            <a:lvl3pPr marL="914332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30" indent="0">
              <a:buNone/>
              <a:defRPr sz="900"/>
            </a:lvl6pPr>
            <a:lvl7pPr marL="2742994" indent="0">
              <a:buNone/>
              <a:defRPr sz="900"/>
            </a:lvl7pPr>
            <a:lvl8pPr marL="3200160" indent="0">
              <a:buNone/>
              <a:defRPr sz="900"/>
            </a:lvl8pPr>
            <a:lvl9pPr marL="3657327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4329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54768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873252"/>
            <a:ext cx="10972800" cy="4252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marL="742895" lvl="1" indent="-285730" algn="l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80000"/>
              <a:buFont typeface="Wingdings 2" pitchFamily="18" charset="2"/>
              <a:buChar char=""/>
            </a:pPr>
            <a:r>
              <a:rPr lang="zh-CN" altLang="en-US" dirty="0"/>
              <a:t>第二级</a:t>
            </a:r>
          </a:p>
          <a:p>
            <a:pPr marL="1142914" lvl="2" indent="-228584" algn="l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60000"/>
              <a:buFont typeface="Wingdings" pitchFamily="2" charset="2"/>
              <a:buChar char=""/>
            </a:pPr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37600" y="630872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8" name="灯片编号占位符 5"/>
          <p:cNvSpPr txBox="1">
            <a:spLocks/>
          </p:cNvSpPr>
          <p:nvPr userDrawn="1"/>
        </p:nvSpPr>
        <p:spPr>
          <a:xfrm>
            <a:off x="429201" y="6295943"/>
            <a:ext cx="694104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b="1" kern="120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DB592A-0909-472D-A1D6-B1E0A3795436}" type="slidenum">
              <a:rPr lang="zh-CN" altLang="en-US" sz="1600" smtClean="0"/>
              <a:pPr/>
              <a:t>‹#›</a:t>
            </a:fld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160414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</p:sldLayoutIdLst>
  <p:hf hdr="0" ftr="0" dt="0"/>
  <p:txStyles>
    <p:titleStyle>
      <a:lvl1pPr algn="ctr" defTabSz="914332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1pPr>
    </p:titleStyle>
    <p:bodyStyle>
      <a:lvl1pPr marL="342874" indent="-342874" algn="l" defTabSz="914332" rtl="0" eaLnBrk="1" fontAlgn="base" latinLnBrk="0" hangingPunct="1">
        <a:lnSpc>
          <a:spcPct val="150000"/>
        </a:lnSpc>
        <a:spcBef>
          <a:spcPct val="20000"/>
        </a:spcBef>
        <a:spcAft>
          <a:spcPct val="0"/>
        </a:spcAft>
        <a:buClr>
          <a:srgbClr val="7030A0"/>
        </a:buClr>
        <a:buSzPct val="73000"/>
        <a:buFont typeface="Wingdings 2" pitchFamily="18" charset="2"/>
        <a:buChar char=""/>
        <a:defRPr lang="zh-CN" altLang="en-US" sz="2400" kern="1200" dirty="0" smtClean="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1pPr>
      <a:lvl2pPr marL="742895" indent="-285730" algn="l" defTabSz="914332" rtl="0" eaLnBrk="1" latinLnBrk="0" hangingPunct="1">
        <a:spcBef>
          <a:spcPct val="20000"/>
        </a:spcBef>
        <a:buFont typeface="Arial" pitchFamily="34" charset="0"/>
        <a:buChar char="–"/>
        <a:defRPr lang="zh-CN" altLang="en-US" sz="2000" kern="1200" dirty="0" smtClean="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2pPr>
      <a:lvl3pPr marL="1142914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lang="zh-CN" altLang="en-US" sz="1800" kern="1200" dirty="0" smtClean="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3pPr>
      <a:lvl4pPr marL="1600080" indent="-228584" algn="l" defTabSz="914332" rtl="0" eaLnBrk="1" latinLnBrk="0" hangingPunct="1">
        <a:spcBef>
          <a:spcPct val="20000"/>
        </a:spcBef>
        <a:buClr>
          <a:schemeClr val="accent4">
            <a:lumMod val="75000"/>
          </a:schemeClr>
        </a:buClr>
        <a:buFont typeface="Arial" pitchFamily="34" charset="0"/>
        <a:buChar char="–"/>
        <a:defRPr sz="160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4pPr>
      <a:lvl5pPr marL="2057247" indent="-228584" algn="l" defTabSz="914332" rtl="0" eaLnBrk="1" latinLnBrk="0" hangingPunct="1">
        <a:spcBef>
          <a:spcPct val="20000"/>
        </a:spcBef>
        <a:buClr>
          <a:schemeClr val="accent4">
            <a:lumMod val="75000"/>
          </a:schemeClr>
        </a:buClr>
        <a:buFont typeface="Arial" pitchFamily="34" charset="0"/>
        <a:buChar char="»"/>
        <a:defRPr sz="160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8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research.microsoft.com/adapt/MSBNx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Classification and Prediction</a:t>
            </a:r>
            <a:br>
              <a:rPr lang="en-US" altLang="zh-CN" b="1" dirty="0"/>
            </a:br>
            <a:r>
              <a:rPr lang="en-US" altLang="zh-CN" sz="2000" dirty="0" smtClean="0"/>
              <a:t>——Bayesian Classification——</a:t>
            </a:r>
            <a:endParaRPr lang="zh-CN" altLang="en-US" sz="2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zh-CN" sz="1600" dirty="0"/>
          </a:p>
          <a:p>
            <a:r>
              <a:rPr lang="zh-CN" altLang="en-US" sz="1600" dirty="0"/>
              <a:t>徐华</a:t>
            </a:r>
            <a:endParaRPr lang="en-US" altLang="zh-CN" sz="1600" dirty="0"/>
          </a:p>
          <a:p>
            <a:r>
              <a:rPr lang="zh-CN" altLang="en-US" sz="1600" dirty="0"/>
              <a:t>清华大学 计算机系 智能技术与系统国家重点实验室</a:t>
            </a:r>
            <a:endParaRPr lang="en-US" altLang="zh-CN" sz="1600" dirty="0"/>
          </a:p>
          <a:p>
            <a:r>
              <a:rPr lang="en-US" altLang="zh-CN" sz="1600" dirty="0"/>
              <a:t>xuhua@tsinghua.edu.cn</a:t>
            </a:r>
          </a:p>
          <a:p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919668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Bayesian Belief Network: An Example</a:t>
            </a:r>
            <a:endParaRPr lang="zh-CN" altLang="en-US" sz="2000" b="1" dirty="0"/>
          </a:p>
        </p:txBody>
      </p:sp>
      <p:sp>
        <p:nvSpPr>
          <p:cNvPr id="6" name="Oval 4">
            <a:extLst>
              <a:ext uri="{FF2B5EF4-FFF2-40B4-BE49-F238E27FC236}">
                <a16:creationId xmlns:a16="http://schemas.microsoft.com/office/drawing/2014/main" id="{63928DBB-3F5D-4F41-A9A5-F72CD040FA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9725" y="1290280"/>
            <a:ext cx="1295400" cy="762000"/>
          </a:xfrm>
          <a:prstGeom prst="ellipse">
            <a:avLst/>
          </a:prstGeom>
          <a:solidFill>
            <a:srgbClr val="F6E6EA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lnSpc>
                <a:spcPct val="125000"/>
              </a:lnSpc>
              <a:spcBef>
                <a:spcPct val="60000"/>
              </a:spcBef>
              <a:spcAft>
                <a:spcPct val="10000"/>
              </a:spcAft>
              <a:buClr>
                <a:schemeClr val="tx1"/>
              </a:buClr>
              <a:buFont typeface="Wingdings" panose="05000000000000000000" pitchFamily="2" charset="2"/>
              <a:buChar char="@"/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5000"/>
              </a:lnSpc>
              <a:spcBef>
                <a:spcPct val="35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1800">
                <a:solidFill>
                  <a:srgbClr val="000000"/>
                </a:solidFill>
                <a:latin typeface="Times New Roman" panose="02020603050405020304" pitchFamily="18" charset="0"/>
              </a:rPr>
              <a:t>Family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1800">
                <a:solidFill>
                  <a:srgbClr val="000000"/>
                </a:solidFill>
                <a:latin typeface="Times New Roman" panose="02020603050405020304" pitchFamily="18" charset="0"/>
              </a:rPr>
              <a:t>History</a:t>
            </a:r>
            <a:endParaRPr lang="en-US" altLang="zh-CN" sz="1800" b="0">
              <a:latin typeface="Times New Roman" panose="02020603050405020304" pitchFamily="18" charset="0"/>
            </a:endParaRPr>
          </a:p>
        </p:txBody>
      </p:sp>
      <p:sp>
        <p:nvSpPr>
          <p:cNvPr id="7" name="Oval 5">
            <a:extLst>
              <a:ext uri="{FF2B5EF4-FFF2-40B4-BE49-F238E27FC236}">
                <a16:creationId xmlns:a16="http://schemas.microsoft.com/office/drawing/2014/main" id="{3EF56E98-8DB5-4E94-BD6A-AD047A391C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9725" y="2890480"/>
            <a:ext cx="1295400" cy="762000"/>
          </a:xfrm>
          <a:prstGeom prst="ellipse">
            <a:avLst/>
          </a:prstGeom>
          <a:solidFill>
            <a:srgbClr val="CCCC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lnSpc>
                <a:spcPct val="125000"/>
              </a:lnSpc>
              <a:spcBef>
                <a:spcPct val="60000"/>
              </a:spcBef>
              <a:spcAft>
                <a:spcPct val="10000"/>
              </a:spcAft>
              <a:buClr>
                <a:schemeClr val="tx1"/>
              </a:buClr>
              <a:buFont typeface="Wingdings" panose="05000000000000000000" pitchFamily="2" charset="2"/>
              <a:buChar char="@"/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5000"/>
              </a:lnSpc>
              <a:spcBef>
                <a:spcPct val="35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1800">
                <a:solidFill>
                  <a:srgbClr val="000000"/>
                </a:solidFill>
                <a:latin typeface="Times New Roman" panose="02020603050405020304" pitchFamily="18" charset="0"/>
              </a:rPr>
              <a:t>LungCancer</a:t>
            </a:r>
            <a:endParaRPr lang="en-US" altLang="zh-CN" sz="1800" b="0">
              <a:latin typeface="Times New Roman" panose="02020603050405020304" pitchFamily="18" charset="0"/>
            </a:endParaRPr>
          </a:p>
        </p:txBody>
      </p:sp>
      <p:sp>
        <p:nvSpPr>
          <p:cNvPr id="8" name="Oval 6">
            <a:extLst>
              <a:ext uri="{FF2B5EF4-FFF2-40B4-BE49-F238E27FC236}">
                <a16:creationId xmlns:a16="http://schemas.microsoft.com/office/drawing/2014/main" id="{53BF5CEB-1889-46DA-9346-60F843F803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5925" y="4566880"/>
            <a:ext cx="1295400" cy="762000"/>
          </a:xfrm>
          <a:prstGeom prst="ellipse">
            <a:avLst/>
          </a:prstGeom>
          <a:solidFill>
            <a:srgbClr val="FAE2F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lnSpc>
                <a:spcPct val="125000"/>
              </a:lnSpc>
              <a:spcBef>
                <a:spcPct val="60000"/>
              </a:spcBef>
              <a:spcAft>
                <a:spcPct val="10000"/>
              </a:spcAft>
              <a:buClr>
                <a:schemeClr val="tx1"/>
              </a:buClr>
              <a:buFont typeface="Wingdings" panose="05000000000000000000" pitchFamily="2" charset="2"/>
              <a:buChar char="@"/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5000"/>
              </a:lnSpc>
              <a:spcBef>
                <a:spcPct val="35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1600">
                <a:solidFill>
                  <a:srgbClr val="000000"/>
                </a:solidFill>
                <a:latin typeface="Times New Roman" panose="02020603050405020304" pitchFamily="18" charset="0"/>
              </a:rPr>
              <a:t>PositiveXRay</a:t>
            </a:r>
            <a:endParaRPr lang="en-US" altLang="zh-CN" sz="1600" b="0">
              <a:latin typeface="Times New Roman" panose="02020603050405020304" pitchFamily="18" charset="0"/>
            </a:endParaRPr>
          </a:p>
        </p:txBody>
      </p:sp>
      <p:sp>
        <p:nvSpPr>
          <p:cNvPr id="9" name="Oval 7">
            <a:extLst>
              <a:ext uri="{FF2B5EF4-FFF2-40B4-BE49-F238E27FC236}">
                <a16:creationId xmlns:a16="http://schemas.microsoft.com/office/drawing/2014/main" id="{0F38267D-96CB-4887-9A69-2172ED4841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9525" y="1290280"/>
            <a:ext cx="1295400" cy="7620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lnSpc>
                <a:spcPct val="125000"/>
              </a:lnSpc>
              <a:spcBef>
                <a:spcPct val="60000"/>
              </a:spcBef>
              <a:spcAft>
                <a:spcPct val="10000"/>
              </a:spcAft>
              <a:buClr>
                <a:schemeClr val="tx1"/>
              </a:buClr>
              <a:buFont typeface="Wingdings" panose="05000000000000000000" pitchFamily="2" charset="2"/>
              <a:buChar char="@"/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5000"/>
              </a:lnSpc>
              <a:spcBef>
                <a:spcPct val="35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1800">
                <a:solidFill>
                  <a:srgbClr val="000000"/>
                </a:solidFill>
                <a:latin typeface="Times New Roman" panose="02020603050405020304" pitchFamily="18" charset="0"/>
              </a:rPr>
              <a:t>Smoker</a:t>
            </a:r>
          </a:p>
        </p:txBody>
      </p:sp>
      <p:sp>
        <p:nvSpPr>
          <p:cNvPr id="10" name="Oval 8">
            <a:extLst>
              <a:ext uri="{FF2B5EF4-FFF2-40B4-BE49-F238E27FC236}">
                <a16:creationId xmlns:a16="http://schemas.microsoft.com/office/drawing/2014/main" id="{330FC7E2-8CD8-4B3B-8A4A-50C1DF3A4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5725" y="2890480"/>
            <a:ext cx="1295400" cy="762000"/>
          </a:xfrm>
          <a:prstGeom prst="ellipse">
            <a:avLst/>
          </a:prstGeom>
          <a:solidFill>
            <a:srgbClr val="CCFF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lnSpc>
                <a:spcPct val="125000"/>
              </a:lnSpc>
              <a:spcBef>
                <a:spcPct val="60000"/>
              </a:spcBef>
              <a:spcAft>
                <a:spcPct val="10000"/>
              </a:spcAft>
              <a:buClr>
                <a:schemeClr val="tx1"/>
              </a:buClr>
              <a:buFont typeface="Wingdings" panose="05000000000000000000" pitchFamily="2" charset="2"/>
              <a:buChar char="@"/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5000"/>
              </a:lnSpc>
              <a:spcBef>
                <a:spcPct val="35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1800">
                <a:solidFill>
                  <a:srgbClr val="000000"/>
                </a:solidFill>
                <a:latin typeface="Times New Roman" panose="02020603050405020304" pitchFamily="18" charset="0"/>
              </a:rPr>
              <a:t>Emphysema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Times New Roman" panose="02020603050405020304" pitchFamily="18" charset="0"/>
              </a:rPr>
              <a:t>（肺气肿）</a:t>
            </a:r>
            <a:endParaRPr lang="zh-CN" altLang="en-US" sz="1800" b="0">
              <a:latin typeface="Times New Roman" panose="02020603050405020304" pitchFamily="18" charset="0"/>
            </a:endParaRPr>
          </a:p>
        </p:txBody>
      </p:sp>
      <p:sp>
        <p:nvSpPr>
          <p:cNvPr id="11" name="Oval 9">
            <a:extLst>
              <a:ext uri="{FF2B5EF4-FFF2-40B4-BE49-F238E27FC236}">
                <a16:creationId xmlns:a16="http://schemas.microsoft.com/office/drawing/2014/main" id="{5B6F4459-2422-406E-A321-3A58544916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8125" y="4566880"/>
            <a:ext cx="1295400" cy="762000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lnSpc>
                <a:spcPct val="125000"/>
              </a:lnSpc>
              <a:spcBef>
                <a:spcPct val="60000"/>
              </a:spcBef>
              <a:spcAft>
                <a:spcPct val="10000"/>
              </a:spcAft>
              <a:buClr>
                <a:schemeClr val="tx1"/>
              </a:buClr>
              <a:buFont typeface="Wingdings" panose="05000000000000000000" pitchFamily="2" charset="2"/>
              <a:buChar char="@"/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5000"/>
              </a:lnSpc>
              <a:spcBef>
                <a:spcPct val="35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1800">
                <a:solidFill>
                  <a:srgbClr val="000000"/>
                </a:solidFill>
                <a:latin typeface="Times New Roman" panose="02020603050405020304" pitchFamily="18" charset="0"/>
              </a:rPr>
              <a:t>Dyspnea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180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sz="1800">
                <a:solidFill>
                  <a:srgbClr val="000000"/>
                </a:solidFill>
                <a:latin typeface="Times New Roman" panose="02020603050405020304" pitchFamily="18" charset="0"/>
              </a:rPr>
              <a:t>呼吸困难</a:t>
            </a:r>
            <a:r>
              <a:rPr lang="en-US" altLang="zh-CN" sz="180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12" name="Line 10">
            <a:extLst>
              <a:ext uri="{FF2B5EF4-FFF2-40B4-BE49-F238E27FC236}">
                <a16:creationId xmlns:a16="http://schemas.microsoft.com/office/drawing/2014/main" id="{2E1ABBE7-264B-4A4E-BC17-66BB1A25F52E}"/>
              </a:ext>
            </a:extLst>
          </p:cNvPr>
          <p:cNvSpPr>
            <a:spLocks noChangeShapeType="1"/>
          </p:cNvSpPr>
          <p:nvPr/>
        </p:nvSpPr>
        <p:spPr bwMode="auto">
          <a:xfrm>
            <a:off x="2295525" y="2052280"/>
            <a:ext cx="0" cy="838200"/>
          </a:xfrm>
          <a:prstGeom prst="line">
            <a:avLst/>
          </a:prstGeom>
          <a:noFill/>
          <a:ln w="38100">
            <a:solidFill>
              <a:srgbClr val="CC0099"/>
            </a:solidFill>
            <a:round/>
            <a:headEnd type="none" w="sm" len="sm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Line 11">
            <a:extLst>
              <a:ext uri="{FF2B5EF4-FFF2-40B4-BE49-F238E27FC236}">
                <a16:creationId xmlns:a16="http://schemas.microsoft.com/office/drawing/2014/main" id="{777CA398-5DEB-4B17-A72D-7CED486A0C2C}"/>
              </a:ext>
            </a:extLst>
          </p:cNvPr>
          <p:cNvSpPr>
            <a:spLocks noChangeShapeType="1"/>
          </p:cNvSpPr>
          <p:nvPr/>
        </p:nvSpPr>
        <p:spPr bwMode="auto">
          <a:xfrm>
            <a:off x="2295525" y="3652480"/>
            <a:ext cx="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Line 12">
            <a:extLst>
              <a:ext uri="{FF2B5EF4-FFF2-40B4-BE49-F238E27FC236}">
                <a16:creationId xmlns:a16="http://schemas.microsoft.com/office/drawing/2014/main" id="{97667346-3C3E-4011-97DE-AA14CC91D4FE}"/>
              </a:ext>
            </a:extLst>
          </p:cNvPr>
          <p:cNvSpPr>
            <a:spLocks noChangeShapeType="1"/>
          </p:cNvSpPr>
          <p:nvPr/>
        </p:nvSpPr>
        <p:spPr bwMode="auto">
          <a:xfrm>
            <a:off x="4505325" y="2052280"/>
            <a:ext cx="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Line 13">
            <a:extLst>
              <a:ext uri="{FF2B5EF4-FFF2-40B4-BE49-F238E27FC236}">
                <a16:creationId xmlns:a16="http://schemas.microsoft.com/office/drawing/2014/main" id="{6AD708F8-1861-4023-9D2B-7590AE505B5C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1525" y="3652480"/>
            <a:ext cx="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Line 14">
            <a:extLst>
              <a:ext uri="{FF2B5EF4-FFF2-40B4-BE49-F238E27FC236}">
                <a16:creationId xmlns:a16="http://schemas.microsoft.com/office/drawing/2014/main" id="{20887FCF-80FA-4686-A1A8-75B127A360C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71725" y="1976080"/>
            <a:ext cx="1752600" cy="914400"/>
          </a:xfrm>
          <a:prstGeom prst="line">
            <a:avLst/>
          </a:prstGeom>
          <a:noFill/>
          <a:ln w="38100">
            <a:solidFill>
              <a:srgbClr val="CC0099"/>
            </a:solidFill>
            <a:round/>
            <a:headEnd type="none" w="sm" len="sm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Line 15">
            <a:extLst>
              <a:ext uri="{FF2B5EF4-FFF2-40B4-BE49-F238E27FC236}">
                <a16:creationId xmlns:a16="http://schemas.microsoft.com/office/drawing/2014/main" id="{431D8F93-B38B-4D77-BA95-923568DB3B7B}"/>
              </a:ext>
            </a:extLst>
          </p:cNvPr>
          <p:cNvSpPr>
            <a:spLocks noChangeShapeType="1"/>
          </p:cNvSpPr>
          <p:nvPr/>
        </p:nvSpPr>
        <p:spPr bwMode="auto">
          <a:xfrm>
            <a:off x="2295525" y="3652480"/>
            <a:ext cx="2209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Rectangle 16">
            <a:extLst>
              <a:ext uri="{FF2B5EF4-FFF2-40B4-BE49-F238E27FC236}">
                <a16:creationId xmlns:a16="http://schemas.microsoft.com/office/drawing/2014/main" id="{63129FCB-E3B7-43AD-90D2-9324596095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0266" y="2433280"/>
            <a:ext cx="4487862" cy="1219200"/>
          </a:xfrm>
          <a:prstGeom prst="rect">
            <a:avLst/>
          </a:prstGeom>
          <a:solidFill>
            <a:srgbClr val="00E498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lnSpc>
                <a:spcPct val="125000"/>
              </a:lnSpc>
              <a:spcBef>
                <a:spcPct val="60000"/>
              </a:spcBef>
              <a:spcAft>
                <a:spcPct val="10000"/>
              </a:spcAft>
              <a:buClr>
                <a:schemeClr val="tx1"/>
              </a:buClr>
              <a:buFont typeface="Wingdings" panose="05000000000000000000" pitchFamily="2" charset="2"/>
              <a:buChar char="@"/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5000"/>
              </a:lnSpc>
              <a:spcBef>
                <a:spcPct val="35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zh-CN" altLang="en-US" sz="1800" b="0">
              <a:latin typeface="Times New Roman" panose="02020603050405020304" pitchFamily="18" charset="0"/>
            </a:endParaRPr>
          </a:p>
        </p:txBody>
      </p:sp>
      <p:sp>
        <p:nvSpPr>
          <p:cNvPr id="19" name="Line 17">
            <a:extLst>
              <a:ext uri="{FF2B5EF4-FFF2-40B4-BE49-F238E27FC236}">
                <a16:creationId xmlns:a16="http://schemas.microsoft.com/office/drawing/2014/main" id="{7DCDC78F-2CE3-4C75-9826-57067059D213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2328" y="3042880"/>
            <a:ext cx="449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Line 18">
            <a:extLst>
              <a:ext uri="{FF2B5EF4-FFF2-40B4-BE49-F238E27FC236}">
                <a16:creationId xmlns:a16="http://schemas.microsoft.com/office/drawing/2014/main" id="{C1B0E6BB-0D2B-4258-9EE5-AE2D059AC45C}"/>
              </a:ext>
            </a:extLst>
          </p:cNvPr>
          <p:cNvSpPr>
            <a:spLocks noChangeShapeType="1"/>
          </p:cNvSpPr>
          <p:nvPr/>
        </p:nvSpPr>
        <p:spPr bwMode="auto">
          <a:xfrm>
            <a:off x="6798128" y="2433280"/>
            <a:ext cx="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Line 19">
            <a:extLst>
              <a:ext uri="{FF2B5EF4-FFF2-40B4-BE49-F238E27FC236}">
                <a16:creationId xmlns:a16="http://schemas.microsoft.com/office/drawing/2014/main" id="{A823572D-720E-488F-B34F-2295E5559C77}"/>
              </a:ext>
            </a:extLst>
          </p:cNvPr>
          <p:cNvSpPr>
            <a:spLocks noChangeShapeType="1"/>
          </p:cNvSpPr>
          <p:nvPr/>
        </p:nvSpPr>
        <p:spPr bwMode="auto">
          <a:xfrm>
            <a:off x="7179128" y="2433280"/>
            <a:ext cx="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Line 20">
            <a:extLst>
              <a:ext uri="{FF2B5EF4-FFF2-40B4-BE49-F238E27FC236}">
                <a16:creationId xmlns:a16="http://schemas.microsoft.com/office/drawing/2014/main" id="{152AEC2D-30F0-4634-9C0B-5BABF0925FCF}"/>
              </a:ext>
            </a:extLst>
          </p:cNvPr>
          <p:cNvSpPr>
            <a:spLocks noChangeShapeType="1"/>
          </p:cNvSpPr>
          <p:nvPr/>
        </p:nvSpPr>
        <p:spPr bwMode="auto">
          <a:xfrm>
            <a:off x="9007928" y="2433280"/>
            <a:ext cx="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Line 21">
            <a:extLst>
              <a:ext uri="{FF2B5EF4-FFF2-40B4-BE49-F238E27FC236}">
                <a16:creationId xmlns:a16="http://schemas.microsoft.com/office/drawing/2014/main" id="{5CA35337-4378-499C-8258-5A1FDFF48C61}"/>
              </a:ext>
            </a:extLst>
          </p:cNvPr>
          <p:cNvSpPr>
            <a:spLocks noChangeShapeType="1"/>
          </p:cNvSpPr>
          <p:nvPr/>
        </p:nvSpPr>
        <p:spPr bwMode="auto">
          <a:xfrm>
            <a:off x="8093528" y="2433280"/>
            <a:ext cx="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Line 22">
            <a:extLst>
              <a:ext uri="{FF2B5EF4-FFF2-40B4-BE49-F238E27FC236}">
                <a16:creationId xmlns:a16="http://schemas.microsoft.com/office/drawing/2014/main" id="{FA9D8C88-4C97-4C76-83CE-8F2E00CA4BFA}"/>
              </a:ext>
            </a:extLst>
          </p:cNvPr>
          <p:cNvSpPr>
            <a:spLocks noChangeShapeType="1"/>
          </p:cNvSpPr>
          <p:nvPr/>
        </p:nvSpPr>
        <p:spPr bwMode="auto">
          <a:xfrm>
            <a:off x="9846128" y="2433280"/>
            <a:ext cx="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Text Box 23">
            <a:extLst>
              <a:ext uri="{FF2B5EF4-FFF2-40B4-BE49-F238E27FC236}">
                <a16:creationId xmlns:a16="http://schemas.microsoft.com/office/drawing/2014/main" id="{7AFB7491-627B-4F3D-8446-CFD11835AB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1416" y="2561867"/>
            <a:ext cx="5381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5000"/>
              </a:lnSpc>
              <a:spcBef>
                <a:spcPct val="60000"/>
              </a:spcBef>
              <a:spcAft>
                <a:spcPct val="10000"/>
              </a:spcAft>
              <a:buClr>
                <a:schemeClr val="tx1"/>
              </a:buClr>
              <a:buFont typeface="Wingdings" panose="05000000000000000000" pitchFamily="2" charset="2"/>
              <a:buChar char="@"/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5000"/>
              </a:lnSpc>
              <a:spcBef>
                <a:spcPct val="35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</a:rPr>
              <a:t>LC</a:t>
            </a:r>
            <a:endParaRPr lang="en-US" altLang="zh-CN" sz="1800" b="0">
              <a:latin typeface="Times New Roman" panose="02020603050405020304" pitchFamily="18" charset="0"/>
            </a:endParaRPr>
          </a:p>
        </p:txBody>
      </p:sp>
      <p:sp>
        <p:nvSpPr>
          <p:cNvPr id="26" name="Text Box 24">
            <a:extLst>
              <a:ext uri="{FF2B5EF4-FFF2-40B4-BE49-F238E27FC236}">
                <a16:creationId xmlns:a16="http://schemas.microsoft.com/office/drawing/2014/main" id="{AF46C851-3B65-4716-B2ED-887D6BEBAD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1078" y="3095267"/>
            <a:ext cx="669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5000"/>
              </a:lnSpc>
              <a:spcBef>
                <a:spcPct val="60000"/>
              </a:spcBef>
              <a:spcAft>
                <a:spcPct val="10000"/>
              </a:spcAft>
              <a:buClr>
                <a:schemeClr val="tx1"/>
              </a:buClr>
              <a:buFont typeface="Wingdings" panose="05000000000000000000" pitchFamily="2" charset="2"/>
              <a:buChar char="@"/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5000"/>
              </a:lnSpc>
              <a:spcBef>
                <a:spcPct val="35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</a:rPr>
              <a:t>~LC</a:t>
            </a:r>
            <a:endParaRPr lang="en-US" altLang="zh-CN" sz="1800" b="0">
              <a:latin typeface="Times New Roman" panose="02020603050405020304" pitchFamily="18" charset="0"/>
            </a:endParaRPr>
          </a:p>
        </p:txBody>
      </p:sp>
      <p:sp>
        <p:nvSpPr>
          <p:cNvPr id="27" name="Text Box 25">
            <a:extLst>
              <a:ext uri="{FF2B5EF4-FFF2-40B4-BE49-F238E27FC236}">
                <a16:creationId xmlns:a16="http://schemas.microsoft.com/office/drawing/2014/main" id="{D0EA367B-F21A-412C-9E0A-E7C60FCD89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0716" y="2076092"/>
            <a:ext cx="8175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5000"/>
              </a:lnSpc>
              <a:spcBef>
                <a:spcPct val="60000"/>
              </a:spcBef>
              <a:spcAft>
                <a:spcPct val="10000"/>
              </a:spcAft>
              <a:buClr>
                <a:schemeClr val="tx1"/>
              </a:buClr>
              <a:buFont typeface="Wingdings" panose="05000000000000000000" pitchFamily="2" charset="2"/>
              <a:buChar char="@"/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5000"/>
              </a:lnSpc>
              <a:spcBef>
                <a:spcPct val="35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1600">
                <a:solidFill>
                  <a:srgbClr val="CC0099"/>
                </a:solidFill>
                <a:latin typeface="Times New Roman" panose="02020603050405020304" pitchFamily="18" charset="0"/>
              </a:rPr>
              <a:t>(FH, S)</a:t>
            </a:r>
            <a:endParaRPr lang="en-US" altLang="zh-CN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" name="Text Box 26">
            <a:extLst>
              <a:ext uri="{FF2B5EF4-FFF2-40B4-BE49-F238E27FC236}">
                <a16:creationId xmlns:a16="http://schemas.microsoft.com/office/drawing/2014/main" id="{89BD0C3D-E610-4F1F-97E1-8157F5A85E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7328" y="2052280"/>
            <a:ext cx="923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5000"/>
              </a:lnSpc>
              <a:spcBef>
                <a:spcPct val="60000"/>
              </a:spcBef>
              <a:spcAft>
                <a:spcPct val="10000"/>
              </a:spcAft>
              <a:buClr>
                <a:schemeClr val="tx1"/>
              </a:buClr>
              <a:buFont typeface="Wingdings" panose="05000000000000000000" pitchFamily="2" charset="2"/>
              <a:buChar char="@"/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5000"/>
              </a:lnSpc>
              <a:spcBef>
                <a:spcPct val="35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1600">
                <a:solidFill>
                  <a:srgbClr val="CC0099"/>
                </a:solidFill>
                <a:latin typeface="Times New Roman" panose="02020603050405020304" pitchFamily="18" charset="0"/>
              </a:rPr>
              <a:t>(FH, ~S)</a:t>
            </a:r>
            <a:endParaRPr lang="en-US" altLang="zh-CN" sz="1600" b="0">
              <a:latin typeface="Times New Roman" panose="02020603050405020304" pitchFamily="18" charset="0"/>
            </a:endParaRPr>
          </a:p>
        </p:txBody>
      </p:sp>
      <p:sp>
        <p:nvSpPr>
          <p:cNvPr id="29" name="Text Box 27">
            <a:extLst>
              <a:ext uri="{FF2B5EF4-FFF2-40B4-BE49-F238E27FC236}">
                <a16:creationId xmlns:a16="http://schemas.microsoft.com/office/drawing/2014/main" id="{617405F1-3435-48A8-B804-841D845C61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31728" y="2052280"/>
            <a:ext cx="923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5000"/>
              </a:lnSpc>
              <a:spcBef>
                <a:spcPct val="60000"/>
              </a:spcBef>
              <a:spcAft>
                <a:spcPct val="10000"/>
              </a:spcAft>
              <a:buClr>
                <a:schemeClr val="tx1"/>
              </a:buClr>
              <a:buFont typeface="Wingdings" panose="05000000000000000000" pitchFamily="2" charset="2"/>
              <a:buChar char="@"/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5000"/>
              </a:lnSpc>
              <a:spcBef>
                <a:spcPct val="35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1600">
                <a:solidFill>
                  <a:srgbClr val="CC0099"/>
                </a:solidFill>
                <a:latin typeface="Times New Roman" panose="02020603050405020304" pitchFamily="18" charset="0"/>
              </a:rPr>
              <a:t>(~FH, S)</a:t>
            </a:r>
            <a:endParaRPr lang="en-US" altLang="zh-CN" sz="1600" b="0">
              <a:latin typeface="Times New Roman" panose="02020603050405020304" pitchFamily="18" charset="0"/>
            </a:endParaRPr>
          </a:p>
        </p:txBody>
      </p:sp>
      <p:sp>
        <p:nvSpPr>
          <p:cNvPr id="30" name="Text Box 28">
            <a:extLst>
              <a:ext uri="{FF2B5EF4-FFF2-40B4-BE49-F238E27FC236}">
                <a16:creationId xmlns:a16="http://schemas.microsoft.com/office/drawing/2014/main" id="{F2B74D98-805C-4060-B57B-7A4CC9A251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06441" y="2052280"/>
            <a:ext cx="10302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5000"/>
              </a:lnSpc>
              <a:spcBef>
                <a:spcPct val="60000"/>
              </a:spcBef>
              <a:spcAft>
                <a:spcPct val="10000"/>
              </a:spcAft>
              <a:buClr>
                <a:schemeClr val="tx1"/>
              </a:buClr>
              <a:buFont typeface="Wingdings" panose="05000000000000000000" pitchFamily="2" charset="2"/>
              <a:buChar char="@"/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5000"/>
              </a:lnSpc>
              <a:spcBef>
                <a:spcPct val="35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1600">
                <a:solidFill>
                  <a:srgbClr val="CC0099"/>
                </a:solidFill>
                <a:latin typeface="Times New Roman" panose="02020603050405020304" pitchFamily="18" charset="0"/>
              </a:rPr>
              <a:t>(~FH, ~S)</a:t>
            </a:r>
            <a:endParaRPr lang="en-US" altLang="zh-CN" sz="1600" b="0">
              <a:latin typeface="Times New Roman" panose="02020603050405020304" pitchFamily="18" charset="0"/>
            </a:endParaRPr>
          </a:p>
        </p:txBody>
      </p:sp>
      <p:sp>
        <p:nvSpPr>
          <p:cNvPr id="31" name="Text Box 29">
            <a:extLst>
              <a:ext uri="{FF2B5EF4-FFF2-40B4-BE49-F238E27FC236}">
                <a16:creationId xmlns:a16="http://schemas.microsoft.com/office/drawing/2014/main" id="{BFA0887D-9C5B-4C80-9B73-8ABCF9015F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5353" y="2599967"/>
            <a:ext cx="501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5000"/>
              </a:lnSpc>
              <a:spcBef>
                <a:spcPct val="60000"/>
              </a:spcBef>
              <a:spcAft>
                <a:spcPct val="10000"/>
              </a:spcAft>
              <a:buClr>
                <a:schemeClr val="tx1"/>
              </a:buClr>
              <a:buFont typeface="Wingdings" panose="05000000000000000000" pitchFamily="2" charset="2"/>
              <a:buChar char="@"/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5000"/>
              </a:lnSpc>
              <a:spcBef>
                <a:spcPct val="35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</a:rPr>
              <a:t>0.8</a:t>
            </a:r>
            <a:endParaRPr lang="en-US" altLang="zh-CN" sz="1800" b="0">
              <a:latin typeface="Times New Roman" panose="02020603050405020304" pitchFamily="18" charset="0"/>
            </a:endParaRPr>
          </a:p>
        </p:txBody>
      </p:sp>
      <p:sp>
        <p:nvSpPr>
          <p:cNvPr id="32" name="Text Box 30">
            <a:extLst>
              <a:ext uri="{FF2B5EF4-FFF2-40B4-BE49-F238E27FC236}">
                <a16:creationId xmlns:a16="http://schemas.microsoft.com/office/drawing/2014/main" id="{2CD207B8-5D40-4018-A014-E78FED1AD7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2178" y="3171467"/>
            <a:ext cx="501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5000"/>
              </a:lnSpc>
              <a:spcBef>
                <a:spcPct val="60000"/>
              </a:spcBef>
              <a:spcAft>
                <a:spcPct val="10000"/>
              </a:spcAft>
              <a:buClr>
                <a:schemeClr val="tx1"/>
              </a:buClr>
              <a:buFont typeface="Wingdings" panose="05000000000000000000" pitchFamily="2" charset="2"/>
              <a:buChar char="@"/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5000"/>
              </a:lnSpc>
              <a:spcBef>
                <a:spcPct val="35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</a:rPr>
              <a:t>0.2</a:t>
            </a:r>
            <a:endParaRPr lang="en-US" altLang="zh-CN" sz="1800" b="0">
              <a:latin typeface="Times New Roman" panose="02020603050405020304" pitchFamily="18" charset="0"/>
            </a:endParaRPr>
          </a:p>
        </p:txBody>
      </p:sp>
      <p:sp>
        <p:nvSpPr>
          <p:cNvPr id="33" name="Text Box 31">
            <a:extLst>
              <a:ext uri="{FF2B5EF4-FFF2-40B4-BE49-F238E27FC236}">
                <a16:creationId xmlns:a16="http://schemas.microsoft.com/office/drawing/2014/main" id="{7B1DE750-9FAC-43FC-83E5-87057C1613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9753" y="2599967"/>
            <a:ext cx="501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5000"/>
              </a:lnSpc>
              <a:spcBef>
                <a:spcPct val="60000"/>
              </a:spcBef>
              <a:spcAft>
                <a:spcPct val="10000"/>
              </a:spcAft>
              <a:buClr>
                <a:schemeClr val="tx1"/>
              </a:buClr>
              <a:buFont typeface="Wingdings" panose="05000000000000000000" pitchFamily="2" charset="2"/>
              <a:buChar char="@"/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5000"/>
              </a:lnSpc>
              <a:spcBef>
                <a:spcPct val="35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</a:rPr>
              <a:t>0.5</a:t>
            </a:r>
            <a:endParaRPr lang="en-US" altLang="zh-CN" sz="1800" b="0">
              <a:latin typeface="Times New Roman" panose="02020603050405020304" pitchFamily="18" charset="0"/>
            </a:endParaRPr>
          </a:p>
        </p:txBody>
      </p:sp>
      <p:sp>
        <p:nvSpPr>
          <p:cNvPr id="34" name="Text Box 32">
            <a:extLst>
              <a:ext uri="{FF2B5EF4-FFF2-40B4-BE49-F238E27FC236}">
                <a16:creationId xmlns:a16="http://schemas.microsoft.com/office/drawing/2014/main" id="{30ADA4CE-BD28-4F2A-A2F7-753253FD27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6578" y="3171467"/>
            <a:ext cx="501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5000"/>
              </a:lnSpc>
              <a:spcBef>
                <a:spcPct val="60000"/>
              </a:spcBef>
              <a:spcAft>
                <a:spcPct val="10000"/>
              </a:spcAft>
              <a:buClr>
                <a:schemeClr val="tx1"/>
              </a:buClr>
              <a:buFont typeface="Wingdings" panose="05000000000000000000" pitchFamily="2" charset="2"/>
              <a:buChar char="@"/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5000"/>
              </a:lnSpc>
              <a:spcBef>
                <a:spcPct val="35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</a:rPr>
              <a:t>0.5</a:t>
            </a:r>
            <a:endParaRPr lang="en-US" altLang="zh-CN" sz="1800" b="0">
              <a:latin typeface="Times New Roman" panose="02020603050405020304" pitchFamily="18" charset="0"/>
            </a:endParaRPr>
          </a:p>
        </p:txBody>
      </p:sp>
      <p:sp>
        <p:nvSpPr>
          <p:cNvPr id="35" name="Text Box 33">
            <a:extLst>
              <a:ext uri="{FF2B5EF4-FFF2-40B4-BE49-F238E27FC236}">
                <a16:creationId xmlns:a16="http://schemas.microsoft.com/office/drawing/2014/main" id="{56E9BBB5-754D-4D2A-9E51-7FAC7C31DA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04778" y="2561867"/>
            <a:ext cx="501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5000"/>
              </a:lnSpc>
              <a:spcBef>
                <a:spcPct val="60000"/>
              </a:spcBef>
              <a:spcAft>
                <a:spcPct val="10000"/>
              </a:spcAft>
              <a:buClr>
                <a:schemeClr val="tx1"/>
              </a:buClr>
              <a:buFont typeface="Wingdings" panose="05000000000000000000" pitchFamily="2" charset="2"/>
              <a:buChar char="@"/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5000"/>
              </a:lnSpc>
              <a:spcBef>
                <a:spcPct val="35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</a:rPr>
              <a:t>0.7</a:t>
            </a:r>
            <a:endParaRPr lang="en-US" altLang="zh-CN" sz="1800" b="0">
              <a:latin typeface="Times New Roman" panose="02020603050405020304" pitchFamily="18" charset="0"/>
            </a:endParaRPr>
          </a:p>
        </p:txBody>
      </p:sp>
      <p:sp>
        <p:nvSpPr>
          <p:cNvPr id="36" name="Text Box 34">
            <a:extLst>
              <a:ext uri="{FF2B5EF4-FFF2-40B4-BE49-F238E27FC236}">
                <a16:creationId xmlns:a16="http://schemas.microsoft.com/office/drawing/2014/main" id="{62E1CCF5-2346-4566-84C6-74CE41F141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07953" y="3133367"/>
            <a:ext cx="501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5000"/>
              </a:lnSpc>
              <a:spcBef>
                <a:spcPct val="60000"/>
              </a:spcBef>
              <a:spcAft>
                <a:spcPct val="10000"/>
              </a:spcAft>
              <a:buClr>
                <a:schemeClr val="tx1"/>
              </a:buClr>
              <a:buFont typeface="Wingdings" panose="05000000000000000000" pitchFamily="2" charset="2"/>
              <a:buChar char="@"/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5000"/>
              </a:lnSpc>
              <a:spcBef>
                <a:spcPct val="35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</a:rPr>
              <a:t>0.3</a:t>
            </a:r>
            <a:endParaRPr lang="en-US" altLang="zh-CN" sz="1800" b="0">
              <a:latin typeface="Times New Roman" panose="02020603050405020304" pitchFamily="18" charset="0"/>
            </a:endParaRPr>
          </a:p>
        </p:txBody>
      </p:sp>
      <p:sp>
        <p:nvSpPr>
          <p:cNvPr id="37" name="Text Box 35">
            <a:extLst>
              <a:ext uri="{FF2B5EF4-FFF2-40B4-BE49-F238E27FC236}">
                <a16:creationId xmlns:a16="http://schemas.microsoft.com/office/drawing/2014/main" id="{193BA7F6-DE66-4707-8C12-DB022AAEF5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69953" y="2599967"/>
            <a:ext cx="501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5000"/>
              </a:lnSpc>
              <a:spcBef>
                <a:spcPct val="60000"/>
              </a:spcBef>
              <a:spcAft>
                <a:spcPct val="10000"/>
              </a:spcAft>
              <a:buClr>
                <a:schemeClr val="tx1"/>
              </a:buClr>
              <a:buFont typeface="Wingdings" panose="05000000000000000000" pitchFamily="2" charset="2"/>
              <a:buChar char="@"/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5000"/>
              </a:lnSpc>
              <a:spcBef>
                <a:spcPct val="35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</a:rPr>
              <a:t>0.1</a:t>
            </a:r>
            <a:endParaRPr lang="en-US" altLang="zh-CN" sz="1800" b="0">
              <a:latin typeface="Times New Roman" panose="02020603050405020304" pitchFamily="18" charset="0"/>
            </a:endParaRPr>
          </a:p>
        </p:txBody>
      </p:sp>
      <p:sp>
        <p:nvSpPr>
          <p:cNvPr id="38" name="Text Box 36">
            <a:extLst>
              <a:ext uri="{FF2B5EF4-FFF2-40B4-BE49-F238E27FC236}">
                <a16:creationId xmlns:a16="http://schemas.microsoft.com/office/drawing/2014/main" id="{0B4DCD75-CADA-4921-9724-C56E4FD560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66778" y="3171467"/>
            <a:ext cx="501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5000"/>
              </a:lnSpc>
              <a:spcBef>
                <a:spcPct val="60000"/>
              </a:spcBef>
              <a:spcAft>
                <a:spcPct val="10000"/>
              </a:spcAft>
              <a:buClr>
                <a:schemeClr val="tx1"/>
              </a:buClr>
              <a:buFont typeface="Wingdings" panose="05000000000000000000" pitchFamily="2" charset="2"/>
              <a:buChar char="@"/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5000"/>
              </a:lnSpc>
              <a:spcBef>
                <a:spcPct val="35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</a:rPr>
              <a:t>0.9</a:t>
            </a:r>
            <a:endParaRPr lang="en-US" altLang="zh-CN" sz="1800" b="0">
              <a:latin typeface="Times New Roman" panose="02020603050405020304" pitchFamily="18" charset="0"/>
            </a:endParaRPr>
          </a:p>
        </p:txBody>
      </p:sp>
      <p:sp>
        <p:nvSpPr>
          <p:cNvPr id="39" name="Text Box 37">
            <a:extLst>
              <a:ext uri="{FF2B5EF4-FFF2-40B4-BE49-F238E27FC236}">
                <a16:creationId xmlns:a16="http://schemas.microsoft.com/office/drawing/2014/main" id="{97F02E98-B77B-4379-892F-E9A1F47AF2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2125" y="5557480"/>
            <a:ext cx="3502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5000"/>
              </a:lnSpc>
              <a:spcBef>
                <a:spcPct val="60000"/>
              </a:spcBef>
              <a:spcAft>
                <a:spcPct val="10000"/>
              </a:spcAft>
              <a:buClr>
                <a:schemeClr val="tx1"/>
              </a:buClr>
              <a:buFont typeface="Wingdings" panose="05000000000000000000" pitchFamily="2" charset="2"/>
              <a:buChar char="@"/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5000"/>
              </a:lnSpc>
              <a:spcBef>
                <a:spcPct val="35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Bayesian Belief Networks</a:t>
            </a:r>
            <a:endParaRPr lang="en-US" altLang="zh-CN" sz="1800" b="0">
              <a:latin typeface="Times New Roman" panose="02020603050405020304" pitchFamily="18" charset="0"/>
            </a:endParaRPr>
          </a:p>
        </p:txBody>
      </p:sp>
      <p:sp>
        <p:nvSpPr>
          <p:cNvPr id="40" name="Text Box 38">
            <a:extLst>
              <a:ext uri="{FF2B5EF4-FFF2-40B4-BE49-F238E27FC236}">
                <a16:creationId xmlns:a16="http://schemas.microsoft.com/office/drawing/2014/main" id="{0FA1536E-D0CD-48A5-BB3C-1DB2A8B7FB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6791" y="3738205"/>
            <a:ext cx="4551362" cy="2277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5000"/>
              </a:lnSpc>
              <a:spcBef>
                <a:spcPct val="60000"/>
              </a:spcBef>
              <a:spcAft>
                <a:spcPct val="10000"/>
              </a:spcAft>
              <a:buClr>
                <a:schemeClr val="tx1"/>
              </a:buClr>
              <a:buFont typeface="Wingdings" panose="05000000000000000000" pitchFamily="2" charset="2"/>
              <a:buChar char="@"/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5000"/>
              </a:lnSpc>
              <a:spcBef>
                <a:spcPct val="35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The conditional probability table </a:t>
            </a:r>
            <a:r>
              <a:rPr lang="en-US" altLang="zh-CN" sz="2000" b="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for the variable </a:t>
            </a:r>
            <a:r>
              <a:rPr lang="en-US" altLang="zh-CN" sz="2000" b="0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LungCancer</a:t>
            </a:r>
            <a:r>
              <a:rPr lang="en-US" altLang="zh-CN" sz="2000" b="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2000" b="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Shows the conditional probability for each possible combination of its parents</a:t>
            </a:r>
          </a:p>
          <a:p>
            <a:pPr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zh-CN" sz="2400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zh-CN" altLang="en-US" sz="1800" b="0" dirty="0">
              <a:latin typeface="Times New Roman" panose="02020603050405020304" pitchFamily="18" charset="0"/>
            </a:endParaRPr>
          </a:p>
        </p:txBody>
      </p:sp>
      <p:graphicFrame>
        <p:nvGraphicFramePr>
          <p:cNvPr id="41" name="Object 39">
            <a:extLst>
              <a:ext uri="{FF2B5EF4-FFF2-40B4-BE49-F238E27FC236}">
                <a16:creationId xmlns:a16="http://schemas.microsoft.com/office/drawing/2014/main" id="{6514BCD7-9452-40A3-9E57-34F694718D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0617102"/>
              </p:ext>
            </p:extLst>
          </p:nvPr>
        </p:nvGraphicFramePr>
        <p:xfrm>
          <a:off x="6509326" y="5414604"/>
          <a:ext cx="3938465" cy="7684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Equation" r:id="rId3" imgW="2451100" imgH="508000" progId="Equation.3">
                  <p:embed/>
                </p:oleObj>
              </mc:Choice>
              <mc:Fallback>
                <p:oleObj name="Equation" r:id="rId3" imgW="2451100" imgH="508000" progId="Equation.3">
                  <p:embed/>
                  <p:pic>
                    <p:nvPicPr>
                      <p:cNvPr id="14374" name="Object 39">
                        <a:extLst>
                          <a:ext uri="{FF2B5EF4-FFF2-40B4-BE49-F238E27FC236}">
                            <a16:creationId xmlns:a16="http://schemas.microsoft.com/office/drawing/2014/main" id="{C85E2455-2BDC-4129-B664-9CDF40F5AE0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9326" y="5414604"/>
                        <a:ext cx="3938465" cy="7684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77955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Learning Bayesian Networks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rmAutofit/>
          </a:bodyPr>
          <a:lstStyle/>
          <a:p>
            <a:r>
              <a:rPr lang="en-US" altLang="zh-CN" sz="2000" b="1" dirty="0"/>
              <a:t>Several cases</a:t>
            </a:r>
          </a:p>
          <a:p>
            <a:pPr lvl="1"/>
            <a:r>
              <a:rPr lang="en-US" altLang="zh-CN" sz="1800" b="1" dirty="0"/>
              <a:t>Given both the network structure and all variables observable: learn only the CPTs</a:t>
            </a:r>
          </a:p>
          <a:p>
            <a:pPr lvl="1"/>
            <a:r>
              <a:rPr lang="en-US" altLang="zh-CN" sz="1800" b="1" dirty="0"/>
              <a:t>Network structure known, some hidden variables: method of gradient descent, analogous to neural network learning</a:t>
            </a:r>
          </a:p>
          <a:p>
            <a:pPr lvl="1"/>
            <a:r>
              <a:rPr lang="en-US" altLang="zh-CN" sz="1800" b="1" dirty="0"/>
              <a:t>Network structure unknown, all variables observable: search through the model space to reconstruct graph topology </a:t>
            </a:r>
          </a:p>
          <a:p>
            <a:pPr lvl="1"/>
            <a:r>
              <a:rPr lang="en-US" altLang="zh-CN" sz="1800" b="1" dirty="0"/>
              <a:t>Unknown structure, all hidden variables: no good algorithms known for this purpose</a:t>
            </a:r>
          </a:p>
          <a:p>
            <a:r>
              <a:rPr lang="en-US" altLang="zh-CN" sz="2000" b="1" dirty="0"/>
              <a:t>D. Heckerman, Bayesian networks for data mining </a:t>
            </a:r>
            <a:r>
              <a:rPr lang="en-US" altLang="zh-TW" sz="2000" b="1" dirty="0">
                <a:ea typeface="新細明體" panose="02020500000000000000" pitchFamily="18" charset="-120"/>
                <a:hlinkClick r:id="rId2"/>
              </a:rPr>
              <a:t>http://research.microsoft.com/adapt/MSBNx/</a:t>
            </a:r>
            <a:endParaRPr lang="en-US" altLang="zh-CN" sz="2000" b="1" dirty="0"/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127565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77237" y="364343"/>
            <a:ext cx="3522652" cy="3522652"/>
            <a:chOff x="2805109" y="1930399"/>
            <a:chExt cx="3522652" cy="3522652"/>
          </a:xfrm>
        </p:grpSpPr>
        <p:sp>
          <p:nvSpPr>
            <p:cNvPr id="4" name="饼形 3"/>
            <p:cNvSpPr/>
            <p:nvPr/>
          </p:nvSpPr>
          <p:spPr>
            <a:xfrm rot="10800000">
              <a:off x="2805109" y="1930399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rgbClr val="FF82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饼形 4"/>
            <p:cNvSpPr/>
            <p:nvPr/>
          </p:nvSpPr>
          <p:spPr>
            <a:xfrm rot="10800000">
              <a:off x="3181339" y="2298700"/>
              <a:ext cx="2770185" cy="2770185"/>
            </a:xfrm>
            <a:prstGeom prst="pie">
              <a:avLst>
                <a:gd name="adj1" fmla="val 2668053"/>
                <a:gd name="adj2" fmla="val 5410622"/>
              </a:avLst>
            </a:prstGeom>
            <a:solidFill>
              <a:srgbClr val="FF94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饼形 5"/>
            <p:cNvSpPr/>
            <p:nvPr/>
          </p:nvSpPr>
          <p:spPr>
            <a:xfrm rot="10800000">
              <a:off x="3432168" y="2549526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rgbClr val="FFA6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饼形 6"/>
            <p:cNvSpPr/>
            <p:nvPr/>
          </p:nvSpPr>
          <p:spPr>
            <a:xfrm rot="10800000">
              <a:off x="3675058" y="2786058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rgbClr val="F6B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饼形 7"/>
            <p:cNvSpPr/>
            <p:nvPr/>
          </p:nvSpPr>
          <p:spPr>
            <a:xfrm rot="10800000">
              <a:off x="3832228" y="2952747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rgbClr val="FFCA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10601" y="935847"/>
            <a:ext cx="3522652" cy="3522652"/>
            <a:chOff x="4786314" y="1928802"/>
            <a:chExt cx="3522652" cy="3522652"/>
          </a:xfrm>
        </p:grpSpPr>
        <p:sp>
          <p:nvSpPr>
            <p:cNvPr id="10" name="饼形 9"/>
            <p:cNvSpPr/>
            <p:nvPr/>
          </p:nvSpPr>
          <p:spPr>
            <a:xfrm rot="10800000" flipH="1">
              <a:off x="4786314" y="1928802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饼形 11"/>
            <p:cNvSpPr/>
            <p:nvPr/>
          </p:nvSpPr>
          <p:spPr>
            <a:xfrm rot="10800000" flipH="1">
              <a:off x="5162551" y="2297103"/>
              <a:ext cx="2770185" cy="2770185"/>
            </a:xfrm>
            <a:prstGeom prst="pie">
              <a:avLst>
                <a:gd name="adj1" fmla="val 2668053"/>
                <a:gd name="adj2" fmla="val 5410622"/>
              </a:avLst>
            </a:prstGeom>
            <a:solidFill>
              <a:srgbClr val="8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饼形 12"/>
            <p:cNvSpPr/>
            <p:nvPr/>
          </p:nvSpPr>
          <p:spPr>
            <a:xfrm rot="10800000" flipH="1">
              <a:off x="5422895" y="2547929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rgbClr val="C4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饼形 13"/>
            <p:cNvSpPr/>
            <p:nvPr/>
          </p:nvSpPr>
          <p:spPr>
            <a:xfrm rot="10800000" flipH="1">
              <a:off x="5668954" y="2784461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rgbClr val="F63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饼形 14"/>
            <p:cNvSpPr/>
            <p:nvPr/>
          </p:nvSpPr>
          <p:spPr>
            <a:xfrm rot="10800000" flipH="1">
              <a:off x="5822931" y="2951150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rgbClr val="FE61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48675" y="1293037"/>
            <a:ext cx="3522652" cy="3522652"/>
            <a:chOff x="1549414" y="1928802"/>
            <a:chExt cx="3522652" cy="3522652"/>
          </a:xfrm>
        </p:grpSpPr>
        <p:sp>
          <p:nvSpPr>
            <p:cNvPr id="17" name="饼形 16"/>
            <p:cNvSpPr/>
            <p:nvPr/>
          </p:nvSpPr>
          <p:spPr>
            <a:xfrm rot="10800000" flipV="1">
              <a:off x="1549414" y="1928802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rgbClr val="017C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饼形 17"/>
            <p:cNvSpPr/>
            <p:nvPr/>
          </p:nvSpPr>
          <p:spPr>
            <a:xfrm rot="10800000" flipV="1">
              <a:off x="1925644" y="2312968"/>
              <a:ext cx="2770185" cy="2770185"/>
            </a:xfrm>
            <a:prstGeom prst="pie">
              <a:avLst>
                <a:gd name="adj1" fmla="val 2668053"/>
                <a:gd name="adj2" fmla="val 5410622"/>
              </a:avLst>
            </a:prstGeom>
            <a:solidFill>
              <a:srgbClr val="0098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饼形 18"/>
            <p:cNvSpPr/>
            <p:nvPr/>
          </p:nvSpPr>
          <p:spPr>
            <a:xfrm rot="10800000" flipV="1">
              <a:off x="2176473" y="2573315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rgbClr val="00C4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饼形 19"/>
            <p:cNvSpPr/>
            <p:nvPr/>
          </p:nvSpPr>
          <p:spPr>
            <a:xfrm rot="10800000" flipV="1">
              <a:off x="2419363" y="2825732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rgbClr val="71FF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饼形 20"/>
            <p:cNvSpPr/>
            <p:nvPr/>
          </p:nvSpPr>
          <p:spPr>
            <a:xfrm rot="10800000" flipV="1">
              <a:off x="2576533" y="2970190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rgbClr val="A7FF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305839" y="935847"/>
            <a:ext cx="3522652" cy="3522652"/>
            <a:chOff x="4643438" y="1928802"/>
            <a:chExt cx="3522652" cy="3522652"/>
          </a:xfrm>
        </p:grpSpPr>
        <p:sp>
          <p:nvSpPr>
            <p:cNvPr id="23" name="饼形 22"/>
            <p:cNvSpPr/>
            <p:nvPr/>
          </p:nvSpPr>
          <p:spPr>
            <a:xfrm rot="10800000" flipH="1" flipV="1">
              <a:off x="4643438" y="1928802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饼形 23"/>
            <p:cNvSpPr/>
            <p:nvPr/>
          </p:nvSpPr>
          <p:spPr>
            <a:xfrm rot="10800000" flipH="1" flipV="1">
              <a:off x="5019675" y="2312968"/>
              <a:ext cx="2770185" cy="2770185"/>
            </a:xfrm>
            <a:prstGeom prst="pie">
              <a:avLst>
                <a:gd name="adj1" fmla="val 2668053"/>
                <a:gd name="adj2" fmla="val 5410607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饼形 24"/>
            <p:cNvSpPr/>
            <p:nvPr/>
          </p:nvSpPr>
          <p:spPr>
            <a:xfrm rot="10800000" flipH="1" flipV="1">
              <a:off x="5280019" y="2573315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chemeClr val="bg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饼形 25"/>
            <p:cNvSpPr/>
            <p:nvPr/>
          </p:nvSpPr>
          <p:spPr>
            <a:xfrm rot="10800000" flipH="1" flipV="1">
              <a:off x="5526078" y="2825732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chemeClr val="bg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饼形 26"/>
            <p:cNvSpPr/>
            <p:nvPr/>
          </p:nvSpPr>
          <p:spPr>
            <a:xfrm rot="10800000" flipH="1" flipV="1">
              <a:off x="5680055" y="2970190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 rot="16200000">
            <a:off x="301923" y="936694"/>
            <a:ext cx="3522652" cy="3522652"/>
            <a:chOff x="4643438" y="1928802"/>
            <a:chExt cx="3522652" cy="3522652"/>
          </a:xfrm>
        </p:grpSpPr>
        <p:sp>
          <p:nvSpPr>
            <p:cNvPr id="29" name="饼形 28"/>
            <p:cNvSpPr/>
            <p:nvPr/>
          </p:nvSpPr>
          <p:spPr>
            <a:xfrm rot="10800000" flipH="1" flipV="1">
              <a:off x="4643438" y="1928802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饼形 29"/>
            <p:cNvSpPr/>
            <p:nvPr/>
          </p:nvSpPr>
          <p:spPr>
            <a:xfrm rot="10800000" flipH="1" flipV="1">
              <a:off x="5019675" y="2312968"/>
              <a:ext cx="2770185" cy="2770185"/>
            </a:xfrm>
            <a:prstGeom prst="pie">
              <a:avLst>
                <a:gd name="adj1" fmla="val 2668053"/>
                <a:gd name="adj2" fmla="val 5410607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饼形 30"/>
            <p:cNvSpPr/>
            <p:nvPr/>
          </p:nvSpPr>
          <p:spPr>
            <a:xfrm rot="10800000" flipH="1" flipV="1">
              <a:off x="5280019" y="2573315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chemeClr val="bg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饼形 31"/>
            <p:cNvSpPr/>
            <p:nvPr/>
          </p:nvSpPr>
          <p:spPr>
            <a:xfrm rot="10800000" flipH="1" flipV="1">
              <a:off x="5526078" y="2825732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chemeClr val="bg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饼形 32"/>
            <p:cNvSpPr/>
            <p:nvPr/>
          </p:nvSpPr>
          <p:spPr>
            <a:xfrm rot="10800000" flipH="1" flipV="1">
              <a:off x="5680055" y="2970190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07426" y="935847"/>
            <a:ext cx="3522652" cy="3522652"/>
            <a:chOff x="1714480" y="1928802"/>
            <a:chExt cx="3522652" cy="3522652"/>
          </a:xfrm>
        </p:grpSpPr>
        <p:sp>
          <p:nvSpPr>
            <p:cNvPr id="35" name="饼形 34"/>
            <p:cNvSpPr/>
            <p:nvPr/>
          </p:nvSpPr>
          <p:spPr>
            <a:xfrm rot="5400000">
              <a:off x="1714480" y="1928802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6" name="饼形 35"/>
            <p:cNvSpPr/>
            <p:nvPr/>
          </p:nvSpPr>
          <p:spPr>
            <a:xfrm rot="5400000">
              <a:off x="2082781" y="2305039"/>
              <a:ext cx="2770185" cy="2770185"/>
            </a:xfrm>
            <a:prstGeom prst="pie">
              <a:avLst>
                <a:gd name="adj1" fmla="val 2668053"/>
                <a:gd name="adj2" fmla="val 5410607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饼形 36"/>
            <p:cNvSpPr/>
            <p:nvPr/>
          </p:nvSpPr>
          <p:spPr>
            <a:xfrm rot="5400000">
              <a:off x="2333607" y="2565383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chemeClr val="bg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饼形 37"/>
            <p:cNvSpPr/>
            <p:nvPr/>
          </p:nvSpPr>
          <p:spPr>
            <a:xfrm rot="5400000">
              <a:off x="2570139" y="2811442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rgbClr val="D000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饼形 38"/>
            <p:cNvSpPr/>
            <p:nvPr/>
          </p:nvSpPr>
          <p:spPr>
            <a:xfrm rot="5400000">
              <a:off x="2736828" y="2965419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rgbClr val="FF5B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648741" y="1078723"/>
            <a:ext cx="3522652" cy="3522652"/>
            <a:chOff x="2798748" y="1928802"/>
            <a:chExt cx="3522652" cy="3522652"/>
          </a:xfrm>
        </p:grpSpPr>
        <p:sp>
          <p:nvSpPr>
            <p:cNvPr id="41" name="饼形 40"/>
            <p:cNvSpPr/>
            <p:nvPr/>
          </p:nvSpPr>
          <p:spPr>
            <a:xfrm rot="16200000" flipH="1">
              <a:off x="2798748" y="1928802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饼形 41"/>
            <p:cNvSpPr/>
            <p:nvPr/>
          </p:nvSpPr>
          <p:spPr>
            <a:xfrm rot="16200000" flipH="1">
              <a:off x="3182914" y="2305039"/>
              <a:ext cx="2770185" cy="2770185"/>
            </a:xfrm>
            <a:prstGeom prst="pie">
              <a:avLst>
                <a:gd name="adj1" fmla="val 2668053"/>
                <a:gd name="adj2" fmla="val 541060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3" name="饼形 42"/>
            <p:cNvSpPr/>
            <p:nvPr/>
          </p:nvSpPr>
          <p:spPr>
            <a:xfrm rot="16200000" flipH="1">
              <a:off x="3443261" y="2565383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rgbClr val="F4E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4" name="饼形 43"/>
            <p:cNvSpPr/>
            <p:nvPr/>
          </p:nvSpPr>
          <p:spPr>
            <a:xfrm rot="16200000" flipH="1">
              <a:off x="3695678" y="2811442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rgbClr val="BCFE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饼形 44"/>
            <p:cNvSpPr/>
            <p:nvPr/>
          </p:nvSpPr>
          <p:spPr>
            <a:xfrm rot="16200000" flipH="1">
              <a:off x="3840136" y="2965419"/>
              <a:ext cx="1458916" cy="1458916"/>
            </a:xfrm>
            <a:prstGeom prst="pie">
              <a:avLst>
                <a:gd name="adj1" fmla="val 2666872"/>
                <a:gd name="adj2" fmla="val 5447314"/>
              </a:avLst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305839" y="927945"/>
            <a:ext cx="3522652" cy="3522652"/>
            <a:chOff x="1357290" y="1285860"/>
            <a:chExt cx="3522652" cy="3522652"/>
          </a:xfrm>
        </p:grpSpPr>
        <p:sp>
          <p:nvSpPr>
            <p:cNvPr id="47" name="饼形 46"/>
            <p:cNvSpPr/>
            <p:nvPr/>
          </p:nvSpPr>
          <p:spPr>
            <a:xfrm rot="16200000" flipV="1">
              <a:off x="1357290" y="1285860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8" name="饼形 47"/>
            <p:cNvSpPr/>
            <p:nvPr/>
          </p:nvSpPr>
          <p:spPr>
            <a:xfrm rot="16200000" flipV="1">
              <a:off x="1725591" y="1662090"/>
              <a:ext cx="2770185" cy="2770185"/>
            </a:xfrm>
            <a:prstGeom prst="pie">
              <a:avLst>
                <a:gd name="adj1" fmla="val 2668053"/>
                <a:gd name="adj2" fmla="val 5410607"/>
              </a:avLst>
            </a:prstGeom>
            <a:solidFill>
              <a:srgbClr val="8FCF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9" name="饼形 48"/>
            <p:cNvSpPr/>
            <p:nvPr/>
          </p:nvSpPr>
          <p:spPr>
            <a:xfrm rot="16200000" flipV="1">
              <a:off x="1976417" y="1912919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rgbClr val="BCFE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0" name="饼形 49"/>
            <p:cNvSpPr/>
            <p:nvPr/>
          </p:nvSpPr>
          <p:spPr>
            <a:xfrm rot="16200000" flipV="1">
              <a:off x="2212949" y="2155809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rgbClr val="E1FF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1" name="饼形 50"/>
            <p:cNvSpPr/>
            <p:nvPr/>
          </p:nvSpPr>
          <p:spPr>
            <a:xfrm rot="16200000" flipV="1">
              <a:off x="2379638" y="2312979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rgbClr val="ECFF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2" name="TextBox 50"/>
          <p:cNvSpPr txBox="1"/>
          <p:nvPr/>
        </p:nvSpPr>
        <p:spPr>
          <a:xfrm>
            <a:off x="5702169" y="3369775"/>
            <a:ext cx="33393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5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  <a:cs typeface="Microsoft YaHei" charset="-122"/>
              </a:rPr>
              <a:t>Thanks</a:t>
            </a:r>
            <a:r>
              <a:rPr kumimoji="1" lang="zh-TW" alt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  <a:cs typeface="Microsoft YaHei" charset="-122"/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1738366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Classification and Prediction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/>
              <a:t>Basic Concepts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Issues Regarding Classification and Prediction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Decision Tree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432FF"/>
                </a:solidFill>
              </a:rPr>
              <a:t>Bayesian Classification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Neural </a:t>
            </a:r>
            <a:r>
              <a:rPr lang="en-US" altLang="zh-CN" sz="2000" b="1" dirty="0" smtClean="0"/>
              <a:t>Networks</a:t>
            </a:r>
          </a:p>
          <a:p>
            <a:r>
              <a:rPr lang="en-US" altLang="zh-CN" sz="2000" b="1" dirty="0"/>
              <a:t>Support Vector Machine</a:t>
            </a:r>
          </a:p>
          <a:p>
            <a:r>
              <a:rPr lang="en-US" altLang="zh-CN" sz="2000" b="1"/>
              <a:t>K-Nearest </a:t>
            </a:r>
            <a:r>
              <a:rPr lang="en-US" altLang="zh-CN" sz="2000" b="1" smtClean="0"/>
              <a:t>Neighbor</a:t>
            </a:r>
            <a:endParaRPr lang="en-US" altLang="zh-CN" sz="2000" b="1" dirty="0"/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Associative classification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Classification Accuracy</a:t>
            </a:r>
          </a:p>
        </p:txBody>
      </p:sp>
    </p:spTree>
    <p:extLst>
      <p:ext uri="{BB962C8B-B14F-4D97-AF65-F5344CB8AC3E}">
        <p14:creationId xmlns:p14="http://schemas.microsoft.com/office/powerpoint/2010/main" val="935367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Bayesian Theorem: Basics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/>
              <a:t>Let X be a data sample whose class label is unknown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Let H be a hypothesis that X belongs to class C 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For classification problems, determine P(H|X): the probability that the hypothesis holds given the observed data sample X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P(H): prior probability of hypothesis H (i.e. the initial probability before we observe any data, reflects the background knowledge)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P(X): probability that sample data is observed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P(X|H) : probability of observing the sample X, given that the hypothesis holds</a:t>
            </a:r>
          </a:p>
        </p:txBody>
      </p:sp>
    </p:spTree>
    <p:extLst>
      <p:ext uri="{BB962C8B-B14F-4D97-AF65-F5344CB8AC3E}">
        <p14:creationId xmlns:p14="http://schemas.microsoft.com/office/powerpoint/2010/main" val="542922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Bayesian Theorem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rmAutofit lnSpcReduction="10000"/>
          </a:bodyPr>
          <a:lstStyle/>
          <a:p>
            <a:r>
              <a:rPr lang="en-US" altLang="zh-CN" sz="2000" b="1" dirty="0"/>
              <a:t>Given training data</a:t>
            </a:r>
            <a:r>
              <a:rPr lang="en-US" altLang="zh-CN" sz="2000" b="1" i="1" dirty="0"/>
              <a:t> </a:t>
            </a:r>
            <a:r>
              <a:rPr lang="en-US" altLang="zh-CN" sz="2000" b="1" dirty="0"/>
              <a:t>X</a:t>
            </a:r>
            <a:r>
              <a:rPr lang="en-US" altLang="zh-CN" sz="2000" b="1" i="1" dirty="0"/>
              <a:t>, posteriori probability of a hypothesis </a:t>
            </a:r>
            <a:r>
              <a:rPr lang="en-US" altLang="zh-CN" sz="2000" b="1" dirty="0"/>
              <a:t>H</a:t>
            </a:r>
            <a:r>
              <a:rPr lang="en-US" altLang="zh-CN" sz="2000" b="1" i="1" dirty="0"/>
              <a:t>, </a:t>
            </a:r>
            <a:r>
              <a:rPr lang="en-US" altLang="zh-CN" sz="2000" b="1" dirty="0"/>
              <a:t>P(H|X)</a:t>
            </a:r>
            <a:r>
              <a:rPr lang="en-US" altLang="zh-CN" sz="2000" b="1" i="1" dirty="0"/>
              <a:t> </a:t>
            </a:r>
            <a:r>
              <a:rPr lang="en-US" altLang="zh-CN" sz="2000" b="1" dirty="0"/>
              <a:t>follows the Bayes theorem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/>
              <a:t>			</a:t>
            </a:r>
          </a:p>
          <a:p>
            <a:endParaRPr lang="en-US" altLang="zh-CN" sz="2000" b="1" dirty="0"/>
          </a:p>
          <a:p>
            <a:r>
              <a:rPr lang="en-US" altLang="zh-CN" sz="2000" b="1" dirty="0"/>
              <a:t>Informally, this can be written as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1800" b="1" dirty="0"/>
              <a:t>		posteriori = likelihood x prior / evidence</a:t>
            </a:r>
          </a:p>
          <a:p>
            <a:r>
              <a:rPr lang="en-US" altLang="zh-CN" sz="2000" b="1" dirty="0"/>
              <a:t>MAP (maximum posteriori) hypothesis</a:t>
            </a:r>
          </a:p>
          <a:p>
            <a:endParaRPr lang="en-US" altLang="zh-CN" sz="2000" b="1" dirty="0"/>
          </a:p>
          <a:p>
            <a:endParaRPr lang="en-US" altLang="zh-CN" sz="2000" b="1" dirty="0"/>
          </a:p>
          <a:p>
            <a:r>
              <a:rPr lang="en-US" altLang="zh-CN" sz="2000" b="1" dirty="0"/>
              <a:t>Practical difficulty: require initial knowledge of many probabilities, significant computational cost</a:t>
            </a:r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5CFC7800-EEDE-4813-AE6A-422E56E723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2283417"/>
              </p:ext>
            </p:extLst>
          </p:nvPr>
        </p:nvGraphicFramePr>
        <p:xfrm>
          <a:off x="1336675" y="2484438"/>
          <a:ext cx="3370263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Equation" r:id="rId3" imgW="2514600" imgH="558800" progId="Equation.3">
                  <p:embed/>
                </p:oleObj>
              </mc:Choice>
              <mc:Fallback>
                <p:oleObj name="Equation" r:id="rId3" imgW="2514600" imgH="558800" progId="Equation.3">
                  <p:embed/>
                  <p:pic>
                    <p:nvPicPr>
                      <p:cNvPr id="8196" name="Object 4">
                        <a:extLst>
                          <a:ext uri="{FF2B5EF4-FFF2-40B4-BE49-F238E27FC236}">
                            <a16:creationId xmlns:a16="http://schemas.microsoft.com/office/drawing/2014/main" id="{740DA70D-76D0-4988-84C5-E5A04C2A777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6675" y="2484438"/>
                        <a:ext cx="3370263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1BEA44A7-45E9-4AAD-A1C2-CFEC1B9215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4563773"/>
              </p:ext>
            </p:extLst>
          </p:nvPr>
        </p:nvGraphicFramePr>
        <p:xfrm>
          <a:off x="1336675" y="4770438"/>
          <a:ext cx="5546725" cy="61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公式" r:id="rId5" imgW="4635500" imgH="495300" progId="Equation.3">
                  <p:embed/>
                </p:oleObj>
              </mc:Choice>
              <mc:Fallback>
                <p:oleObj name="公式" r:id="rId5" imgW="4635500" imgH="495300" progId="Equation.3">
                  <p:embed/>
                  <p:pic>
                    <p:nvPicPr>
                      <p:cNvPr id="8197" name="Object 5">
                        <a:extLst>
                          <a:ext uri="{FF2B5EF4-FFF2-40B4-BE49-F238E27FC236}">
                            <a16:creationId xmlns:a16="http://schemas.microsoft.com/office/drawing/2014/main" id="{590332A9-8888-4C95-86B9-01EE2EB92A9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6675" y="4770438"/>
                        <a:ext cx="5546725" cy="611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62558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Naïve Bayes Classifier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rmAutofit/>
          </a:bodyPr>
          <a:lstStyle/>
          <a:p>
            <a:r>
              <a:rPr lang="en-US" altLang="zh-CN" sz="2000" b="1" dirty="0"/>
              <a:t>A simplified assumption: attributes are conditionally independent:</a:t>
            </a:r>
          </a:p>
          <a:p>
            <a:endParaRPr lang="en-US" altLang="zh-CN" sz="2000" b="1" dirty="0"/>
          </a:p>
          <a:p>
            <a:r>
              <a:rPr lang="en-US" altLang="zh-CN" sz="2000" b="1" dirty="0"/>
              <a:t>The product of occurrence of 2 elements y</a:t>
            </a:r>
            <a:r>
              <a:rPr lang="en-US" altLang="zh-CN" sz="2000" b="1" baseline="-25000" dirty="0"/>
              <a:t>1</a:t>
            </a:r>
            <a:r>
              <a:rPr lang="en-US" altLang="zh-CN" sz="2000" b="1" dirty="0"/>
              <a:t> and y</a:t>
            </a:r>
            <a:r>
              <a:rPr lang="en-US" altLang="zh-CN" sz="2000" b="1" baseline="-25000" dirty="0"/>
              <a:t>2</a:t>
            </a:r>
            <a:r>
              <a:rPr lang="en-US" altLang="zh-CN" sz="2000" b="1" dirty="0"/>
              <a:t>, given the current class is C, is the product of the probabilities of each element taken separately, given the same class P([y</a:t>
            </a:r>
            <a:r>
              <a:rPr lang="en-US" altLang="zh-CN" sz="2000" b="1" baseline="-25000" dirty="0"/>
              <a:t>1</a:t>
            </a:r>
            <a:r>
              <a:rPr lang="en-US" altLang="zh-CN" sz="2000" b="1" dirty="0"/>
              <a:t>,y</a:t>
            </a:r>
            <a:r>
              <a:rPr lang="en-US" altLang="zh-CN" sz="2000" b="1" baseline="-25000" dirty="0"/>
              <a:t>2</a:t>
            </a:r>
            <a:r>
              <a:rPr lang="en-US" altLang="zh-CN" sz="2000" b="1" dirty="0"/>
              <a:t>], C) = P(y</a:t>
            </a:r>
            <a:r>
              <a:rPr lang="en-US" altLang="zh-CN" sz="2000" b="1" baseline="-25000" dirty="0"/>
              <a:t>1</a:t>
            </a:r>
            <a:r>
              <a:rPr lang="en-US" altLang="zh-CN" sz="2000" b="1" dirty="0"/>
              <a:t>, C) * P(y</a:t>
            </a:r>
            <a:r>
              <a:rPr lang="en-US" altLang="zh-CN" sz="2000" b="1" baseline="-25000" dirty="0"/>
              <a:t>2</a:t>
            </a:r>
            <a:r>
              <a:rPr lang="en-US" altLang="zh-CN" sz="2000" b="1" dirty="0"/>
              <a:t>, C)</a:t>
            </a:r>
          </a:p>
          <a:p>
            <a:r>
              <a:rPr lang="en-US" altLang="zh-CN" sz="2000" b="1" dirty="0"/>
              <a:t>No dependence relation between attributes </a:t>
            </a:r>
          </a:p>
          <a:p>
            <a:r>
              <a:rPr lang="en-US" altLang="zh-CN" sz="2000" b="1" dirty="0"/>
              <a:t>Greatly reduces the computation cost, only count the class distribution.</a:t>
            </a:r>
          </a:p>
          <a:p>
            <a:r>
              <a:rPr lang="en-US" altLang="zh-CN" sz="2000" b="1" dirty="0"/>
              <a:t>Once the probability P(</a:t>
            </a:r>
            <a:r>
              <a:rPr lang="en-US" altLang="zh-CN" sz="2000" b="1" dirty="0" err="1"/>
              <a:t>X|C</a:t>
            </a:r>
            <a:r>
              <a:rPr lang="en-US" altLang="zh-CN" sz="2000" b="1" baseline="-25000" dirty="0" err="1"/>
              <a:t>i</a:t>
            </a:r>
            <a:r>
              <a:rPr lang="en-US" altLang="zh-CN" sz="2000" b="1" dirty="0"/>
              <a:t>) is known, assign X to the class with maximum P(</a:t>
            </a:r>
            <a:r>
              <a:rPr lang="en-US" altLang="zh-CN" sz="2000" b="1" dirty="0" err="1"/>
              <a:t>X|C</a:t>
            </a:r>
            <a:r>
              <a:rPr lang="en-US" altLang="zh-CN" sz="2000" b="1" baseline="-25000" dirty="0" err="1"/>
              <a:t>i</a:t>
            </a:r>
            <a:r>
              <a:rPr lang="en-US" altLang="zh-CN" sz="2000" b="1" dirty="0"/>
              <a:t>) * P(C</a:t>
            </a:r>
            <a:r>
              <a:rPr lang="en-US" altLang="zh-CN" sz="2000" b="1" baseline="-25000" dirty="0"/>
              <a:t>i</a:t>
            </a:r>
            <a:r>
              <a:rPr lang="en-US" altLang="zh-CN" sz="2000" b="1" dirty="0"/>
              <a:t>)</a:t>
            </a:r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8A7B52B6-2E7A-4316-A52C-A500D40D50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8822089"/>
              </p:ext>
            </p:extLst>
          </p:nvPr>
        </p:nvGraphicFramePr>
        <p:xfrm>
          <a:off x="1944688" y="1747838"/>
          <a:ext cx="32004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Equation" r:id="rId3" imgW="1765300" imgH="508000" progId="Equation.3">
                  <p:embed/>
                </p:oleObj>
              </mc:Choice>
              <mc:Fallback>
                <p:oleObj name="Equation" r:id="rId3" imgW="1765300" imgH="508000" progId="Equation.3">
                  <p:embed/>
                  <p:pic>
                    <p:nvPicPr>
                      <p:cNvPr id="9220" name="Object 4">
                        <a:extLst>
                          <a:ext uri="{FF2B5EF4-FFF2-40B4-BE49-F238E27FC236}">
                            <a16:creationId xmlns:a16="http://schemas.microsoft.com/office/drawing/2014/main" id="{980FF584-C758-4B9C-BE92-F5124FE2F355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4688" y="1747838"/>
                        <a:ext cx="32004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4670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Training dataset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rmAutofit/>
          </a:bodyPr>
          <a:lstStyle/>
          <a:p>
            <a:r>
              <a:rPr lang="en-US" altLang="zh-CN" sz="2000" b="1" dirty="0"/>
              <a:t>Class: C1: </a:t>
            </a:r>
            <a:r>
              <a:rPr lang="en-US" altLang="zh-CN" sz="2000" b="1" dirty="0" err="1"/>
              <a:t>buys_computer</a:t>
            </a:r>
            <a:r>
              <a:rPr lang="en-US" altLang="zh-CN" sz="2000" b="1" dirty="0"/>
              <a:t>=‘yes’;  C2: </a:t>
            </a:r>
            <a:r>
              <a:rPr lang="en-US" altLang="zh-CN" sz="2000" b="1" dirty="0" err="1"/>
              <a:t>buys_computer</a:t>
            </a:r>
            <a:r>
              <a:rPr lang="en-US" altLang="zh-CN" sz="2000" b="1" dirty="0"/>
              <a:t>=‘no’</a:t>
            </a:r>
          </a:p>
          <a:p>
            <a:r>
              <a:rPr lang="en-US" altLang="zh-CN" sz="2000" b="1" dirty="0"/>
              <a:t>Data sample:</a:t>
            </a:r>
          </a:p>
          <a:p>
            <a:pPr lvl="1"/>
            <a:r>
              <a:rPr lang="en-US" altLang="zh-CN" sz="1800" b="1" dirty="0"/>
              <a:t>X =(age&lt;=30, Income=medium, Student=yes, </a:t>
            </a:r>
            <a:r>
              <a:rPr lang="en-US" altLang="zh-CN" sz="1800" b="1" dirty="0" err="1"/>
              <a:t>Credit_rating</a:t>
            </a:r>
            <a:r>
              <a:rPr lang="en-US" altLang="zh-CN" sz="1800" b="1" dirty="0"/>
              <a:t>= Fair)</a:t>
            </a:r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821DEA90-5EE1-41CB-867C-3D05E930CE9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5343927"/>
              </p:ext>
            </p:extLst>
          </p:nvPr>
        </p:nvGraphicFramePr>
        <p:xfrm>
          <a:off x="3133146" y="2900363"/>
          <a:ext cx="5230812" cy="348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Worksheet" r:id="rId3" imgW="6115507" imgH="4457948" progId="Excel.Sheet.8">
                  <p:embed/>
                </p:oleObj>
              </mc:Choice>
              <mc:Fallback>
                <p:oleObj name="Worksheet" r:id="rId3" imgW="6115507" imgH="4457948" progId="Excel.Sheet.8">
                  <p:embed/>
                  <p:pic>
                    <p:nvPicPr>
                      <p:cNvPr id="10244" name="Object 4">
                        <a:extLst>
                          <a:ext uri="{FF2B5EF4-FFF2-40B4-BE49-F238E27FC236}">
                            <a16:creationId xmlns:a16="http://schemas.microsoft.com/office/drawing/2014/main" id="{B6F30DC3-4310-4E98-860E-F0B5D32F52C6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3146" y="2900363"/>
                        <a:ext cx="5230812" cy="3487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20859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Naïve Bayesian Classifier:  An Example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Autofit/>
          </a:bodyPr>
          <a:lstStyle/>
          <a:p>
            <a:pPr>
              <a:lnSpc>
                <a:spcPct val="105000"/>
              </a:lnSpc>
            </a:pPr>
            <a:r>
              <a:rPr lang="en-US" altLang="zh-CN" sz="2000" b="1" dirty="0"/>
              <a:t>Compute P(</a:t>
            </a:r>
            <a:r>
              <a:rPr lang="en-US" altLang="zh-CN" sz="2000" b="1" dirty="0" err="1"/>
              <a:t>X|Ci</a:t>
            </a:r>
            <a:r>
              <a:rPr lang="en-US" altLang="zh-CN" sz="2000" b="1" dirty="0"/>
              <a:t>) for each class</a:t>
            </a:r>
          </a:p>
          <a:p>
            <a:pPr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    </a:t>
            </a:r>
            <a:r>
              <a:rPr lang="en-US" altLang="zh-CN" sz="1600" b="1" dirty="0"/>
              <a:t>P(age=“&lt;30” | </a:t>
            </a:r>
            <a:r>
              <a:rPr lang="en-US" altLang="zh-CN" sz="1600" b="1" dirty="0" err="1"/>
              <a:t>buys_computer</a:t>
            </a:r>
            <a:r>
              <a:rPr lang="en-US" altLang="zh-CN" sz="1600" b="1" dirty="0"/>
              <a:t>=“yes”)  = 2/9=0.222</a:t>
            </a:r>
          </a:p>
          <a:p>
            <a:pPr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altLang="zh-CN" sz="1600" b="1" dirty="0"/>
              <a:t>     P(age=“&lt;30” | </a:t>
            </a:r>
            <a:r>
              <a:rPr lang="en-US" altLang="zh-CN" sz="1600" b="1" dirty="0" err="1"/>
              <a:t>buys_computer</a:t>
            </a:r>
            <a:r>
              <a:rPr lang="en-US" altLang="zh-CN" sz="1600" b="1" dirty="0"/>
              <a:t>=“no”) = 3/5 =0.6</a:t>
            </a:r>
          </a:p>
          <a:p>
            <a:pPr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altLang="zh-CN" sz="1600" b="1" dirty="0"/>
              <a:t>     P(income=“medium” | </a:t>
            </a:r>
            <a:r>
              <a:rPr lang="en-US" altLang="zh-CN" sz="1600" b="1" dirty="0" err="1"/>
              <a:t>buys_computer</a:t>
            </a:r>
            <a:r>
              <a:rPr lang="en-US" altLang="zh-CN" sz="1600" b="1" dirty="0"/>
              <a:t>=“yes”)= 4/9 =0.444</a:t>
            </a:r>
          </a:p>
          <a:p>
            <a:pPr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altLang="zh-CN" sz="1600" b="1" dirty="0"/>
              <a:t>     P(income=“medium” | </a:t>
            </a:r>
            <a:r>
              <a:rPr lang="en-US" altLang="zh-CN" sz="1600" b="1" dirty="0" err="1"/>
              <a:t>buys_computer</a:t>
            </a:r>
            <a:r>
              <a:rPr lang="en-US" altLang="zh-CN" sz="1600" b="1" dirty="0"/>
              <a:t>=“no”) = 2/5 = 0.4</a:t>
            </a:r>
          </a:p>
          <a:p>
            <a:pPr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altLang="zh-CN" sz="1600" b="1" dirty="0"/>
              <a:t>     P(student=“yes” | </a:t>
            </a:r>
            <a:r>
              <a:rPr lang="en-US" altLang="zh-CN" sz="1600" b="1" dirty="0" err="1"/>
              <a:t>buys_computer</a:t>
            </a:r>
            <a:r>
              <a:rPr lang="en-US" altLang="zh-CN" sz="1600" b="1" dirty="0"/>
              <a:t>=“yes)= 6/9 =0.667</a:t>
            </a:r>
          </a:p>
          <a:p>
            <a:pPr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altLang="zh-CN" sz="1600" b="1" dirty="0"/>
              <a:t>     P(student=“yes” | </a:t>
            </a:r>
            <a:r>
              <a:rPr lang="en-US" altLang="zh-CN" sz="1600" b="1" dirty="0" err="1"/>
              <a:t>buys_computer</a:t>
            </a:r>
            <a:r>
              <a:rPr lang="en-US" altLang="zh-CN" sz="1600" b="1" dirty="0"/>
              <a:t>=“no”)= 1/5=0.2</a:t>
            </a:r>
          </a:p>
          <a:p>
            <a:pPr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altLang="zh-CN" sz="1600" b="1" dirty="0"/>
              <a:t>     P(</a:t>
            </a:r>
            <a:r>
              <a:rPr lang="en-US" altLang="zh-CN" sz="1600" b="1" dirty="0" err="1"/>
              <a:t>credit_rating</a:t>
            </a:r>
            <a:r>
              <a:rPr lang="en-US" altLang="zh-CN" sz="1600" b="1" dirty="0"/>
              <a:t>=“fair” | </a:t>
            </a:r>
            <a:r>
              <a:rPr lang="en-US" altLang="zh-CN" sz="1600" b="1" dirty="0" err="1"/>
              <a:t>buys_computer</a:t>
            </a:r>
            <a:r>
              <a:rPr lang="en-US" altLang="zh-CN" sz="1600" b="1" dirty="0"/>
              <a:t>=“yes”)=6/9=0.667</a:t>
            </a:r>
          </a:p>
          <a:p>
            <a:pPr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altLang="zh-CN" sz="1600" b="1" dirty="0"/>
              <a:t>     P(</a:t>
            </a:r>
            <a:r>
              <a:rPr lang="en-US" altLang="zh-CN" sz="1600" b="1" dirty="0" err="1"/>
              <a:t>credit_rating</a:t>
            </a:r>
            <a:r>
              <a:rPr lang="en-US" altLang="zh-CN" sz="1600" b="1" dirty="0"/>
              <a:t>=“fair” | </a:t>
            </a:r>
            <a:r>
              <a:rPr lang="en-US" altLang="zh-CN" sz="1600" b="1" dirty="0" err="1"/>
              <a:t>buys_computer</a:t>
            </a:r>
            <a:r>
              <a:rPr lang="en-US" altLang="zh-CN" sz="1600" b="1" dirty="0"/>
              <a:t>=“no”)=2/5=0.4</a:t>
            </a:r>
          </a:p>
          <a:p>
            <a:pPr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   X=(age&lt;=30 , income =medium, student=yes, </a:t>
            </a:r>
            <a:r>
              <a:rPr lang="en-US" altLang="zh-CN" sz="2000" b="1" dirty="0" err="1"/>
              <a:t>credit_rating</a:t>
            </a:r>
            <a:r>
              <a:rPr lang="en-US" altLang="zh-CN" sz="2000" b="1" dirty="0"/>
              <a:t>=fair)</a:t>
            </a:r>
          </a:p>
          <a:p>
            <a:pPr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   </a:t>
            </a:r>
            <a:r>
              <a:rPr lang="en-US" altLang="zh-CN" sz="1600" b="1" dirty="0"/>
              <a:t>P(</a:t>
            </a:r>
            <a:r>
              <a:rPr lang="en-US" altLang="zh-CN" sz="1600" b="1" dirty="0" err="1"/>
              <a:t>X|Ci</a:t>
            </a:r>
            <a:r>
              <a:rPr lang="en-US" altLang="zh-CN" sz="1600" b="1" dirty="0"/>
              <a:t>) : P(</a:t>
            </a:r>
            <a:r>
              <a:rPr lang="en-US" altLang="zh-CN" sz="1600" b="1" dirty="0" err="1"/>
              <a:t>X|buys_computer</a:t>
            </a:r>
            <a:r>
              <a:rPr lang="en-US" altLang="zh-CN" sz="1600" b="1" dirty="0"/>
              <a:t>=“yes”)= 0.222 x 0.444 x 0.667 x 0.667 =0.044</a:t>
            </a:r>
          </a:p>
          <a:p>
            <a:pPr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altLang="zh-CN" sz="1600" b="1" dirty="0"/>
              <a:t>                P(</a:t>
            </a:r>
            <a:r>
              <a:rPr lang="en-US" altLang="zh-CN" sz="1600" b="1" dirty="0" err="1"/>
              <a:t>X|buys_computer</a:t>
            </a:r>
            <a:r>
              <a:rPr lang="en-US" altLang="zh-CN" sz="1600" b="1" dirty="0"/>
              <a:t>=“no”)= 0.6 x 0.4 x 0.2 x 0.4 =0.019</a:t>
            </a:r>
          </a:p>
          <a:p>
            <a:pPr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altLang="zh-CN" sz="1600" b="1" dirty="0"/>
              <a:t>    P(</a:t>
            </a:r>
            <a:r>
              <a:rPr lang="en-US" altLang="zh-CN" sz="1600" b="1" dirty="0" err="1"/>
              <a:t>X|Ci</a:t>
            </a:r>
            <a:r>
              <a:rPr lang="en-US" altLang="zh-CN" sz="1600" b="1" dirty="0"/>
              <a:t>)*P(Ci ) : P(</a:t>
            </a:r>
            <a:r>
              <a:rPr lang="en-US" altLang="zh-CN" sz="1600" b="1" dirty="0" err="1"/>
              <a:t>X|buys_computer</a:t>
            </a:r>
            <a:r>
              <a:rPr lang="en-US" altLang="zh-CN" sz="1600" b="1" dirty="0"/>
              <a:t>=“yes”) * P(</a:t>
            </a:r>
            <a:r>
              <a:rPr lang="en-US" altLang="zh-CN" sz="1600" b="1" dirty="0" err="1"/>
              <a:t>buys_computer</a:t>
            </a:r>
            <a:r>
              <a:rPr lang="en-US" altLang="zh-CN" sz="1600" b="1" dirty="0"/>
              <a:t>=“yes”)=0.028</a:t>
            </a:r>
          </a:p>
          <a:p>
            <a:pPr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altLang="zh-CN" sz="1600" b="1" dirty="0"/>
              <a:t> 		               P(</a:t>
            </a:r>
            <a:r>
              <a:rPr lang="en-US" altLang="zh-CN" sz="1600" b="1" dirty="0" err="1"/>
              <a:t>X|buys_computer</a:t>
            </a:r>
            <a:r>
              <a:rPr lang="en-US" altLang="zh-CN" sz="1600" b="1" dirty="0"/>
              <a:t>=“no”) * P(</a:t>
            </a:r>
            <a:r>
              <a:rPr lang="en-US" altLang="zh-CN" sz="1600" b="1" dirty="0" err="1"/>
              <a:t>buys_computer</a:t>
            </a:r>
            <a:r>
              <a:rPr lang="en-US" altLang="zh-CN" sz="1600" b="1" dirty="0"/>
              <a:t>=“no”)=0.007</a:t>
            </a:r>
          </a:p>
          <a:p>
            <a:pPr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altLang="zh-CN" sz="1600" b="1" dirty="0"/>
              <a:t>  Therefore,  X belongs to  class “</a:t>
            </a:r>
            <a:r>
              <a:rPr lang="en-US" altLang="zh-CN" sz="1600" b="1" dirty="0" err="1"/>
              <a:t>buys_computer</a:t>
            </a:r>
            <a:r>
              <a:rPr lang="en-US" altLang="zh-CN" sz="1600" b="1" dirty="0"/>
              <a:t>=yes”</a:t>
            </a:r>
            <a:r>
              <a:rPr lang="en-US" altLang="zh-CN" sz="2000" b="1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741863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Naïve Bayesian Classifier: Comments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zh-CN" sz="2000" b="1" dirty="0"/>
              <a:t>Advantages </a:t>
            </a:r>
          </a:p>
          <a:p>
            <a:pPr lvl="1">
              <a:lnSpc>
                <a:spcPct val="110000"/>
              </a:lnSpc>
            </a:pPr>
            <a:r>
              <a:rPr lang="en-US" altLang="zh-CN" sz="1800" b="1" dirty="0"/>
              <a:t>Easy to implement </a:t>
            </a:r>
          </a:p>
          <a:p>
            <a:pPr lvl="1">
              <a:lnSpc>
                <a:spcPct val="110000"/>
              </a:lnSpc>
            </a:pPr>
            <a:r>
              <a:rPr lang="en-US" altLang="zh-CN" sz="1800" b="1" dirty="0"/>
              <a:t>Good results obtained in most of the cases</a:t>
            </a:r>
          </a:p>
          <a:p>
            <a:pPr>
              <a:lnSpc>
                <a:spcPct val="110000"/>
              </a:lnSpc>
            </a:pPr>
            <a:r>
              <a:rPr lang="en-US" altLang="zh-CN" sz="2000" b="1" dirty="0"/>
              <a:t>Disadvantages</a:t>
            </a:r>
          </a:p>
          <a:p>
            <a:pPr lvl="1">
              <a:lnSpc>
                <a:spcPct val="110000"/>
              </a:lnSpc>
            </a:pPr>
            <a:r>
              <a:rPr lang="en-US" altLang="zh-CN" sz="1800" b="1" dirty="0"/>
              <a:t>Assumption: class conditional independence, therefore loss of accuracy</a:t>
            </a:r>
          </a:p>
          <a:p>
            <a:pPr lvl="1">
              <a:lnSpc>
                <a:spcPct val="110000"/>
              </a:lnSpc>
            </a:pPr>
            <a:r>
              <a:rPr lang="en-US" altLang="zh-CN" sz="1800" b="1" dirty="0"/>
              <a:t>Practically, dependencies exist among variables E.g.,  hospitals: patients: Profile: age, family history </a:t>
            </a:r>
            <a:r>
              <a:rPr lang="en-US" altLang="zh-CN" sz="1800" b="1" dirty="0" err="1"/>
              <a:t>etc</a:t>
            </a:r>
            <a:r>
              <a:rPr lang="en-US" altLang="zh-CN" sz="1800" b="1" dirty="0"/>
              <a:t> 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1800" b="1" dirty="0"/>
              <a:t>    Symptoms: fever, cough etc., Disease: lung cancer, diabetes </a:t>
            </a:r>
            <a:r>
              <a:rPr lang="en-US" altLang="zh-CN" sz="1800" b="1" dirty="0" err="1"/>
              <a:t>etc</a:t>
            </a:r>
            <a:r>
              <a:rPr lang="en-US" altLang="zh-CN" sz="1800" b="1" dirty="0"/>
              <a:t> </a:t>
            </a:r>
          </a:p>
          <a:p>
            <a:pPr lvl="1">
              <a:lnSpc>
                <a:spcPct val="110000"/>
              </a:lnSpc>
            </a:pPr>
            <a:r>
              <a:rPr lang="en-US" altLang="zh-CN" sz="1800" b="1" dirty="0"/>
              <a:t>Dependencies among these cannot be modeled by Naïve Bayesian Classifier</a:t>
            </a:r>
          </a:p>
          <a:p>
            <a:pPr>
              <a:lnSpc>
                <a:spcPct val="110000"/>
              </a:lnSpc>
            </a:pPr>
            <a:r>
              <a:rPr lang="en-US" altLang="zh-CN" sz="2000" b="1" dirty="0"/>
              <a:t>How to deal with these dependencies?</a:t>
            </a:r>
          </a:p>
          <a:p>
            <a:pPr lvl="1">
              <a:lnSpc>
                <a:spcPct val="110000"/>
              </a:lnSpc>
            </a:pPr>
            <a:r>
              <a:rPr lang="en-US" altLang="zh-CN" sz="1800" b="1" dirty="0"/>
              <a:t>Bayesian Belief Networks</a:t>
            </a:r>
          </a:p>
        </p:txBody>
      </p:sp>
    </p:spTree>
    <p:extLst>
      <p:ext uri="{BB962C8B-B14F-4D97-AF65-F5344CB8AC3E}">
        <p14:creationId xmlns:p14="http://schemas.microsoft.com/office/powerpoint/2010/main" val="2959138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Bayesian Belief Networks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b="1" dirty="0"/>
              <a:t>Bayesian belief network allows a </a:t>
            </a:r>
            <a:r>
              <a:rPr lang="en-US" altLang="zh-CN" sz="2000" b="1" i="1" dirty="0"/>
              <a:t>subset</a:t>
            </a:r>
            <a:r>
              <a:rPr lang="en-US" altLang="zh-CN" sz="2000" b="1" dirty="0"/>
              <a:t> of the variables conditionally independent</a:t>
            </a:r>
          </a:p>
          <a:p>
            <a:pPr>
              <a:lnSpc>
                <a:spcPct val="130000"/>
              </a:lnSpc>
            </a:pPr>
            <a:r>
              <a:rPr lang="en-US" altLang="zh-CN" sz="2000" b="1" dirty="0"/>
              <a:t>A graphical model of causal relationships</a:t>
            </a:r>
          </a:p>
          <a:p>
            <a:pPr lvl="1"/>
            <a:r>
              <a:rPr lang="en-US" altLang="zh-CN" sz="1800" b="1" dirty="0"/>
              <a:t>Represents </a:t>
            </a:r>
            <a:r>
              <a:rPr lang="en-US" altLang="zh-CN" sz="1800" b="1" u="sng" dirty="0"/>
              <a:t>dependency</a:t>
            </a:r>
            <a:r>
              <a:rPr lang="en-US" altLang="zh-CN" sz="1800" b="1" dirty="0"/>
              <a:t> among the variables </a:t>
            </a:r>
          </a:p>
          <a:p>
            <a:pPr lvl="1"/>
            <a:r>
              <a:rPr lang="en-US" altLang="zh-CN" sz="1800" b="1" dirty="0"/>
              <a:t>Gives a specification of joint probability distribution</a:t>
            </a:r>
          </a:p>
        </p:txBody>
      </p:sp>
      <p:grpSp>
        <p:nvGrpSpPr>
          <p:cNvPr id="4" name="Group 5">
            <a:extLst>
              <a:ext uri="{FF2B5EF4-FFF2-40B4-BE49-F238E27FC236}">
                <a16:creationId xmlns:a16="http://schemas.microsoft.com/office/drawing/2014/main" id="{1528F2CF-0329-42E1-944E-8E69FA8847FD}"/>
              </a:ext>
            </a:extLst>
          </p:cNvPr>
          <p:cNvGrpSpPr>
            <a:grpSpLocks/>
          </p:cNvGrpSpPr>
          <p:nvPr/>
        </p:nvGrpSpPr>
        <p:grpSpPr bwMode="auto">
          <a:xfrm>
            <a:off x="1152529" y="3548187"/>
            <a:ext cx="2112966" cy="1905000"/>
            <a:chOff x="1213" y="2400"/>
            <a:chExt cx="1331" cy="1200"/>
          </a:xfrm>
        </p:grpSpPr>
        <p:sp>
          <p:nvSpPr>
            <p:cNvPr id="5" name="AutoShape 6">
              <a:extLst>
                <a:ext uri="{FF2B5EF4-FFF2-40B4-BE49-F238E27FC236}">
                  <a16:creationId xmlns:a16="http://schemas.microsoft.com/office/drawing/2014/main" id="{EE9E6196-4365-4855-9E1A-855F23561D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2640"/>
              <a:ext cx="288" cy="288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2400" dirty="0"/>
                <a:t>Y</a:t>
              </a:r>
            </a:p>
          </p:txBody>
        </p:sp>
        <p:sp>
          <p:nvSpPr>
            <p:cNvPr id="6" name="AutoShape 7">
              <a:extLst>
                <a:ext uri="{FF2B5EF4-FFF2-40B4-BE49-F238E27FC236}">
                  <a16:creationId xmlns:a16="http://schemas.microsoft.com/office/drawing/2014/main" id="{A8597CCE-5EEF-4E5C-ABBE-9B7ED1C67D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3168"/>
              <a:ext cx="288" cy="288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2400"/>
                <a:t>Z</a:t>
              </a:r>
            </a:p>
          </p:txBody>
        </p:sp>
        <p:sp>
          <p:nvSpPr>
            <p:cNvPr id="7" name="Line 8">
              <a:extLst>
                <a:ext uri="{FF2B5EF4-FFF2-40B4-BE49-F238E27FC236}">
                  <a16:creationId xmlns:a16="http://schemas.microsoft.com/office/drawing/2014/main" id="{29B243DD-D18C-44BC-9EE2-98853A357A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2928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" name="Line 9">
              <a:extLst>
                <a:ext uri="{FF2B5EF4-FFF2-40B4-BE49-F238E27FC236}">
                  <a16:creationId xmlns:a16="http://schemas.microsoft.com/office/drawing/2014/main" id="{5BDC1A83-53C6-4A2F-90DD-2E694BABA7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76" y="2880"/>
              <a:ext cx="33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" name="AutoShape 10">
              <a:extLst>
                <a:ext uri="{FF2B5EF4-FFF2-40B4-BE49-F238E27FC236}">
                  <a16:creationId xmlns:a16="http://schemas.microsoft.com/office/drawing/2014/main" id="{C229613D-A834-478C-8660-2CF7BF7DC3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3312"/>
              <a:ext cx="288" cy="288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2400"/>
                <a:t>P</a:t>
              </a:r>
            </a:p>
          </p:txBody>
        </p:sp>
        <p:sp>
          <p:nvSpPr>
            <p:cNvPr id="10" name="Line 11">
              <a:extLst>
                <a:ext uri="{FF2B5EF4-FFF2-40B4-BE49-F238E27FC236}">
                  <a16:creationId xmlns:a16="http://schemas.microsoft.com/office/drawing/2014/main" id="{31ABA795-8477-47C7-A956-065E183DB9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2928"/>
              <a:ext cx="96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" name="Line 12">
              <a:extLst>
                <a:ext uri="{FF2B5EF4-FFF2-40B4-BE49-F238E27FC236}">
                  <a16:creationId xmlns:a16="http://schemas.microsoft.com/office/drawing/2014/main" id="{B9E5F1CD-5C31-489E-8CFA-243C809569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240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" name="Line 13">
              <a:extLst>
                <a:ext uri="{FF2B5EF4-FFF2-40B4-BE49-F238E27FC236}">
                  <a16:creationId xmlns:a16="http://schemas.microsoft.com/office/drawing/2014/main" id="{D34C59F5-E832-4BAF-984A-A087FE4D49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2400"/>
              <a:ext cx="4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" name="AutoShape 6">
              <a:extLst>
                <a:ext uri="{FF2B5EF4-FFF2-40B4-BE49-F238E27FC236}">
                  <a16:creationId xmlns:a16="http://schemas.microsoft.com/office/drawing/2014/main" id="{EE9E6196-4365-4855-9E1A-855F23561D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3" y="2681"/>
              <a:ext cx="288" cy="288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2400" dirty="0" smtClean="0"/>
                <a:t>X</a:t>
              </a:r>
              <a:endParaRPr lang="en-US" altLang="zh-CN" sz="2400" dirty="0"/>
            </a:p>
          </p:txBody>
        </p:sp>
      </p:grpSp>
      <p:sp>
        <p:nvSpPr>
          <p:cNvPr id="13" name="Text Box 14">
            <a:extLst>
              <a:ext uri="{FF2B5EF4-FFF2-40B4-BE49-F238E27FC236}">
                <a16:creationId xmlns:a16="http://schemas.microsoft.com/office/drawing/2014/main" id="{5326051B-955D-462D-AFBD-EC876D59CC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2688" y="3284662"/>
            <a:ext cx="4938712" cy="247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5000"/>
              </a:lnSpc>
              <a:spcBef>
                <a:spcPct val="60000"/>
              </a:spcBef>
              <a:spcAft>
                <a:spcPct val="10000"/>
              </a:spcAft>
              <a:buClr>
                <a:schemeClr val="tx1"/>
              </a:buClr>
              <a:buFont typeface="Wingdings" panose="05000000000000000000" pitchFamily="2" charset="2"/>
              <a:buChar char="@"/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5000"/>
              </a:lnSpc>
              <a:spcBef>
                <a:spcPct val="35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r>
              <a:rPr lang="en-US" altLang="zh-CN" sz="2000" b="0" dirty="0"/>
              <a:t>Nodes: random variables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r>
              <a:rPr lang="en-US" altLang="zh-CN" sz="2000" b="0" dirty="0"/>
              <a:t>Links: dependency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r>
              <a:rPr lang="en-US" altLang="zh-CN" sz="2000" b="0" dirty="0"/>
              <a:t>X,Y are the parents of Z, and Y is the parent of P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r>
              <a:rPr lang="en-US" altLang="zh-CN" sz="2000" b="0" dirty="0"/>
              <a:t>No dependency between Z and P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r>
              <a:rPr lang="en-US" altLang="zh-CN" sz="2000" b="0" dirty="0"/>
              <a:t>Has no loops or cycles</a:t>
            </a:r>
          </a:p>
        </p:txBody>
      </p:sp>
    </p:spTree>
    <p:extLst>
      <p:ext uri="{BB962C8B-B14F-4D97-AF65-F5344CB8AC3E}">
        <p14:creationId xmlns:p14="http://schemas.microsoft.com/office/powerpoint/2010/main" val="1847577751"/>
      </p:ext>
    </p:extLst>
  </p:cSld>
  <p:clrMapOvr>
    <a:masterClrMapping/>
  </p:clrMapOvr>
</p:sld>
</file>

<file path=ppt/theme/theme1.xml><?xml version="1.0" encoding="utf-8"?>
<a:theme xmlns:a="http://schemas.openxmlformats.org/drawingml/2006/main" name="Tsinghu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7030A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singhua" id="{D780B322-CDB6-4BA8-92AF-5C3DE9114273}" vid="{85E16F8F-05B1-4403-9C71-87521E2523D5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Tsinghua</Template>
  <TotalTime>78936</TotalTime>
  <Words>772</Words>
  <Application>Microsoft Office PowerPoint</Application>
  <PresentationFormat>宽屏</PresentationFormat>
  <Paragraphs>121</Paragraphs>
  <Slides>12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12</vt:i4>
      </vt:variant>
    </vt:vector>
  </HeadingPairs>
  <TitlesOfParts>
    <vt:vector size="26" baseType="lpstr">
      <vt:lpstr>新細明體</vt:lpstr>
      <vt:lpstr>方正粗黑宋简体</vt:lpstr>
      <vt:lpstr>宋体</vt:lpstr>
      <vt:lpstr>Microsoft YaHei</vt:lpstr>
      <vt:lpstr>Arial</vt:lpstr>
      <vt:lpstr>Calibri</vt:lpstr>
      <vt:lpstr>Tahoma</vt:lpstr>
      <vt:lpstr>Times New Roman</vt:lpstr>
      <vt:lpstr>Wingdings</vt:lpstr>
      <vt:lpstr>Wingdings 2</vt:lpstr>
      <vt:lpstr>Tsinghua</vt:lpstr>
      <vt:lpstr>Equation</vt:lpstr>
      <vt:lpstr>公式</vt:lpstr>
      <vt:lpstr>Worksheet</vt:lpstr>
      <vt:lpstr>Classification and Prediction ——Bayesian Classification——</vt:lpstr>
      <vt:lpstr>Classification and Prediction</vt:lpstr>
      <vt:lpstr>Bayesian Theorem: Basics</vt:lpstr>
      <vt:lpstr>Bayesian Theorem</vt:lpstr>
      <vt:lpstr>Naïve Bayes Classifier</vt:lpstr>
      <vt:lpstr>Training dataset</vt:lpstr>
      <vt:lpstr>Naïve Bayesian Classifier:  An Example</vt:lpstr>
      <vt:lpstr>Naïve Bayesian Classifier: Comments</vt:lpstr>
      <vt:lpstr>Bayesian Belief Networks</vt:lpstr>
      <vt:lpstr>Bayesian Belief Network: An Example</vt:lpstr>
      <vt:lpstr>Learning Bayesian Networks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新闻和用户生成内容的交互分析</dc:title>
  <dc:creator>Lei Hou</dc:creator>
  <cp:lastModifiedBy>xuhua</cp:lastModifiedBy>
  <cp:revision>6136</cp:revision>
  <cp:lastPrinted>2019-04-19T01:46:34Z</cp:lastPrinted>
  <dcterms:created xsi:type="dcterms:W3CDTF">2013-09-16T02:46:25Z</dcterms:created>
  <dcterms:modified xsi:type="dcterms:W3CDTF">2022-04-11T07:14:56Z</dcterms:modified>
</cp:coreProperties>
</file>