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7"/>
  </p:notesMasterIdLst>
  <p:handoutMasterIdLst>
    <p:handoutMasterId r:id="rId38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0" r:id="rId28"/>
    <p:sldId id="1001" r:id="rId29"/>
    <p:sldId id="1002" r:id="rId30"/>
    <p:sldId id="1003" r:id="rId31"/>
    <p:sldId id="1004" r:id="rId32"/>
    <p:sldId id="1005" r:id="rId33"/>
    <p:sldId id="1006" r:id="rId34"/>
    <p:sldId id="1007" r:id="rId35"/>
    <p:sldId id="804" r:id="rId36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  <p14:sldId id="100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9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6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uc.edu/~hanj/bk2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uiuc.edu/~hanj/" TargetMode="External"/><Relationship Id="rId3" Type="http://schemas.openxmlformats.org/officeDocument/2006/relationships/hyperlink" Target="http://lyle.smu.edu/~mhd/book" TargetMode="External"/><Relationship Id="rId7" Type="http://schemas.openxmlformats.org/officeDocument/2006/relationships/hyperlink" Target="http://www.cs.uiuc.edu/~hanj/bk2/" TargetMode="External"/><Relationship Id="rId2" Type="http://schemas.openxmlformats.org/officeDocument/2006/relationships/hyperlink" Target="http://lyle.smu.edu/~mh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4.jpeg"/><Relationship Id="rId4" Type="http://schemas.openxmlformats.org/officeDocument/2006/relationships/image" Target="../media/image20.jpeg"/><Relationship Id="rId9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uic.edu/~liub/" TargetMode="External"/><Relationship Id="rId3" Type="http://schemas.openxmlformats.org/officeDocument/2006/relationships/hyperlink" Target="http://www.cse.msu.edu/~ptan/" TargetMode="External"/><Relationship Id="rId7" Type="http://schemas.openxmlformats.org/officeDocument/2006/relationships/hyperlink" Target="http://www.cs.uic.edu/~liub/WebMiningBook.html" TargetMode="External"/><Relationship Id="rId2" Type="http://schemas.openxmlformats.org/officeDocument/2006/relationships/hyperlink" Target="http://www-users.cs.umn.edu/~kumar/dmbook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29.jpeg"/><Relationship Id="rId5" Type="http://schemas.openxmlformats.org/officeDocument/2006/relationships/image" Target="../media/image26.jpeg"/><Relationship Id="rId10" Type="http://schemas.openxmlformats.org/officeDocument/2006/relationships/image" Target="../media/image28.jpeg"/><Relationship Id="rId4" Type="http://schemas.openxmlformats.org/officeDocument/2006/relationships/image" Target="../media/image25.jpeg"/><Relationship Id="rId9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siam.org/meetings/sdm11/" TargetMode="External"/><Relationship Id="rId18" Type="http://schemas.openxmlformats.org/officeDocument/2006/relationships/hyperlink" Target="http://icdm08.isti.cnr.it/" TargetMode="External"/><Relationship Id="rId26" Type="http://schemas.openxmlformats.org/officeDocument/2006/relationships/hyperlink" Target="http://www.ecmlpkdd2008.org/" TargetMode="External"/><Relationship Id="rId39" Type="http://schemas.openxmlformats.org/officeDocument/2006/relationships/hyperlink" Target="http://pakdd2013.pakdd.org/" TargetMode="External"/><Relationship Id="rId21" Type="http://schemas.openxmlformats.org/officeDocument/2006/relationships/hyperlink" Target="http://webdocs.cs.ualberta.ca/~icdm2011/" TargetMode="External"/><Relationship Id="rId34" Type="http://schemas.openxmlformats.org/officeDocument/2006/relationships/hyperlink" Target="http://www.ar.sanken.osaka-u.ac.jp/pakdd2008/" TargetMode="External"/><Relationship Id="rId7" Type="http://schemas.openxmlformats.org/officeDocument/2006/relationships/hyperlink" Target="http://www.kdd.org/kdd2013/" TargetMode="External"/><Relationship Id="rId2" Type="http://schemas.openxmlformats.org/officeDocument/2006/relationships/hyperlink" Target="http://www.kdd2008.com/" TargetMode="External"/><Relationship Id="rId16" Type="http://schemas.openxmlformats.org/officeDocument/2006/relationships/hyperlink" Target="http://www.siam.org/meetings/sdm14/" TargetMode="External"/><Relationship Id="rId20" Type="http://schemas.openxmlformats.org/officeDocument/2006/relationships/hyperlink" Target="http://datamining.it.uts.edu.au/icdm10/" TargetMode="External"/><Relationship Id="rId29" Type="http://schemas.openxmlformats.org/officeDocument/2006/relationships/hyperlink" Target="http://www.ecmlpkdd2011.org/" TargetMode="External"/><Relationship Id="rId41" Type="http://schemas.openxmlformats.org/officeDocument/2006/relationships/hyperlink" Target="http://www.pakdd2015.jvn.edu.v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dd2012.sigkdd.org/" TargetMode="External"/><Relationship Id="rId11" Type="http://schemas.openxmlformats.org/officeDocument/2006/relationships/hyperlink" Target="http://www.siam.org/meetings/sdm09/" TargetMode="External"/><Relationship Id="rId24" Type="http://schemas.openxmlformats.org/officeDocument/2006/relationships/hyperlink" Target="http://icdm2014.sfu.ca/home.html" TargetMode="External"/><Relationship Id="rId32" Type="http://schemas.openxmlformats.org/officeDocument/2006/relationships/hyperlink" Target="http://ecmlpkdd2014.loria.fr/" TargetMode="External"/><Relationship Id="rId37" Type="http://schemas.openxmlformats.org/officeDocument/2006/relationships/hyperlink" Target="http://pakdd2011.pakdd.org/" TargetMode="External"/><Relationship Id="rId40" Type="http://schemas.openxmlformats.org/officeDocument/2006/relationships/hyperlink" Target="http://pakdd2014.pakdd.org/" TargetMode="External"/><Relationship Id="rId5" Type="http://schemas.openxmlformats.org/officeDocument/2006/relationships/hyperlink" Target="http://www.kdd2011.com/" TargetMode="External"/><Relationship Id="rId15" Type="http://schemas.openxmlformats.org/officeDocument/2006/relationships/hyperlink" Target="http://www.siam.org/meetings/sdm13/" TargetMode="External"/><Relationship Id="rId23" Type="http://schemas.openxmlformats.org/officeDocument/2006/relationships/hyperlink" Target="http://icdm2013.rutgers.edu/" TargetMode="External"/><Relationship Id="rId28" Type="http://schemas.openxmlformats.org/officeDocument/2006/relationships/hyperlink" Target="http://www.ecmlpkdd2010.org/" TargetMode="External"/><Relationship Id="rId36" Type="http://schemas.openxmlformats.org/officeDocument/2006/relationships/hyperlink" Target="http://www.iiit.ac.in/conferences/pakdd2010/" TargetMode="External"/><Relationship Id="rId10" Type="http://schemas.openxmlformats.org/officeDocument/2006/relationships/hyperlink" Target="http://www.siam.org/meetings/sdm08/" TargetMode="External"/><Relationship Id="rId19" Type="http://schemas.openxmlformats.org/officeDocument/2006/relationships/hyperlink" Target="http://www.cs.umbc.edu/conference/ICDM09/" TargetMode="External"/><Relationship Id="rId31" Type="http://schemas.openxmlformats.org/officeDocument/2006/relationships/hyperlink" Target="http://www.ecmlpkdd2013.org/" TargetMode="External"/><Relationship Id="rId4" Type="http://schemas.openxmlformats.org/officeDocument/2006/relationships/hyperlink" Target="http://www.kdd2010.com/" TargetMode="External"/><Relationship Id="rId9" Type="http://schemas.openxmlformats.org/officeDocument/2006/relationships/hyperlink" Target="http://www.kdd.org/kdd2015/" TargetMode="External"/><Relationship Id="rId14" Type="http://schemas.openxmlformats.org/officeDocument/2006/relationships/hyperlink" Target="http://www.siam.org/meetings/sdm12/" TargetMode="External"/><Relationship Id="rId22" Type="http://schemas.openxmlformats.org/officeDocument/2006/relationships/hyperlink" Target="http://icdm2012.ua.ac.be/" TargetMode="External"/><Relationship Id="rId27" Type="http://schemas.openxmlformats.org/officeDocument/2006/relationships/hyperlink" Target="http://www.ecmlpkdd2009.net/" TargetMode="External"/><Relationship Id="rId30" Type="http://schemas.openxmlformats.org/officeDocument/2006/relationships/hyperlink" Target="http://www.ecmlpkdd2012.net/" TargetMode="External"/><Relationship Id="rId35" Type="http://schemas.openxmlformats.org/officeDocument/2006/relationships/hyperlink" Target="http://itpe.siit.tu.ac.th/pakdd2009" TargetMode="External"/><Relationship Id="rId8" Type="http://schemas.openxmlformats.org/officeDocument/2006/relationships/hyperlink" Target="http://www.kdd.org/kdd2014/" TargetMode="External"/><Relationship Id="rId3" Type="http://schemas.openxmlformats.org/officeDocument/2006/relationships/hyperlink" Target="http://kdd09.crowdvine.com/" TargetMode="External"/><Relationship Id="rId12" Type="http://schemas.openxmlformats.org/officeDocument/2006/relationships/hyperlink" Target="http://www.siam.org/meetings/sdm10/" TargetMode="External"/><Relationship Id="rId17" Type="http://schemas.openxmlformats.org/officeDocument/2006/relationships/hyperlink" Target="http://www.siam.org/meetings/sdm15/" TargetMode="External"/><Relationship Id="rId25" Type="http://schemas.openxmlformats.org/officeDocument/2006/relationships/hyperlink" Target="http://icdm2015.stonybrook.edu/" TargetMode="External"/><Relationship Id="rId33" Type="http://schemas.openxmlformats.org/officeDocument/2006/relationships/hyperlink" Target="http://www.ecmlpkdd2015.org/" TargetMode="External"/><Relationship Id="rId38" Type="http://schemas.openxmlformats.org/officeDocument/2006/relationships/hyperlink" Target="http://pakdd2012.pakdd.or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jpeg"/><Relationship Id="rId7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hyperlink" Target="http://www.cs.ualberta.ca/~zaiane/gifs/osmar-zaiane-big1.jpg" TargetMode="Externa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nyu.edu/~roweis/data.html" TargetMode="External"/><Relationship Id="rId3" Type="http://schemas.openxmlformats.org/officeDocument/2006/relationships/hyperlink" Target="http://lib.stat.cmu.edu/datasets/" TargetMode="External"/><Relationship Id="rId7" Type="http://schemas.openxmlformats.org/officeDocument/2006/relationships/hyperlink" Target="http://www.broadinstitute.org/cgi-bin/cancer/datasets.cgi" TargetMode="External"/><Relationship Id="rId12" Type="http://schemas.openxmlformats.org/officeDocument/2006/relationships/hyperlink" Target="http://datashanghai.gov.cn/" TargetMode="External"/><Relationship Id="rId2" Type="http://schemas.openxmlformats.org/officeDocument/2006/relationships/hyperlink" Target="http://kdd.ics.uci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sp.vse.cz/pkdd99/Challenge/chall.htm" TargetMode="External"/><Relationship Id="rId11" Type="http://schemas.openxmlformats.org/officeDocument/2006/relationships/hyperlink" Target="http://www.bjdata.gov.cn/" TargetMode="External"/><Relationship Id="rId5" Type="http://schemas.openxmlformats.org/officeDocument/2006/relationships/hyperlink" Target="http://www.stat.wisc.edu/~reinsel/bjr-data/" TargetMode="External"/><Relationship Id="rId10" Type="http://schemas.openxmlformats.org/officeDocument/2006/relationships/hyperlink" Target="http://data.gov/" TargetMode="External"/><Relationship Id="rId4" Type="http://schemas.openxmlformats.org/officeDocument/2006/relationships/hyperlink" Target="http://www.cs.cmu.edu/afs/cs.cmu.edu/project/theo-20/www/data/" TargetMode="External"/><Relationship Id="rId9" Type="http://schemas.openxmlformats.org/officeDocument/2006/relationships/hyperlink" Target="http://www.kdnuggets.com/datasets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www.csie.ntu.edu.tw/~cjlin/libsvm/" TargetMode="External"/><Relationship Id="rId4" Type="http://schemas.openxmlformats.org/officeDocument/2006/relationships/hyperlink" Target="http://ddm.cs.sfu.ca/" TargetMode="Externa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it.iitb.ac.in/~sunita/cs636/" TargetMode="External"/><Relationship Id="rId18" Type="http://schemas.openxmlformats.org/officeDocument/2006/relationships/hyperlink" Target="http://www.stat.psu.edu/~jiali/course/stat597e/" TargetMode="External"/><Relationship Id="rId26" Type="http://schemas.openxmlformats.org/officeDocument/2006/relationships/hyperlink" Target="http://www2.sims.berkeley.edu/courses/is296a-4/f99/" TargetMode="External"/><Relationship Id="rId21" Type="http://schemas.openxmlformats.org/officeDocument/2006/relationships/hyperlink" Target="http://datamining.rutgers.edu/teaching/spring2009/DM/685.html" TargetMode="External"/><Relationship Id="rId34" Type="http://schemas.openxmlformats.org/officeDocument/2006/relationships/hyperlink" Target="http://chem-eng.utoronto.ca/~datamining/DataMiningCourse.htm" TargetMode="External"/><Relationship Id="rId7" Type="http://schemas.openxmlformats.org/officeDocument/2006/relationships/hyperlink" Target="http://www.ccsu.edu/datamining/courses.html" TargetMode="External"/><Relationship Id="rId12" Type="http://schemas.openxmlformats.org/officeDocument/2006/relationships/hyperlink" Target="http://www.cse.ust.hk/~qyang/337/" TargetMode="External"/><Relationship Id="rId17" Type="http://schemas.openxmlformats.org/officeDocument/2006/relationships/hyperlink" Target="http://cs.nyu.edu/courses/fall00/G22.3033-001/index.htm" TargetMode="External"/><Relationship Id="rId25" Type="http://schemas.openxmlformats.org/officeDocument/2006/relationships/hyperlink" Target="http://ocw.mit.edu/courses/sloan-school-of-management/15-062-data-mining-spring-2003/" TargetMode="External"/><Relationship Id="rId33" Type="http://schemas.openxmlformats.org/officeDocument/2006/relationships/hyperlink" Target="http://hercules.ece.utexas.edu/~ghosh/dm11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parnec.nuaa.edu.cn/zhangdq/dm.htm" TargetMode="External"/><Relationship Id="rId20" Type="http://schemas.openxmlformats.org/officeDocument/2006/relationships/hyperlink" Target="http://www.cs.rpi.edu/~zaki/www-new/pmwiki.php/Dmcourse/Main" TargetMode="External"/><Relationship Id="rId29" Type="http://schemas.openxmlformats.org/officeDocument/2006/relationships/hyperlink" Target="https://agora.cs.illinois.edu/display/cs512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.cmu.edu/~cshalizi/350/" TargetMode="External"/><Relationship Id="rId11" Type="http://schemas.openxmlformats.org/officeDocument/2006/relationships/hyperlink" Target="http://www.cc.gatech.edu/~agray/4245fall10/" TargetMode="External"/><Relationship Id="rId24" Type="http://schemas.openxmlformats.org/officeDocument/2006/relationships/hyperlink" Target="http://www.cs.wright.edu/~gdong/mining03/Mining.htm" TargetMode="External"/><Relationship Id="rId32" Type="http://schemas.openxmlformats.org/officeDocument/2006/relationships/hyperlink" Target="http://www.cs.utexas.edu/users/inderjit/courses/cs378_Spring2009/" TargetMode="External"/><Relationship Id="rId37" Type="http://schemas.openxmlformats.org/officeDocument/2006/relationships/hyperlink" Target="http://people.cs.vt.edu/~ramakris/Courses/CS6604/" TargetMode="External"/><Relationship Id="rId5" Type="http://schemas.openxmlformats.org/officeDocument/2006/relationships/hyperlink" Target="http://www.cs.bilkent.edu.tr/~guvenir/courses/CS558/" TargetMode="External"/><Relationship Id="rId15" Type="http://schemas.openxmlformats.org/officeDocument/2006/relationships/hyperlink" Target="http://cs.nju.edu.cn/zhouzh/zhouzh.files/course/dm.htm" TargetMode="External"/><Relationship Id="rId23" Type="http://schemas.openxmlformats.org/officeDocument/2006/relationships/hyperlink" Target="http://www.cs.ualberta.ca/~zaiane/courses/cmput695/" TargetMode="External"/><Relationship Id="rId28" Type="http://schemas.openxmlformats.org/officeDocument/2006/relationships/hyperlink" Target="http://www.cs.uic.edu/~liub/teach/cs583-fall-07/cs583.html" TargetMode="External"/><Relationship Id="rId36" Type="http://schemas.openxmlformats.org/officeDocument/2006/relationships/hyperlink" Target="http://user.it.uu.se/~kostis/Teaching/DM-05/" TargetMode="External"/><Relationship Id="rId10" Type="http://schemas.openxmlformats.org/officeDocument/2006/relationships/hyperlink" Target="http://maya.cs.depaul.edu/~classes/ect584/" TargetMode="External"/><Relationship Id="rId19" Type="http://schemas.openxmlformats.org/officeDocument/2006/relationships/hyperlink" Target="http://www.cs.purdue.edu/homes/clifton/cs590d/" TargetMode="External"/><Relationship Id="rId31" Type="http://schemas.openxmlformats.org/officeDocument/2006/relationships/hyperlink" Target="http://www-users.cs.umn.edu/~kumar/dmbook/index.php" TargetMode="External"/><Relationship Id="rId4" Type="http://schemas.openxmlformats.org/officeDocument/2006/relationships/hyperlink" Target="http://cs.anu.edu.au/student/comp8400/" TargetMode="External"/><Relationship Id="rId9" Type="http://schemas.openxmlformats.org/officeDocument/2006/relationships/hyperlink" Target="http://www.cs.cornell.edu/courses/cs578/2007fa/" TargetMode="External"/><Relationship Id="rId14" Type="http://schemas.openxmlformats.org/officeDocument/2006/relationships/hyperlink" Target="http://www.cas.mcmaster.ca/~cs4tf3/" TargetMode="External"/><Relationship Id="rId22" Type="http://schemas.openxmlformats.org/officeDocument/2006/relationships/hyperlink" Target="http://www.stanford.edu/class/cs345a/" TargetMode="External"/><Relationship Id="rId27" Type="http://schemas.openxmlformats.org/officeDocument/2006/relationships/hyperlink" Target="http://www.cs.helsinki.fi/u/htoivone/teaching/timuS02/" TargetMode="External"/><Relationship Id="rId30" Type="http://schemas.openxmlformats.org/officeDocument/2006/relationships/hyperlink" Target="http://kdl.cs.umass.edu/courses/kddm/" TargetMode="External"/><Relationship Id="rId35" Type="http://schemas.openxmlformats.org/officeDocument/2006/relationships/hyperlink" Target="http://www.cs.washington.edu/education/courses/csep546/10sp/" TargetMode="External"/><Relationship Id="rId8" Type="http://schemas.openxmlformats.org/officeDocument/2006/relationships/hyperlink" Target="http://www.cwu.edu/~borisk/456/" TargetMode="External"/><Relationship Id="rId3" Type="http://schemas.openxmlformats.org/officeDocument/2006/relationships/hyperlink" Target="http://www.public.asu.edu/~huanliu/DM06F/cse57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jpe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br>
              <a:rPr lang="en-US" altLang="zh-CN" b="1" dirty="0"/>
            </a:br>
            <a:r>
              <a:rPr lang="en-US" altLang="zh-CN" sz="2000" b="1" dirty="0" smtClean="0"/>
              <a:t>(Data Mining: Method and Application)</a:t>
            </a:r>
            <a:endParaRPr lang="zh-CN" altLang="en-US" sz="2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/>
          </a:p>
          <a:p>
            <a:r>
              <a:rPr lang="zh-CN" altLang="en-US" dirty="0"/>
              <a:t>徐华</a:t>
            </a:r>
            <a:endParaRPr lang="en-US" altLang="zh-CN" dirty="0"/>
          </a:p>
          <a:p>
            <a:r>
              <a:rPr lang="en-US" altLang="zh-CN" dirty="0"/>
              <a:t>xuhua@tsinghua.edu.cn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Knowledge Discovery Process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74002" cy="526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Data mining—Core of Knowledge Discovery Process</a:t>
            </a:r>
          </a:p>
        </p:txBody>
      </p:sp>
      <p:grpSp>
        <p:nvGrpSpPr>
          <p:cNvPr id="44" name="Group 47"/>
          <p:cNvGrpSpPr>
            <a:grpSpLocks/>
          </p:cNvGrpSpPr>
          <p:nvPr/>
        </p:nvGrpSpPr>
        <p:grpSpPr bwMode="auto">
          <a:xfrm>
            <a:off x="1100344" y="1290280"/>
            <a:ext cx="9584067" cy="5314275"/>
            <a:chOff x="-760" y="754"/>
            <a:chExt cx="6089" cy="3297"/>
          </a:xfrm>
        </p:grpSpPr>
        <p:sp>
          <p:nvSpPr>
            <p:cNvPr id="45" name="Line 2052"/>
            <p:cNvSpPr>
              <a:spLocks noChangeShapeType="1"/>
            </p:cNvSpPr>
            <p:nvPr/>
          </p:nvSpPr>
          <p:spPr bwMode="auto">
            <a:xfrm flipV="1">
              <a:off x="901" y="3180"/>
              <a:ext cx="577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053"/>
            <p:cNvSpPr>
              <a:spLocks noChangeShapeType="1"/>
            </p:cNvSpPr>
            <p:nvPr/>
          </p:nvSpPr>
          <p:spPr bwMode="auto">
            <a:xfrm flipV="1">
              <a:off x="4138" y="1113"/>
              <a:ext cx="576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054"/>
            <p:cNvSpPr>
              <a:spLocks noChangeShapeType="1"/>
            </p:cNvSpPr>
            <p:nvPr/>
          </p:nvSpPr>
          <p:spPr bwMode="auto">
            <a:xfrm flipV="1">
              <a:off x="3162" y="1742"/>
              <a:ext cx="577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055"/>
            <p:cNvSpPr>
              <a:spLocks noChangeShapeType="1"/>
            </p:cNvSpPr>
            <p:nvPr/>
          </p:nvSpPr>
          <p:spPr bwMode="auto">
            <a:xfrm flipV="1">
              <a:off x="2098" y="2372"/>
              <a:ext cx="577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2056"/>
            <p:cNvSpPr>
              <a:spLocks noChangeArrowheads="1"/>
            </p:cNvSpPr>
            <p:nvPr/>
          </p:nvSpPr>
          <p:spPr bwMode="auto">
            <a:xfrm>
              <a:off x="325" y="3450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0" name="Rectangle 2057"/>
            <p:cNvSpPr>
              <a:spLocks noChangeArrowheads="1"/>
            </p:cNvSpPr>
            <p:nvPr/>
          </p:nvSpPr>
          <p:spPr bwMode="auto">
            <a:xfrm>
              <a:off x="325" y="3495"/>
              <a:ext cx="399" cy="239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1" name="Oval 2058"/>
            <p:cNvSpPr>
              <a:spLocks noChangeArrowheads="1"/>
            </p:cNvSpPr>
            <p:nvPr/>
          </p:nvSpPr>
          <p:spPr bwMode="auto">
            <a:xfrm>
              <a:off x="325" y="3674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2" name="Oval 2059"/>
            <p:cNvSpPr>
              <a:spLocks noChangeArrowheads="1"/>
            </p:cNvSpPr>
            <p:nvPr/>
          </p:nvSpPr>
          <p:spPr bwMode="auto">
            <a:xfrm>
              <a:off x="547" y="3674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3" name="Rectangle 2060"/>
            <p:cNvSpPr>
              <a:spLocks noChangeArrowheads="1"/>
            </p:cNvSpPr>
            <p:nvPr/>
          </p:nvSpPr>
          <p:spPr bwMode="auto">
            <a:xfrm>
              <a:off x="547" y="3719"/>
              <a:ext cx="399" cy="24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4" name="Oval 2061"/>
            <p:cNvSpPr>
              <a:spLocks noChangeArrowheads="1"/>
            </p:cNvSpPr>
            <p:nvPr/>
          </p:nvSpPr>
          <p:spPr bwMode="auto">
            <a:xfrm>
              <a:off x="547" y="3899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5" name="Oval 2062"/>
            <p:cNvSpPr>
              <a:spLocks noChangeArrowheads="1"/>
            </p:cNvSpPr>
            <p:nvPr/>
          </p:nvSpPr>
          <p:spPr bwMode="auto">
            <a:xfrm>
              <a:off x="946" y="3540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6" name="Rectangle 2063"/>
            <p:cNvSpPr>
              <a:spLocks noChangeArrowheads="1"/>
            </p:cNvSpPr>
            <p:nvPr/>
          </p:nvSpPr>
          <p:spPr bwMode="auto">
            <a:xfrm>
              <a:off x="946" y="3585"/>
              <a:ext cx="399" cy="239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7" name="Oval 2064"/>
            <p:cNvSpPr>
              <a:spLocks noChangeArrowheads="1"/>
            </p:cNvSpPr>
            <p:nvPr/>
          </p:nvSpPr>
          <p:spPr bwMode="auto">
            <a:xfrm>
              <a:off x="946" y="3764"/>
              <a:ext cx="399" cy="9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58" name="Text Box 2065"/>
            <p:cNvSpPr txBox="1">
              <a:spLocks noChangeArrowheads="1"/>
            </p:cNvSpPr>
            <p:nvPr/>
          </p:nvSpPr>
          <p:spPr bwMode="auto">
            <a:xfrm>
              <a:off x="-310" y="3035"/>
              <a:ext cx="17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②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Data Pre-Processing</a:t>
              </a:r>
              <a:endParaRPr lang="en-US" altLang="zh-CN" sz="2000" dirty="0" smtClean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 smtClean="0">
                  <a:latin typeface="Times New Roman" panose="02020603050405020304" pitchFamily="18" charset="0"/>
                </a:rPr>
                <a:t>Data Cleaning, Data Transformation,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 smtClean="0">
                  <a:latin typeface="Times New Roman" panose="02020603050405020304" pitchFamily="18" charset="0"/>
                </a:rPr>
                <a:t>Data Integration, Data Reduction</a:t>
              </a:r>
              <a:endParaRPr lang="en-US" altLang="zh-CN" sz="1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2068"/>
            <p:cNvSpPr txBox="1">
              <a:spLocks noChangeArrowheads="1"/>
            </p:cNvSpPr>
            <p:nvPr/>
          </p:nvSpPr>
          <p:spPr bwMode="auto">
            <a:xfrm>
              <a:off x="203" y="2726"/>
              <a:ext cx="14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③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Data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Warehouse</a:t>
              </a:r>
            </a:p>
          </p:txBody>
        </p:sp>
        <p:sp>
          <p:nvSpPr>
            <p:cNvPr id="60" name="Rectangle 2069"/>
            <p:cNvSpPr>
              <a:spLocks noChangeArrowheads="1"/>
            </p:cNvSpPr>
            <p:nvPr/>
          </p:nvSpPr>
          <p:spPr bwMode="auto">
            <a:xfrm>
              <a:off x="1566" y="2866"/>
              <a:ext cx="399" cy="404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1" name="Rectangle 2070"/>
            <p:cNvSpPr>
              <a:spLocks noChangeArrowheads="1"/>
            </p:cNvSpPr>
            <p:nvPr/>
          </p:nvSpPr>
          <p:spPr bwMode="auto">
            <a:xfrm>
              <a:off x="2763" y="2192"/>
              <a:ext cx="266" cy="269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2" name="Rectangle 2071"/>
            <p:cNvSpPr>
              <a:spLocks noChangeArrowheads="1"/>
            </p:cNvSpPr>
            <p:nvPr/>
          </p:nvSpPr>
          <p:spPr bwMode="auto">
            <a:xfrm>
              <a:off x="3960" y="1338"/>
              <a:ext cx="45" cy="3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3" name="Rectangle 2072"/>
            <p:cNvSpPr>
              <a:spLocks noChangeArrowheads="1"/>
            </p:cNvSpPr>
            <p:nvPr/>
          </p:nvSpPr>
          <p:spPr bwMode="auto">
            <a:xfrm>
              <a:off x="4005" y="1473"/>
              <a:ext cx="44" cy="22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4" name="Rectangle 2073"/>
            <p:cNvSpPr>
              <a:spLocks noChangeArrowheads="1"/>
            </p:cNvSpPr>
            <p:nvPr/>
          </p:nvSpPr>
          <p:spPr bwMode="auto">
            <a:xfrm>
              <a:off x="3916" y="1428"/>
              <a:ext cx="44" cy="2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5" name="Rectangle 2074"/>
            <p:cNvSpPr>
              <a:spLocks noChangeArrowheads="1"/>
            </p:cNvSpPr>
            <p:nvPr/>
          </p:nvSpPr>
          <p:spPr bwMode="auto">
            <a:xfrm>
              <a:off x="4049" y="1563"/>
              <a:ext cx="44" cy="13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6" name="Rectangle 2075"/>
            <p:cNvSpPr>
              <a:spLocks noChangeArrowheads="1"/>
            </p:cNvSpPr>
            <p:nvPr/>
          </p:nvSpPr>
          <p:spPr bwMode="auto">
            <a:xfrm>
              <a:off x="3783" y="1698"/>
              <a:ext cx="399" cy="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7" name="Rectangle 2076"/>
            <p:cNvSpPr>
              <a:spLocks noChangeArrowheads="1"/>
            </p:cNvSpPr>
            <p:nvPr/>
          </p:nvSpPr>
          <p:spPr bwMode="auto">
            <a:xfrm>
              <a:off x="3827" y="1563"/>
              <a:ext cx="89" cy="13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 b="0">
                <a:latin typeface="Tahoma" panose="020B0604030504040204" pitchFamily="34" charset="0"/>
              </a:endParaRPr>
            </a:p>
          </p:txBody>
        </p:sp>
        <p:sp>
          <p:nvSpPr>
            <p:cNvPr id="68" name="WordArt 2077"/>
            <p:cNvSpPr>
              <a:spLocks noChangeArrowheads="1" noChangeShapeType="1" noTextEdit="1"/>
            </p:cNvSpPr>
            <p:nvPr/>
          </p:nvSpPr>
          <p:spPr bwMode="auto">
            <a:xfrm>
              <a:off x="4315" y="754"/>
              <a:ext cx="1014" cy="361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58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pPr algn="ctr"/>
              <a:r>
                <a:rPr lang="en-US" altLang="zh-CN" sz="28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Knowledge</a:t>
              </a:r>
              <a:endParaRPr lang="zh-CN" altLang="en-US" sz="2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69" name="Text Box 2078"/>
            <p:cNvSpPr txBox="1">
              <a:spLocks noChangeArrowheads="1"/>
            </p:cNvSpPr>
            <p:nvPr/>
          </p:nvSpPr>
          <p:spPr bwMode="auto">
            <a:xfrm>
              <a:off x="1804" y="2166"/>
              <a:ext cx="9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dirty="0" smtClean="0">
                  <a:latin typeface="Times New Roman" panose="02020603050405020304" pitchFamily="18" charset="0"/>
                </a:rPr>
                <a:t>Task-relevant </a:t>
              </a:r>
              <a:r>
                <a:rPr lang="en-US" altLang="zh-CN" sz="1200" dirty="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70" name="Text Box 2079"/>
            <p:cNvSpPr txBox="1">
              <a:spLocks noChangeArrowheads="1"/>
            </p:cNvSpPr>
            <p:nvPr/>
          </p:nvSpPr>
          <p:spPr bwMode="auto">
            <a:xfrm>
              <a:off x="2311" y="2560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Selection</a:t>
              </a:r>
            </a:p>
          </p:txBody>
        </p:sp>
        <p:sp>
          <p:nvSpPr>
            <p:cNvPr id="71" name="Text Box 2080"/>
            <p:cNvSpPr txBox="1">
              <a:spLocks noChangeArrowheads="1"/>
            </p:cNvSpPr>
            <p:nvPr/>
          </p:nvSpPr>
          <p:spPr bwMode="auto">
            <a:xfrm>
              <a:off x="2386" y="1692"/>
              <a:ext cx="11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④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Data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Mining</a:t>
              </a:r>
            </a:p>
          </p:txBody>
        </p:sp>
        <p:sp>
          <p:nvSpPr>
            <p:cNvPr id="72" name="Text Box 2081"/>
            <p:cNvSpPr txBox="1">
              <a:spLocks noChangeArrowheads="1"/>
            </p:cNvSpPr>
            <p:nvPr/>
          </p:nvSpPr>
          <p:spPr bwMode="auto">
            <a:xfrm>
              <a:off x="2763" y="1049"/>
              <a:ext cx="15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⑤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Pattern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73" name="Line 2082"/>
            <p:cNvSpPr>
              <a:spLocks noChangeShapeType="1"/>
            </p:cNvSpPr>
            <p:nvPr/>
          </p:nvSpPr>
          <p:spPr bwMode="auto">
            <a:xfrm>
              <a:off x="3473" y="2012"/>
              <a:ext cx="0" cy="1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083"/>
            <p:cNvSpPr>
              <a:spLocks noChangeShapeType="1"/>
            </p:cNvSpPr>
            <p:nvPr/>
          </p:nvSpPr>
          <p:spPr bwMode="auto">
            <a:xfrm>
              <a:off x="4448" y="1383"/>
              <a:ext cx="0" cy="18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084"/>
            <p:cNvSpPr>
              <a:spLocks noChangeShapeType="1"/>
            </p:cNvSpPr>
            <p:nvPr/>
          </p:nvSpPr>
          <p:spPr bwMode="auto">
            <a:xfrm flipH="1">
              <a:off x="2497" y="3270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2085"/>
            <p:cNvSpPr>
              <a:spLocks noChangeShapeType="1"/>
            </p:cNvSpPr>
            <p:nvPr/>
          </p:nvSpPr>
          <p:spPr bwMode="auto">
            <a:xfrm flipV="1">
              <a:off x="2497" y="2731"/>
              <a:ext cx="0" cy="5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086"/>
            <p:cNvSpPr>
              <a:spLocks noChangeShapeType="1"/>
            </p:cNvSpPr>
            <p:nvPr/>
          </p:nvSpPr>
          <p:spPr bwMode="auto">
            <a:xfrm>
              <a:off x="4448" y="3270"/>
              <a:ext cx="0" cy="4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087"/>
            <p:cNvSpPr>
              <a:spLocks noChangeShapeType="1"/>
            </p:cNvSpPr>
            <p:nvPr/>
          </p:nvSpPr>
          <p:spPr bwMode="auto">
            <a:xfrm flipH="1">
              <a:off x="1522" y="3764"/>
              <a:ext cx="29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088"/>
            <p:cNvSpPr>
              <a:spLocks noChangeShapeType="1"/>
            </p:cNvSpPr>
            <p:nvPr/>
          </p:nvSpPr>
          <p:spPr bwMode="auto">
            <a:xfrm flipH="1" flipV="1">
              <a:off x="1300" y="3360"/>
              <a:ext cx="222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089"/>
            <p:cNvSpPr>
              <a:spLocks noChangeShapeType="1"/>
            </p:cNvSpPr>
            <p:nvPr/>
          </p:nvSpPr>
          <p:spPr bwMode="auto">
            <a:xfrm>
              <a:off x="1389" y="3360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2090"/>
            <p:cNvSpPr>
              <a:spLocks noChangeShapeType="1"/>
            </p:cNvSpPr>
            <p:nvPr/>
          </p:nvSpPr>
          <p:spPr bwMode="auto">
            <a:xfrm flipV="1">
              <a:off x="2320" y="2641"/>
              <a:ext cx="0" cy="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2065"/>
            <p:cNvSpPr txBox="1">
              <a:spLocks noChangeArrowheads="1"/>
            </p:cNvSpPr>
            <p:nvPr/>
          </p:nvSpPr>
          <p:spPr bwMode="auto">
            <a:xfrm>
              <a:off x="898" y="3838"/>
              <a:ext cx="22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Database, Tables, Questionnaires, Logs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2065"/>
            <p:cNvSpPr txBox="1">
              <a:spLocks noChangeArrowheads="1"/>
            </p:cNvSpPr>
            <p:nvPr/>
          </p:nvSpPr>
          <p:spPr bwMode="auto">
            <a:xfrm>
              <a:off x="-760" y="3703"/>
              <a:ext cx="13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①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Data Collection</a:t>
              </a:r>
              <a:endPara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4" name="Text Box 2081"/>
          <p:cNvSpPr txBox="1">
            <a:spLocks noChangeArrowheads="1"/>
          </p:cNvSpPr>
          <p:nvPr/>
        </p:nvSpPr>
        <p:spPr bwMode="auto">
          <a:xfrm>
            <a:off x="9081665" y="1098099"/>
            <a:ext cx="3248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⑥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Knowledge Visualization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 </a:t>
            </a:r>
            <a:r>
              <a:rPr lang="en-US" altLang="zh-CN" sz="2000" b="1" dirty="0" err="1"/>
              <a:t>v.s</a:t>
            </a:r>
            <a:r>
              <a:rPr lang="en-US" altLang="zh-CN" sz="2000" b="1" dirty="0"/>
              <a:t>. KDD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9934" cy="5256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Knowledge Discovery in Databases (KDD): </a:t>
            </a:r>
            <a:r>
              <a:rPr lang="en-US" altLang="zh-CN" sz="1600" b="1" dirty="0"/>
              <a:t>process of finding useful information and patterns in data.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Mining:  </a:t>
            </a:r>
            <a:r>
              <a:rPr lang="en-US" altLang="zh-CN" sz="1600" b="1" dirty="0"/>
              <a:t>Use of algorithms to extract the information and patterns derived by the KDD process.</a:t>
            </a:r>
          </a:p>
        </p:txBody>
      </p:sp>
    </p:spTree>
    <p:extLst>
      <p:ext uri="{BB962C8B-B14F-4D97-AF65-F5344CB8AC3E}">
        <p14:creationId xmlns:p14="http://schemas.microsoft.com/office/powerpoint/2010/main" val="26563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 and Business Intelligence</a:t>
            </a:r>
            <a:endParaRPr lang="zh-CN" altLang="en-US" sz="2000" b="1" dirty="0"/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24BF19D3-25C6-4FD0-B2D2-20698A086B51}"/>
              </a:ext>
            </a:extLst>
          </p:cNvPr>
          <p:cNvGrpSpPr>
            <a:grpSpLocks/>
          </p:cNvGrpSpPr>
          <p:nvPr/>
        </p:nvGrpSpPr>
        <p:grpSpPr bwMode="auto">
          <a:xfrm>
            <a:off x="2498269" y="1646534"/>
            <a:ext cx="7921625" cy="4751387"/>
            <a:chOff x="340" y="845"/>
            <a:chExt cx="4990" cy="2993"/>
          </a:xfrm>
        </p:grpSpPr>
        <p:sp>
          <p:nvSpPr>
            <p:cNvPr id="5" name="AutoShape 1027">
              <a:extLst>
                <a:ext uri="{FF2B5EF4-FFF2-40B4-BE49-F238E27FC236}">
                  <a16:creationId xmlns:a16="http://schemas.microsoft.com/office/drawing/2014/main" id="{452AB184-FFD5-4D38-9708-F4B1D535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5"/>
              <a:ext cx="4446" cy="2993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1028">
              <a:extLst>
                <a:ext uri="{FF2B5EF4-FFF2-40B4-BE49-F238E27FC236}">
                  <a16:creationId xmlns:a16="http://schemas.microsoft.com/office/drawing/2014/main" id="{75CC2DDE-F1C9-441A-BCD2-1442E9F98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75"/>
              <a:ext cx="3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29">
              <a:extLst>
                <a:ext uri="{FF2B5EF4-FFF2-40B4-BE49-F238E27FC236}">
                  <a16:creationId xmlns:a16="http://schemas.microsoft.com/office/drawing/2014/main" id="{3E646F5F-A930-4C47-B4BB-8D8C0317B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12"/>
              <a:ext cx="33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30">
              <a:extLst>
                <a:ext uri="{FF2B5EF4-FFF2-40B4-BE49-F238E27FC236}">
                  <a16:creationId xmlns:a16="http://schemas.microsoft.com/office/drawing/2014/main" id="{61060D7E-A6C1-4E37-968F-FDC3567F1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659"/>
              <a:ext cx="2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31">
              <a:extLst>
                <a:ext uri="{FF2B5EF4-FFF2-40B4-BE49-F238E27FC236}">
                  <a16:creationId xmlns:a16="http://schemas.microsoft.com/office/drawing/2014/main" id="{07DB5B25-FE66-4B07-9EDC-9DF0C2677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05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32">
              <a:extLst>
                <a:ext uri="{FF2B5EF4-FFF2-40B4-BE49-F238E27FC236}">
                  <a16:creationId xmlns:a16="http://schemas.microsoft.com/office/drawing/2014/main" id="{4CC5E268-2046-4A39-A5C5-35AA1C67F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07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33">
              <a:extLst>
                <a:ext uri="{FF2B5EF4-FFF2-40B4-BE49-F238E27FC236}">
                  <a16:creationId xmlns:a16="http://schemas.microsoft.com/office/drawing/2014/main" id="{EBEFF29C-734B-4F6A-9A4B-8BC79DD9E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845"/>
              <a:ext cx="0" cy="29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97EACFBA-85D8-4C13-915C-E91360530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0" y="845"/>
              <a:ext cx="0" cy="29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035">
              <a:extLst>
                <a:ext uri="{FF2B5EF4-FFF2-40B4-BE49-F238E27FC236}">
                  <a16:creationId xmlns:a16="http://schemas.microsoft.com/office/drawing/2014/main" id="{EA6DF3F6-2624-4F92-85EF-8CCC8056B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882"/>
              <a:ext cx="121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Increasing potential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to support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business decisions</a:t>
              </a:r>
            </a:p>
          </p:txBody>
        </p:sp>
        <p:sp>
          <p:nvSpPr>
            <p:cNvPr id="14" name="Text Box 1036">
              <a:extLst>
                <a:ext uri="{FF2B5EF4-FFF2-40B4-BE49-F238E27FC236}">
                  <a16:creationId xmlns:a16="http://schemas.microsoft.com/office/drawing/2014/main" id="{471CF9A3-BF09-47A7-89FB-1E9D8926A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147"/>
              <a:ext cx="6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End User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037">
              <a:extLst>
                <a:ext uri="{FF2B5EF4-FFF2-40B4-BE49-F238E27FC236}">
                  <a16:creationId xmlns:a16="http://schemas.microsoft.com/office/drawing/2014/main" id="{59158B92-61F0-405C-86BF-6E011AE73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737"/>
              <a:ext cx="6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Business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  Analyst</a:t>
              </a:r>
            </a:p>
          </p:txBody>
        </p:sp>
        <p:sp>
          <p:nvSpPr>
            <p:cNvPr id="16" name="Text Box 1038">
              <a:extLst>
                <a:ext uri="{FF2B5EF4-FFF2-40B4-BE49-F238E27FC236}">
                  <a16:creationId xmlns:a16="http://schemas.microsoft.com/office/drawing/2014/main" id="{053D6503-3FA0-4E88-9A8A-C873647DB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6" y="2236"/>
              <a:ext cx="5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     Data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Analyst</a:t>
              </a:r>
            </a:p>
          </p:txBody>
        </p:sp>
        <p:sp>
          <p:nvSpPr>
            <p:cNvPr id="17" name="Text Box 1039">
              <a:extLst>
                <a:ext uri="{FF2B5EF4-FFF2-40B4-BE49-F238E27FC236}">
                  <a16:creationId xmlns:a16="http://schemas.microsoft.com/office/drawing/2014/main" id="{598225B7-F1C0-441A-8AD6-F6B920CE1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3369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DBA</a:t>
              </a:r>
            </a:p>
          </p:txBody>
        </p:sp>
        <p:sp>
          <p:nvSpPr>
            <p:cNvPr id="18" name="Text Box 1040">
              <a:extLst>
                <a:ext uri="{FF2B5EF4-FFF2-40B4-BE49-F238E27FC236}">
                  <a16:creationId xmlns:a16="http://schemas.microsoft.com/office/drawing/2014/main" id="{DE912F94-006D-4529-A849-7EF84F5EF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80"/>
              <a:ext cx="72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700">
                  <a:latin typeface="Tahoma" panose="020B0604030504040204" pitchFamily="34" charset="0"/>
                </a:rPr>
                <a:t>Decision Making</a:t>
              </a:r>
            </a:p>
          </p:txBody>
        </p:sp>
        <p:sp>
          <p:nvSpPr>
            <p:cNvPr id="19" name="Text Box 1041">
              <a:extLst>
                <a:ext uri="{FF2B5EF4-FFF2-40B4-BE49-F238E27FC236}">
                  <a16:creationId xmlns:a16="http://schemas.microsoft.com/office/drawing/2014/main" id="{8E3F911B-A72D-44DC-B48E-2509E45AB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64"/>
              <a:ext cx="14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</a:rPr>
                <a:t>Data Presentation</a:t>
              </a:r>
            </a:p>
          </p:txBody>
        </p:sp>
        <p:sp>
          <p:nvSpPr>
            <p:cNvPr id="20" name="Text Box 1042">
              <a:extLst>
                <a:ext uri="{FF2B5EF4-FFF2-40B4-BE49-F238E27FC236}">
                  <a16:creationId xmlns:a16="http://schemas.microsoft.com/office/drawing/2014/main" id="{BAA2FE01-8D7B-461E-B37C-4DD7A074B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979"/>
              <a:ext cx="1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Visualization Techniques</a:t>
              </a:r>
            </a:p>
          </p:txBody>
        </p:sp>
        <p:sp>
          <p:nvSpPr>
            <p:cNvPr id="21" name="Text Box 1043">
              <a:extLst>
                <a:ext uri="{FF2B5EF4-FFF2-40B4-BE49-F238E27FC236}">
                  <a16:creationId xmlns:a16="http://schemas.microsoft.com/office/drawing/2014/main" id="{17B2F77D-A158-4E10-80A0-D4C477584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223"/>
              <a:ext cx="10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</a:rPr>
                <a:t>Data Mining</a:t>
              </a:r>
              <a:endParaRPr lang="en-US" altLang="zh-CN" sz="18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Text Box 1044">
              <a:extLst>
                <a:ext uri="{FF2B5EF4-FFF2-40B4-BE49-F238E27FC236}">
                  <a16:creationId xmlns:a16="http://schemas.microsoft.com/office/drawing/2014/main" id="{235AD6C3-9A37-4755-82E8-47E57E2D8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387"/>
              <a:ext cx="1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 dirty="0">
                  <a:latin typeface="Times New Roman" panose="02020603050405020304" pitchFamily="18" charset="0"/>
                </a:rPr>
                <a:t>Information Discovery</a:t>
              </a:r>
            </a:p>
          </p:txBody>
        </p:sp>
        <p:sp>
          <p:nvSpPr>
            <p:cNvPr id="23" name="Text Box 1045">
              <a:extLst>
                <a:ext uri="{FF2B5EF4-FFF2-40B4-BE49-F238E27FC236}">
                  <a16:creationId xmlns:a16="http://schemas.microsoft.com/office/drawing/2014/main" id="{61FA53A0-EF6F-4023-A417-6789708B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2703"/>
              <a:ext cx="13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</a:rPr>
                <a:t>Data Exploration</a:t>
              </a:r>
            </a:p>
          </p:txBody>
        </p:sp>
        <p:sp>
          <p:nvSpPr>
            <p:cNvPr id="24" name="Text Box 1047">
              <a:extLst>
                <a:ext uri="{FF2B5EF4-FFF2-40B4-BE49-F238E27FC236}">
                  <a16:creationId xmlns:a16="http://schemas.microsoft.com/office/drawing/2014/main" id="{3A2A74C2-17E4-4BA1-868A-D0C929537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886"/>
              <a:ext cx="27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i="1">
                  <a:latin typeface="Times New Roman" panose="02020603050405020304" pitchFamily="18" charset="0"/>
                </a:rPr>
                <a:t>Statistical Summary, Querying, and Reporting</a:t>
              </a:r>
              <a:endPara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048">
              <a:extLst>
                <a:ext uri="{FF2B5EF4-FFF2-40B4-BE49-F238E27FC236}">
                  <a16:creationId xmlns:a16="http://schemas.microsoft.com/office/drawing/2014/main" id="{8FCB6CB5-CABD-49F0-8C1E-81E61C13E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3203"/>
              <a:ext cx="3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Data Preprocessing/Integration, Data Warehouses</a:t>
              </a:r>
            </a:p>
          </p:txBody>
        </p:sp>
        <p:sp>
          <p:nvSpPr>
            <p:cNvPr id="26" name="Text Box 1049">
              <a:extLst>
                <a:ext uri="{FF2B5EF4-FFF2-40B4-BE49-F238E27FC236}">
                  <a16:creationId xmlns:a16="http://schemas.microsoft.com/office/drawing/2014/main" id="{55E9E982-A4FE-4D1F-A430-9F89896DD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430"/>
              <a:ext cx="10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</a:rPr>
                <a:t>Data Sources</a:t>
              </a:r>
              <a:endParaRPr lang="en-US" altLang="zh-CN" sz="18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" name="Text Box 1050">
              <a:extLst>
                <a:ext uri="{FF2B5EF4-FFF2-40B4-BE49-F238E27FC236}">
                  <a16:creationId xmlns:a16="http://schemas.microsoft.com/office/drawing/2014/main" id="{0EDC8820-A7BE-4C9D-BF1A-B790133AB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612"/>
              <a:ext cx="4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i="1">
                  <a:latin typeface="Times New Roman" panose="02020603050405020304" pitchFamily="18" charset="0"/>
                </a:rPr>
                <a:t>Paper, Files, Web documents, Scientific experiments, Database Systems</a:t>
              </a:r>
            </a:p>
          </p:txBody>
        </p:sp>
        <p:sp>
          <p:nvSpPr>
            <p:cNvPr id="28" name="Line 1051">
              <a:extLst>
                <a:ext uri="{FF2B5EF4-FFF2-40B4-BE49-F238E27FC236}">
                  <a16:creationId xmlns:a16="http://schemas.microsoft.com/office/drawing/2014/main" id="{AA9D7C54-9315-415A-B5FE-EA0A80954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838"/>
              <a:ext cx="49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74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Mining: Confluence of Multiple Disciplines</a:t>
            </a:r>
            <a:endParaRPr lang="zh-CN" altLang="en-US" sz="2000" b="1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12A742D-E177-4737-B627-8D6902C3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834" y="1297314"/>
            <a:ext cx="3216275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Similarity Measures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Hierarchical Clustering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IR Systems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Imprecise Queries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Textual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Web Search Engines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E2690BF-5EC1-4DC6-9F84-8667E793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207" y="3371596"/>
            <a:ext cx="32162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Bayes Theorem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Regression Analysis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EM Algorithm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K-Means Clustering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Time Series Analysis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2146B1C-1335-41E3-BCD9-BD989FB5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9007" y="5183514"/>
            <a:ext cx="3216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>
                <a:latin typeface="Arial" panose="020B0604020202020204" pitchFamily="34" charset="0"/>
              </a:rPr>
              <a:t>Neural Networks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>
                <a:latin typeface="Arial" panose="020B0604020202020204" pitchFamily="34" charset="0"/>
              </a:rPr>
              <a:t>Decision Tree Algorithms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1169850-FB04-4B36-986B-ABD84D09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867" y="4818389"/>
            <a:ext cx="3733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Algorithm Design Techniques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Algorithm Analysis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Data Structures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8DCECA6-65E5-48D5-AC8C-9BF58D31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867" y="1698594"/>
            <a:ext cx="35210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Relational Data Model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SQL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Association Rule Algorithms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Data Warehousing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1800" b="0" dirty="0">
                <a:latin typeface="Arial" panose="020B0604020202020204" pitchFamily="34" charset="0"/>
              </a:rPr>
              <a:t>Scalability Techniques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 dirty="0">
              <a:latin typeface="Arial" panose="020B0604020202020204" pitchFamily="34" charset="0"/>
            </a:endParaRPr>
          </a:p>
        </p:txBody>
      </p:sp>
      <p:pic>
        <p:nvPicPr>
          <p:cNvPr id="12" name="Picture 10" descr="history">
            <a:extLst>
              <a:ext uri="{FF2B5EF4-FFF2-40B4-BE49-F238E27FC236}">
                <a16:creationId xmlns:a16="http://schemas.microsoft.com/office/drawing/2014/main" id="{5128D8D7-A912-447C-A675-4951BB64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1C06C2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211424" y="1297314"/>
            <a:ext cx="62484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not traditional data analysis?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0" y="1290280"/>
            <a:ext cx="11266968" cy="52914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Tremendous amount of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Algorithms must be highly scalable to handle such as tera-bytes of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High-dimensionality of data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Micro-array may have tens of thousands of dimensions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High complexity of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streams and sensor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Time-series data, temporal data, sequence data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Structure data, graphs, social networks and multi-linked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Heterogeneous databases and legacy databases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Spatial, spatiotemporal, multimedia, text and Web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Software programs, scientific simulations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207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Multi-Dimensional View of Data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1"/>
            <a:ext cx="11266968" cy="5363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Data to be mined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Relational, data warehouse, transactional, stream, object-oriented/relational, active, spatial, time-series, text, multi-media, heterogeneous, legacy, WWW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Knowledge to be mined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Characterization, discrimination, association, classification, clustering, trend/deviation, outlier analysis, etc.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Multiple/integrated functions and mining at multiple levels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Techniques utilized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Database-oriented, data warehouse (OLAP), machine learning, statistics, visualization, etc.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Applications adapted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Retail, telecommunication, banking, fraud analysis, bio-data mining, stock market analysis, text mining, Web mining, etc.</a:t>
            </a:r>
          </a:p>
        </p:txBody>
      </p:sp>
    </p:spTree>
    <p:extLst>
      <p:ext uri="{BB962C8B-B14F-4D97-AF65-F5344CB8AC3E}">
        <p14:creationId xmlns:p14="http://schemas.microsoft.com/office/powerpoint/2010/main" val="314709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Mining: Classification Schemes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General functionality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Descriptive data mining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Predictive data mining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Different views lead to different classifications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view: Kinds of data to be mined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Knowledge view: Kinds of knowledge to be discovered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Method view: Kinds of techniques utilized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Application view: Kinds of applications adapted</a:t>
            </a:r>
          </a:p>
        </p:txBody>
      </p:sp>
    </p:spTree>
    <p:extLst>
      <p:ext uri="{BB962C8B-B14F-4D97-AF65-F5344CB8AC3E}">
        <p14:creationId xmlns:p14="http://schemas.microsoft.com/office/powerpoint/2010/main" val="100275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 Functionalities(1)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Multidimensional concept description: Characterization and discrimination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Generalize, summarize, and contrast data characteristics, e.g., </a:t>
            </a:r>
            <a:r>
              <a:rPr lang="en-US" altLang="zh-CN" sz="1600" b="1" dirty="0" smtClean="0"/>
              <a:t>Dry </a:t>
            </a:r>
            <a:r>
              <a:rPr lang="en-US" altLang="zh-CN" sz="1600" b="1" dirty="0" err="1" smtClean="0"/>
              <a:t>v</a:t>
            </a:r>
            <a:r>
              <a:rPr lang="en-US" altLang="zh-CN" sz="1600" b="1" dirty="0" err="1"/>
              <a:t>.</a:t>
            </a:r>
            <a:r>
              <a:rPr lang="en-US" altLang="zh-CN" sz="1600" b="1" dirty="0" err="1" smtClean="0"/>
              <a:t>s</a:t>
            </a:r>
            <a:r>
              <a:rPr lang="en-US" altLang="zh-CN" sz="1600" b="1" dirty="0"/>
              <a:t>. </a:t>
            </a:r>
            <a:r>
              <a:rPr lang="en-US" altLang="zh-CN" sz="1600" b="1" dirty="0" smtClean="0"/>
              <a:t>Wet </a:t>
            </a:r>
            <a:r>
              <a:rPr lang="en-US" altLang="zh-CN" sz="1600" b="1" dirty="0"/>
              <a:t>regions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Frequent patterns, association, correlation vs. causality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Diaper</a:t>
            </a:r>
            <a:r>
              <a:rPr lang="en-US" altLang="zh-CN" sz="2400" dirty="0">
                <a:sym typeface="Wingdings" panose="05000000000000000000" pitchFamily="2" charset="2"/>
              </a:rPr>
              <a:t> </a:t>
            </a:r>
            <a:r>
              <a:rPr lang="en-US" altLang="zh-CN" sz="1600" b="1" dirty="0"/>
              <a:t>Beer [0.5%, 75%]  (Correlation or causality?)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and prediction 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Construct models (functions) that describe and distinguish classes or concepts for future prediction</a:t>
            </a:r>
          </a:p>
          <a:p>
            <a:pPr lvl="2">
              <a:lnSpc>
                <a:spcPct val="150000"/>
              </a:lnSpc>
            </a:pPr>
            <a:r>
              <a:rPr lang="en-US" altLang="zh-CN" sz="1400" b="1" dirty="0"/>
              <a:t>E.g., classify countries based on (climate), or classify cars based on (gas mileage)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Predict some unknown or missing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2767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Mining Functionalities(2)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Cluster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Class label is unknown: Group data to form new classes, e.g., cluster houses to find distribution patterns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Maximizing intra-class similarity &amp; minimizing interclass similarity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Outlier(</a:t>
            </a:r>
            <a:r>
              <a:rPr lang="zh-CN" altLang="en-US" sz="2000" b="1" dirty="0"/>
              <a:t>离群点</a:t>
            </a:r>
            <a:r>
              <a:rPr lang="en-US" altLang="zh-CN" sz="2000" b="1" dirty="0"/>
              <a:t>)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Outlier: Data object that does not comply with the general behavior of the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Noise or exception? Useful in fraud detection, rare events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Trend and evolution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Trend and deviation: e.g., regression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Sequential pattern mining: e.g., digital camera </a:t>
            </a:r>
            <a:r>
              <a:rPr lang="en-US" altLang="zh-CN" sz="1600" b="1" dirty="0" smtClean="0"/>
              <a:t>-&gt; </a:t>
            </a:r>
            <a:r>
              <a:rPr lang="en-US" altLang="zh-CN" sz="1600" b="1" dirty="0"/>
              <a:t>large SD memory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Periodicity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Similarity-based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Other pattern-directed or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6685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Top-10 DM Algorithms(1)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475" y="1281444"/>
            <a:ext cx="11245867" cy="52703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Classification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#1. C4.5: Quinlan, J. R. C4.5: Programs for Machine Learning. Morgan Kaufmann., 1993.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#2. CART: L. </a:t>
            </a:r>
            <a:r>
              <a:rPr lang="en-US" altLang="zh-CN" sz="1600" b="1" dirty="0" err="1"/>
              <a:t>Breiman</a:t>
            </a:r>
            <a:r>
              <a:rPr lang="en-US" altLang="zh-CN" sz="1600" b="1" dirty="0"/>
              <a:t>, J. Friedman, R. </a:t>
            </a:r>
            <a:r>
              <a:rPr lang="en-US" altLang="zh-CN" sz="1600" b="1" dirty="0" err="1"/>
              <a:t>Olshen</a:t>
            </a:r>
            <a:r>
              <a:rPr lang="en-US" altLang="zh-CN" sz="1600" b="1" dirty="0"/>
              <a:t>, and C. Stone. Classification and Regression Trees. Wadsworth, 1984.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#3. K Nearest </a:t>
            </a:r>
            <a:r>
              <a:rPr lang="en-US" altLang="zh-CN" sz="1600" b="1" dirty="0" err="1"/>
              <a:t>Neighbours</a:t>
            </a:r>
            <a:r>
              <a:rPr lang="en-US" altLang="zh-CN" sz="1600" b="1" dirty="0"/>
              <a:t> (</a:t>
            </a:r>
            <a:r>
              <a:rPr lang="en-US" altLang="zh-CN" sz="1600" b="1" dirty="0" err="1"/>
              <a:t>kNN</a:t>
            </a:r>
            <a:r>
              <a:rPr lang="en-US" altLang="zh-CN" sz="1600" b="1" dirty="0"/>
              <a:t>): Hastie, T. and </a:t>
            </a:r>
            <a:r>
              <a:rPr lang="en-US" altLang="zh-CN" sz="1600" b="1" dirty="0" err="1"/>
              <a:t>Tibshirani</a:t>
            </a:r>
            <a:r>
              <a:rPr lang="en-US" altLang="zh-CN" sz="1600" b="1" dirty="0"/>
              <a:t>, R. 1996. Discriminant Adaptive Nearest Neighbor Classification. TPAMI. 18(6)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#4. Naive Bayes Hand, D.J., Yu, K., 2001. Idiot's Bayes: Not So Stupid After All? </a:t>
            </a:r>
            <a:r>
              <a:rPr lang="en-US" altLang="zh-CN" sz="1600" b="1" dirty="0" err="1"/>
              <a:t>Internat.</a:t>
            </a:r>
            <a:r>
              <a:rPr lang="en-US" altLang="zh-CN" sz="1600" b="1" dirty="0"/>
              <a:t> Statist. Rev. 69, 385-398.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Statistical Learning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#5. SVM: </a:t>
            </a:r>
            <a:r>
              <a:rPr lang="en-US" altLang="zh-CN" sz="1600" b="1" dirty="0" err="1"/>
              <a:t>Vapnik</a:t>
            </a:r>
            <a:r>
              <a:rPr lang="en-US" altLang="zh-CN" sz="1600" b="1" dirty="0"/>
              <a:t>, V. N. 1995. The Nature of Statistical Learning Theory. Springer-Verlag.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 #6. EM: McLachlan, G. and Peel, D. (2000). Finite Mixture Models. J. Wiley, New York. Association Analysis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#7. </a:t>
            </a:r>
            <a:r>
              <a:rPr lang="en-US" altLang="zh-CN" sz="1600" b="1" dirty="0" err="1"/>
              <a:t>Apriori</a:t>
            </a:r>
            <a:r>
              <a:rPr lang="en-US" altLang="zh-CN" sz="1600" b="1" dirty="0"/>
              <a:t>: Rakesh Agrawal and Ramakrishnan Srikant. Fast Algorithms for Mining Association Rules. In VLDB '94.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#8. FP-Tree: Han, J., Pei, J., and Yin, Y. 2000. Mining frequent patterns without candidate generation. In SIGMOD '00.</a:t>
            </a:r>
          </a:p>
        </p:txBody>
      </p:sp>
    </p:spTree>
    <p:extLst>
      <p:ext uri="{BB962C8B-B14F-4D97-AF65-F5344CB8AC3E}">
        <p14:creationId xmlns:p14="http://schemas.microsoft.com/office/powerpoint/2010/main" val="41070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 - 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29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The Explosive Growth of Data: from </a:t>
            </a:r>
            <a:r>
              <a:rPr lang="en-US" altLang="zh-CN" sz="2000" b="1" dirty="0" err="1" smtClean="0"/>
              <a:t>TeraBytes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(TB) to </a:t>
            </a:r>
            <a:r>
              <a:rPr lang="en-US" altLang="zh-CN" sz="2000" b="1" dirty="0" err="1" smtClean="0"/>
              <a:t>PetaBytes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(PB): B,KB,MB,GB,TB,</a:t>
            </a:r>
            <a:r>
              <a:rPr lang="en-US" altLang="zh-CN" sz="2000" b="1" dirty="0">
                <a:solidFill>
                  <a:srgbClr val="0432FF"/>
                </a:solidFill>
              </a:rPr>
              <a:t>PB</a:t>
            </a:r>
            <a:r>
              <a:rPr lang="en-US" altLang="zh-CN" sz="2000" b="1" dirty="0"/>
              <a:t>(Big Data),EB,ZB,YB,DB,NB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collection and data availability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Ex. The changing flow of </a:t>
            </a:r>
            <a:r>
              <a:rPr lang="en-US" altLang="zh-CN" sz="1600" b="1" dirty="0" err="1"/>
              <a:t>WebPages</a:t>
            </a:r>
            <a:r>
              <a:rPr lang="en-US" altLang="zh-CN" sz="1600" b="1" dirty="0"/>
              <a:t> in China (</a:t>
            </a:r>
            <a:r>
              <a:rPr lang="en-US" altLang="zh-CN" sz="1600" b="1" dirty="0" smtClean="0"/>
              <a:t>2020-12</a:t>
            </a:r>
            <a:r>
              <a:rPr lang="en-US" altLang="zh-CN" sz="1600" b="1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32EE58-30E5-4F0A-8A17-4E58313D3CF2}"/>
              </a:ext>
            </a:extLst>
          </p:cNvPr>
          <p:cNvSpPr txBox="1"/>
          <p:nvPr/>
        </p:nvSpPr>
        <p:spPr>
          <a:xfrm>
            <a:off x="646750" y="6041510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Webpage Flow in China from 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CNNIC(2020-12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7" y="3347642"/>
            <a:ext cx="5236411" cy="2638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89" y="2638852"/>
            <a:ext cx="3710435" cy="3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Top-10 DM Algorithms(2)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45867" cy="52773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 Link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#9. PageRank: Brin, S. and Page, L. 1998. The anatomy of a large-scale hypertextual Web search engine. In WWW-7, 1998.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#10. HITS: Kleinberg, J. M. 1998. Authoritative sources in a hyperlinked environment. SODA, 1998.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Clustering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#11. K-Means: MacQueen, J. B., Some methods for classification and analysis of multivariate observations, in Proc. 5th Berkeley </a:t>
            </a:r>
            <a:r>
              <a:rPr lang="en-US" altLang="zh-CN" sz="1600" b="1" dirty="0" err="1"/>
              <a:t>Symp</a:t>
            </a:r>
            <a:r>
              <a:rPr lang="en-US" altLang="zh-CN" sz="1600" b="1" dirty="0"/>
              <a:t>. Mathematical Statistics and Probability, 1967.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#12. BIRCH: Zhang, T., Ramakrishnan, R., and </a:t>
            </a:r>
            <a:r>
              <a:rPr lang="en-US" altLang="zh-CN" sz="1600" b="1" dirty="0" err="1"/>
              <a:t>Livny</a:t>
            </a:r>
            <a:r>
              <a:rPr lang="en-US" altLang="zh-CN" sz="1600" b="1" dirty="0"/>
              <a:t>, M. 1996. BIRCH: an efficient data clustering method for very large databases. In SIGMOD '96.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Bagging and Boosting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#13. AdaBoost: Freund, Y. and </a:t>
            </a:r>
            <a:r>
              <a:rPr lang="en-US" altLang="zh-CN" sz="1600" b="1" dirty="0" err="1"/>
              <a:t>Schapire</a:t>
            </a:r>
            <a:r>
              <a:rPr lang="en-US" altLang="zh-CN" sz="1600" b="1" dirty="0"/>
              <a:t>, R. E. 1997. A decision-theoretic generalization of on-line learning and an application to boosting. J. </a:t>
            </a:r>
            <a:r>
              <a:rPr lang="en-US" altLang="zh-CN" sz="1600" b="1" dirty="0" err="1"/>
              <a:t>Comput</a:t>
            </a:r>
            <a:r>
              <a:rPr lang="en-US" altLang="zh-CN" sz="1600" b="1" dirty="0"/>
              <a:t>. Syst. Sci. 55, 1 (Aug. 1997), 119-139.</a:t>
            </a:r>
          </a:p>
        </p:txBody>
      </p:sp>
    </p:spTree>
    <p:extLst>
      <p:ext uri="{BB962C8B-B14F-4D97-AF65-F5344CB8AC3E}">
        <p14:creationId xmlns:p14="http://schemas.microsoft.com/office/powerpoint/2010/main" val="37279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Top-10 DM Algorithms(3)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31799" cy="52562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 Sequential Patterns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#14. GSP: Srikant, R. and Agrawal, R. 1996. Mining Sequential Patterns: Generalizations and Performance Improvements. In Proceedings of the 5th International Conference on Extending Database Technology, 1996.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#15. </a:t>
            </a:r>
            <a:r>
              <a:rPr lang="en-US" altLang="zh-CN" sz="1600" b="1" dirty="0" err="1"/>
              <a:t>PrefixSpan</a:t>
            </a:r>
            <a:r>
              <a:rPr lang="en-US" altLang="zh-CN" sz="1600" b="1" dirty="0"/>
              <a:t>: J. Pei, J. Han, B. Mortazavi-Asl, H. Pinto, Q. Chen, U. </a:t>
            </a:r>
            <a:r>
              <a:rPr lang="en-US" altLang="zh-CN" sz="1600" b="1" dirty="0" err="1"/>
              <a:t>Dayal</a:t>
            </a:r>
            <a:r>
              <a:rPr lang="en-US" altLang="zh-CN" sz="1600" b="1" dirty="0"/>
              <a:t> and M-C. Hsu. </a:t>
            </a:r>
            <a:r>
              <a:rPr lang="en-US" altLang="zh-CN" sz="1600" b="1" dirty="0" err="1"/>
              <a:t>PrefixSpan</a:t>
            </a:r>
            <a:r>
              <a:rPr lang="en-US" altLang="zh-CN" sz="1600" b="1" dirty="0"/>
              <a:t>: Mining Sequential Patterns Efficiently by Prefix-Projected Pattern Growth. In ICDE '01.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Integrated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#16. CBA: Liu, B., Hsu, W. and Ma, Y. M. Integrating classification and association rule mining. KDD-98.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Rough Sets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#17. Finding </a:t>
            </a:r>
            <a:r>
              <a:rPr lang="en-US" altLang="zh-CN" sz="1600" b="1" dirty="0" err="1"/>
              <a:t>reduct</a:t>
            </a:r>
            <a:r>
              <a:rPr lang="en-US" altLang="zh-CN" sz="1600" b="1" dirty="0"/>
              <a:t>: </a:t>
            </a:r>
            <a:r>
              <a:rPr lang="en-US" altLang="zh-CN" sz="1600" b="1" dirty="0" err="1"/>
              <a:t>Zdzislaw</a:t>
            </a:r>
            <a:r>
              <a:rPr lang="en-US" altLang="zh-CN" sz="1600" b="1" dirty="0"/>
              <a:t> Pawlak, Rough Sets: Theoretical Aspects of Reasoning about Data, Kluwer Academic Publishers, Norwell, MA, 1992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Graph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#18. </a:t>
            </a:r>
            <a:r>
              <a:rPr lang="en-US" altLang="zh-CN" sz="1600" b="1" dirty="0" err="1"/>
              <a:t>gSpan</a:t>
            </a:r>
            <a:r>
              <a:rPr lang="en-US" altLang="zh-CN" sz="1600" b="1" dirty="0"/>
              <a:t>: Yan, X. and Han, J. 2002. </a:t>
            </a:r>
            <a:r>
              <a:rPr lang="en-US" altLang="zh-CN" sz="1600" b="1" dirty="0" err="1"/>
              <a:t>gSpan</a:t>
            </a:r>
            <a:r>
              <a:rPr lang="en-US" altLang="zh-CN" sz="1600" b="1" dirty="0"/>
              <a:t>: Graph-Based Substructure Pattern Mining. In ICDM '02.</a:t>
            </a:r>
          </a:p>
        </p:txBody>
      </p:sp>
    </p:spTree>
    <p:extLst>
      <p:ext uri="{BB962C8B-B14F-4D97-AF65-F5344CB8AC3E}">
        <p14:creationId xmlns:p14="http://schemas.microsoft.com/office/powerpoint/2010/main" val="41595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Top-10 DM Algorithms(4)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9934" cy="5256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Selected at ICDM2007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#1: C4.5 (61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#2: K-Means (60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#3: SVM (58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#4: </a:t>
            </a:r>
            <a:r>
              <a:rPr lang="en-US" altLang="zh-CN" sz="1600" b="1" dirty="0" err="1"/>
              <a:t>Apriori</a:t>
            </a:r>
            <a:r>
              <a:rPr lang="en-US" altLang="zh-CN" sz="1600" b="1" dirty="0"/>
              <a:t> (52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#5: EM (48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#6: PageRank (46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#7: AdaBoost (45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#7: </a:t>
            </a:r>
            <a:r>
              <a:rPr lang="en-US" altLang="zh-CN" sz="1600" b="1" dirty="0" err="1"/>
              <a:t>kNN</a:t>
            </a:r>
            <a:r>
              <a:rPr lang="en-US" altLang="zh-CN" sz="1600" b="1" dirty="0"/>
              <a:t> (45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#7: Naive Bayes (45 votes)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#10: CART (34 votes)</a:t>
            </a:r>
          </a:p>
        </p:txBody>
      </p:sp>
    </p:spTree>
    <p:extLst>
      <p:ext uri="{BB962C8B-B14F-4D97-AF65-F5344CB8AC3E}">
        <p14:creationId xmlns:p14="http://schemas.microsoft.com/office/powerpoint/2010/main" val="196039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Major Issues in Data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81036" cy="52773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Mining methodology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Mining different kinds of knowledge from diverse data types, e.g., bio, stream, Web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Performance: efficiency, effectiveness, and scalability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Pattern evaluation: the interestingness problem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Incorporation of background knowledge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Handling noise and incomplete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Parallel, distributed and incremental mining methods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Integration of the discovered knowledge with existing one: knowledge fusion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User interaction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mining query languages and ad-hoc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Expression and visualization of data mining results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Interactive mining of knowledge at multiple levels of abstraction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Applications and social impacts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Domain-specific data mining &amp; invisible data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Protection of data security, integrity, and privacy</a:t>
            </a:r>
          </a:p>
        </p:txBody>
      </p:sp>
    </p:spTree>
    <p:extLst>
      <p:ext uri="{BB962C8B-B14F-4D97-AF65-F5344CB8AC3E}">
        <p14:creationId xmlns:p14="http://schemas.microsoft.com/office/powerpoint/2010/main" val="147610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Textbook</a:t>
            </a:r>
            <a:endParaRPr lang="zh-CN" altLang="en-US" sz="2000" b="1" dirty="0"/>
          </a:p>
        </p:txBody>
      </p:sp>
      <p:pic>
        <p:nvPicPr>
          <p:cNvPr id="6" name="Picture 11" descr="E:\年度工作\2014\教学工作\[方法教材]课程教材\教材宣传\数据挖掘封面.jpg">
            <a:extLst>
              <a:ext uri="{FF2B5EF4-FFF2-40B4-BE49-F238E27FC236}">
                <a16:creationId xmlns:a16="http://schemas.microsoft.com/office/drawing/2014/main" id="{6E18B53A-5E27-47D3-8B8A-FAAE725D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52" y="1509713"/>
            <a:ext cx="1281692" cy="18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CABA96B-87A7-4DD6-A328-545C0395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888" y="1654175"/>
            <a:ext cx="4318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Data Mining: Methods and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Applications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 Edition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de-DE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XU HUA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Tsinghua University Publishers, 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March 2022. 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ISBN: 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978-7-302-60144-9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978-7-302-36901-1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5" descr="IMG_1330">
            <a:extLst>
              <a:ext uri="{FF2B5EF4-FFF2-40B4-BE49-F238E27FC236}">
                <a16:creationId xmlns:a16="http://schemas.microsoft.com/office/drawing/2014/main" id="{608D8C64-1589-4BB7-859B-BEC03126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88" y="1509713"/>
            <a:ext cx="1295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90A6BC-C133-4600-A02C-48CEF608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13" y="4010025"/>
            <a:ext cx="1455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B72E29CB-E192-4918-A921-DE20A15F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688" y="4367213"/>
            <a:ext cx="4318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Data Mining: Methods and </a:t>
            </a:r>
            <a:r>
              <a:rPr lang="en-US" altLang="zh-CN" sz="1600" dirty="0">
                <a:solidFill>
                  <a:srgbClr val="1C06C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Applications</a:t>
            </a:r>
            <a:r>
              <a:rPr lang="en-US" altLang="zh-CN" sz="1600" dirty="0">
                <a:solidFill>
                  <a:srgbClr val="1C06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—Application Examples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de-DE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XU HUA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Tsinghua University Publishers, Aug 2017. 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ISBN: 978-7-302-47211-7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00" y="1504088"/>
            <a:ext cx="2651740" cy="1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7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References(1)</a:t>
            </a:r>
            <a:endParaRPr lang="zh-CN" altLang="en-US" sz="2000" b="1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555827-B043-4A16-B4B8-6B7BF85A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508" y="3304817"/>
            <a:ext cx="4318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数据挖掘教程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Margaret H.Dunham 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著，郭崇慧，田凤占，靳晓明等译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, 2005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ISBN: 7-302-10533-2</a:t>
            </a:r>
            <a:endParaRPr lang="zh-CN" altLang="en-US" sz="1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80297D-DBCE-408F-BA1B-2F1C503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70" y="5159017"/>
            <a:ext cx="4318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Data Mining: Introductory and Advanced Topics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Margaret H. Dunham</a:t>
            </a:r>
            <a:endParaRPr lang="en-US" altLang="zh-CN" sz="1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Prentice Hall; Aug 2002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en-US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ISBN-10: 0130888923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2" descr="Dunham">
            <a:extLst>
              <a:ext uri="{FF2B5EF4-FFF2-40B4-BE49-F238E27FC236}">
                <a16:creationId xmlns:a16="http://schemas.microsoft.com/office/drawing/2014/main" id="{D02817D9-AD4D-4ED7-B717-ABEA0DD1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58" y="3234967"/>
            <a:ext cx="1516062" cy="1584325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DM1">
            <a:extLst>
              <a:ext uri="{FF2B5EF4-FFF2-40B4-BE49-F238E27FC236}">
                <a16:creationId xmlns:a16="http://schemas.microsoft.com/office/drawing/2014/main" id="{A5D47D72-C982-45A9-8F98-961AEA02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95" y="3161942"/>
            <a:ext cx="1223963" cy="1657350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DM3">
            <a:extLst>
              <a:ext uri="{FF2B5EF4-FFF2-40B4-BE49-F238E27FC236}">
                <a16:creationId xmlns:a16="http://schemas.microsoft.com/office/drawing/2014/main" id="{049F09BD-B90D-4F56-BB52-B529C41C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95" y="5016142"/>
            <a:ext cx="1223963" cy="1584325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9E587767-2CBE-4EB5-A03C-00CEB71BC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83" y="1579205"/>
            <a:ext cx="4318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Data Mining: Concepts and Techniques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de-DE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Jiawei Han </a:t>
            </a:r>
            <a:r>
              <a:rPr lang="de-DE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Micheline Kamber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Morgan Kaufmann Publishers, March 2006. 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ISBN: 1-55860-901-6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3" descr="Description: Description: Description: Description: C:\hanj\10\www\hanj\images\hanj_tour.jpg">
            <a:extLst>
              <a:ext uri="{FF2B5EF4-FFF2-40B4-BE49-F238E27FC236}">
                <a16:creationId xmlns:a16="http://schemas.microsoft.com/office/drawing/2014/main" id="{F663159C-B5EB-4C00-803E-BA93BC5E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0" y="1506180"/>
            <a:ext cx="1435100" cy="1439862"/>
          </a:xfrm>
          <a:prstGeom prst="rect">
            <a:avLst/>
          </a:prstGeom>
          <a:noFill/>
          <a:ln w="571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数据挖掘：概念与技术（英文版·第2版）">
            <a:extLst>
              <a:ext uri="{FF2B5EF4-FFF2-40B4-BE49-F238E27FC236}">
                <a16:creationId xmlns:a16="http://schemas.microsoft.com/office/drawing/2014/main" id="{C9764606-59F0-4FC7-8BC8-51483774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95" y="1290280"/>
            <a:ext cx="1209675" cy="1727200"/>
          </a:xfrm>
          <a:prstGeom prst="rect">
            <a:avLst/>
          </a:prstGeom>
          <a:noFill/>
          <a:ln w="38100" cmpd="thickThin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3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References(2)</a:t>
            </a:r>
            <a:endParaRPr lang="zh-CN" alt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653C1-7B0F-409F-B03C-4919E989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4" y="3444875"/>
            <a:ext cx="4318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latin typeface="Tahoma" panose="020B0604030504040204" pitchFamily="34" charset="0"/>
                <a:hlinkClick r:id="rId2"/>
              </a:rPr>
              <a:t>Introduction to Data Mining</a:t>
            </a:r>
            <a:endParaRPr lang="en-US" altLang="zh-CN" sz="160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Tahoma" panose="020B0604030504040204" pitchFamily="34" charset="0"/>
              </a:rPr>
              <a:t>by </a:t>
            </a:r>
            <a:r>
              <a:rPr lang="en-US" altLang="zh-CN" sz="1200" b="0">
                <a:latin typeface="Tahoma" panose="020B0604030504040204" pitchFamily="34" charset="0"/>
                <a:hlinkClick r:id="rId3"/>
              </a:rPr>
              <a:t>Pang-Ning Tan</a:t>
            </a:r>
            <a:r>
              <a:rPr lang="en-US" altLang="zh-CN" sz="1200" b="0">
                <a:latin typeface="Tahoma" panose="020B0604030504040204" pitchFamily="34" charset="0"/>
              </a:rPr>
              <a:t>, Michael Steinbach, Vipin Kumar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Tahoma" panose="020B0604030504040204" pitchFamily="34" charset="0"/>
              </a:rPr>
              <a:t>Addison Wesley; May 2005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en-US" sz="1200" b="0">
                <a:latin typeface="Tahoma" panose="020B0604030504040204" pitchFamily="34" charset="0"/>
              </a:rPr>
              <a:t>ISBN-13: 978-0321321367</a:t>
            </a:r>
            <a:endParaRPr lang="zh-CN" altLang="en-US" sz="1200" b="0">
              <a:latin typeface="Tahoma" panose="020B0604030504040204" pitchFamily="34" charset="0"/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C8C67C69-AF8C-49E5-B039-6F47D678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3105150"/>
            <a:ext cx="1246187" cy="1566863"/>
          </a:xfrm>
          <a:prstGeom prst="rect">
            <a:avLst/>
          </a:prstGeom>
          <a:noFill/>
          <a:ln w="444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Pang-Ning Tan photo">
            <a:extLst>
              <a:ext uri="{FF2B5EF4-FFF2-40B4-BE49-F238E27FC236}">
                <a16:creationId xmlns:a16="http://schemas.microsoft.com/office/drawing/2014/main" id="{5E70A4C6-7D73-4DFF-9072-FC5179B7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9" y="3176588"/>
            <a:ext cx="16557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 descr="数据挖掘概念与技术（原书第2版）">
            <a:extLst>
              <a:ext uri="{FF2B5EF4-FFF2-40B4-BE49-F238E27FC236}">
                <a16:creationId xmlns:a16="http://schemas.microsoft.com/office/drawing/2014/main" id="{7E8DBC91-0BD9-42E2-B303-6CCB443F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1303338"/>
            <a:ext cx="1223962" cy="1657350"/>
          </a:xfrm>
          <a:prstGeom prst="rect">
            <a:avLst/>
          </a:prstGeom>
          <a:noFill/>
          <a:ln w="44450" cmpd="thickThin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3">
            <a:extLst>
              <a:ext uri="{FF2B5EF4-FFF2-40B4-BE49-F238E27FC236}">
                <a16:creationId xmlns:a16="http://schemas.microsoft.com/office/drawing/2014/main" id="{5A636809-B2B1-4966-919F-BA1617FF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306" y="1376363"/>
            <a:ext cx="4318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数据挖掘概念与技术（原书第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版）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200" b="0">
                <a:latin typeface="Tahoma" panose="020B0604030504040204" pitchFamily="34" charset="0"/>
                <a:ea typeface="黑体" panose="02010609060101010101" pitchFamily="49" charset="-122"/>
              </a:rPr>
              <a:t>韩家炜，堪博　著，范明，孟小峰　译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200" b="0">
                <a:latin typeface="Tahoma" panose="020B0604030504040204" pitchFamily="34" charset="0"/>
                <a:ea typeface="黑体" panose="02010609060101010101" pitchFamily="49" charset="-122"/>
              </a:rPr>
              <a:t>机械工业出版社，</a:t>
            </a:r>
            <a:r>
              <a:rPr lang="en-US" altLang="zh-CN" sz="1200" b="0">
                <a:latin typeface="Tahoma" panose="020B0604030504040204" pitchFamily="34" charset="0"/>
                <a:ea typeface="黑体" panose="02010609060101010101" pitchFamily="49" charset="-122"/>
              </a:rPr>
              <a:t>2007</a:t>
            </a:r>
            <a:r>
              <a:rPr lang="zh-CN" altLang="en-US" sz="1200" b="0">
                <a:latin typeface="Tahoma" panose="020B060403050404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1200" b="0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200" b="0">
                <a:latin typeface="Tahoma" panose="020B0604030504040204" pitchFamily="34" charset="0"/>
                <a:ea typeface="黑体" panose="02010609060101010101" pitchFamily="49" charset="-122"/>
              </a:rPr>
              <a:t>月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Tahoma" panose="020B0604030504040204" pitchFamily="34" charset="0"/>
                <a:ea typeface="黑体" panose="02010609060101010101" pitchFamily="49" charset="-122"/>
              </a:rPr>
              <a:t>ISBN</a:t>
            </a:r>
            <a:r>
              <a:rPr lang="zh-CN" altLang="en-US" sz="1200" b="0">
                <a:latin typeface="Tahoma" panose="020B060403050404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200" b="0">
                <a:latin typeface="Tahoma" panose="020B0604030504040204" pitchFamily="34" charset="0"/>
                <a:ea typeface="黑体" panose="02010609060101010101" pitchFamily="49" charset="-122"/>
              </a:rPr>
              <a:t>9787111205388</a:t>
            </a:r>
            <a:endParaRPr lang="zh-CN" altLang="en-US" sz="1200" b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20578D69-1F40-4780-A1A3-9884C23E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644" y="5048250"/>
            <a:ext cx="41021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latin typeface="Tahoma" panose="020B0604030504040204" pitchFamily="34" charset="0"/>
                <a:hlinkClick r:id="rId7"/>
              </a:rPr>
              <a:t>Web</a:t>
            </a:r>
            <a:r>
              <a:rPr lang="zh-CN" altLang="en-US" sz="1600">
                <a:latin typeface="Tahoma" panose="020B0604030504040204" pitchFamily="34" charset="0"/>
                <a:hlinkClick r:id="rId7"/>
              </a:rPr>
              <a:t>数据挖掘</a:t>
            </a:r>
            <a:endParaRPr lang="zh-CN" altLang="en-US" sz="160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Tahoma" panose="020B0604030504040204" pitchFamily="34" charset="0"/>
                <a:hlinkClick r:id="rId8"/>
              </a:rPr>
              <a:t>Bing Liu</a:t>
            </a:r>
            <a:r>
              <a:rPr lang="zh-CN" altLang="en-US" sz="1200" b="0">
                <a:latin typeface="Tahoma" panose="020B0604030504040204" pitchFamily="34" charset="0"/>
              </a:rPr>
              <a:t>　著，余勇，薛贵荣，韩定一　译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200" b="0">
                <a:latin typeface="Tahoma" panose="020B0604030504040204" pitchFamily="34" charset="0"/>
              </a:rPr>
              <a:t>清华大学出版社，</a:t>
            </a:r>
            <a:r>
              <a:rPr lang="en-US" altLang="zh-CN" sz="1200" b="0">
                <a:latin typeface="Tahoma" panose="020B0604030504040204" pitchFamily="34" charset="0"/>
              </a:rPr>
              <a:t>2009</a:t>
            </a:r>
            <a:r>
              <a:rPr lang="zh-CN" altLang="en-US" sz="1200" b="0">
                <a:latin typeface="Tahoma" panose="020B0604030504040204" pitchFamily="34" charset="0"/>
              </a:rPr>
              <a:t>年</a:t>
            </a:r>
            <a:r>
              <a:rPr lang="en-US" altLang="zh-CN" sz="1200" b="0">
                <a:latin typeface="Tahoma" panose="020B0604030504040204" pitchFamily="34" charset="0"/>
              </a:rPr>
              <a:t>4</a:t>
            </a:r>
            <a:r>
              <a:rPr lang="zh-CN" altLang="en-US" sz="1200" b="0">
                <a:latin typeface="Tahoma" panose="020B0604030504040204" pitchFamily="34" charset="0"/>
              </a:rPr>
              <a:t>月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 b="0">
                <a:latin typeface="Tahoma" panose="020B0604030504040204" pitchFamily="34" charset="0"/>
              </a:rPr>
              <a:t>ISBN</a:t>
            </a:r>
            <a:r>
              <a:rPr lang="zh-CN" altLang="en-US" sz="1200" b="0">
                <a:latin typeface="Tahoma" panose="020B0604030504040204" pitchFamily="34" charset="0"/>
              </a:rPr>
              <a:t>：</a:t>
            </a:r>
            <a:r>
              <a:rPr lang="en-US" altLang="zh-CN" sz="1200" b="0">
                <a:latin typeface="Tahoma" panose="020B0604030504040204" pitchFamily="34" charset="0"/>
              </a:rPr>
              <a:t>978-7-302-19338-8</a:t>
            </a:r>
            <a:endParaRPr lang="zh-CN" altLang="en-US" sz="1200" b="0">
              <a:latin typeface="Tahoma" panose="020B0604030504040204" pitchFamily="34" charset="0"/>
            </a:endParaRPr>
          </a:p>
        </p:txBody>
      </p:sp>
      <p:pic>
        <p:nvPicPr>
          <p:cNvPr id="12" name="Picture 13" descr="Description: Description: Description: Description: C:\hanj\10\www\hanj\images\hanj_tour.jpg">
            <a:extLst>
              <a:ext uri="{FF2B5EF4-FFF2-40B4-BE49-F238E27FC236}">
                <a16:creationId xmlns:a16="http://schemas.microsoft.com/office/drawing/2014/main" id="{B422AFF3-4877-42C9-BBFF-BEC0999E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44" y="1376363"/>
            <a:ext cx="1435100" cy="1439862"/>
          </a:xfrm>
          <a:prstGeom prst="rect">
            <a:avLst/>
          </a:prstGeom>
          <a:noFill/>
          <a:ln w="571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DM5">
            <a:extLst>
              <a:ext uri="{FF2B5EF4-FFF2-40B4-BE49-F238E27FC236}">
                <a16:creationId xmlns:a16="http://schemas.microsoft.com/office/drawing/2014/main" id="{3C102D57-73B6-4284-8506-84169FF7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4832350"/>
            <a:ext cx="1271587" cy="1800225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LiuB">
            <a:extLst>
              <a:ext uri="{FF2B5EF4-FFF2-40B4-BE49-F238E27FC236}">
                <a16:creationId xmlns:a16="http://schemas.microsoft.com/office/drawing/2014/main" id="{222AC8CF-5A1D-452D-A17E-0CE8D31F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9" y="5048250"/>
            <a:ext cx="1592262" cy="1512888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6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Brief History of Data Mining Society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10697" cy="52703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1989 IJCAI Workshop on Knowledge Discovery in Databases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Knowledge Discovery in Databases (G. </a:t>
            </a:r>
            <a:r>
              <a:rPr lang="en-US" altLang="zh-CN" sz="1600" b="1" dirty="0" err="1"/>
              <a:t>Piatetsky</a:t>
            </a:r>
            <a:r>
              <a:rPr lang="en-US" altLang="zh-CN" sz="1600" b="1" dirty="0"/>
              <a:t>-Shapiro and W. Frawley, 1991)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1991-1994 Workshops on Knowledge Discovery in Databases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Advances in Knowledge Discovery and Data Mining (U. Fayyad, G. </a:t>
            </a:r>
            <a:r>
              <a:rPr lang="en-US" altLang="zh-CN" sz="1600" b="1" dirty="0" err="1"/>
              <a:t>Piatetsky</a:t>
            </a:r>
            <a:r>
              <a:rPr lang="en-US" altLang="zh-CN" sz="1600" b="1" dirty="0"/>
              <a:t>-Shapiro, P. Smyth, and R. </a:t>
            </a:r>
            <a:r>
              <a:rPr lang="en-US" altLang="zh-CN" sz="1600" b="1" dirty="0" err="1"/>
              <a:t>Uthurusamy</a:t>
            </a:r>
            <a:r>
              <a:rPr lang="en-US" altLang="zh-CN" sz="1600" b="1" dirty="0"/>
              <a:t>, 1996)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1995-1998 International Conferences on Knowledge Discovery in Databases and Data Mining (KDD’95-98)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Journal of Data Mining and Knowledge Discovery (1997)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ACM SIGKDD </a:t>
            </a:r>
            <a:r>
              <a:rPr lang="en-US" altLang="zh-CN" sz="2000" b="1" dirty="0" smtClean="0"/>
              <a:t>Conferences </a:t>
            </a:r>
            <a:r>
              <a:rPr lang="en-US" altLang="zh-CN" sz="2000" b="1" dirty="0"/>
              <a:t>since 1998 and SIGKDD Explorations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More conferences on data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PAKDD (1997), PKDD (1997), SIAM-Data Mining (2001), (IEEE) ICDM (2001), etc.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ACM Transactions on KDD starting in 2007</a:t>
            </a:r>
          </a:p>
        </p:txBody>
      </p:sp>
    </p:spTree>
    <p:extLst>
      <p:ext uri="{BB962C8B-B14F-4D97-AF65-F5344CB8AC3E}">
        <p14:creationId xmlns:p14="http://schemas.microsoft.com/office/powerpoint/2010/main" val="830179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Conferences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2901" cy="52773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KDD: </a:t>
            </a:r>
            <a:r>
              <a:rPr lang="en-US" altLang="zh-CN" sz="2000" b="1" dirty="0"/>
              <a:t>ACM SIGKDD Int. Conf. on Knowledge Discovery in Databases and Data Mining 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1500" b="1" dirty="0">
                <a:hlinkClick r:id="rId2"/>
              </a:rPr>
              <a:t>KDD08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"/>
              </a:rPr>
              <a:t>KDD09</a:t>
            </a:r>
            <a:r>
              <a:rPr lang="en-US" altLang="zh-CN" sz="1500" b="1" dirty="0"/>
              <a:t> , </a:t>
            </a:r>
            <a:r>
              <a:rPr lang="en-US" altLang="zh-CN" sz="1500" b="1" dirty="0">
                <a:hlinkClick r:id="rId4"/>
              </a:rPr>
              <a:t>KDD10</a:t>
            </a:r>
            <a:r>
              <a:rPr lang="en-US" altLang="zh-CN" sz="1500" b="1" dirty="0"/>
              <a:t> , </a:t>
            </a:r>
            <a:r>
              <a:rPr lang="en-US" altLang="zh-CN" sz="1500" b="1" dirty="0">
                <a:hlinkClick r:id="rId5"/>
              </a:rPr>
              <a:t>KDD11 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6"/>
              </a:rPr>
              <a:t>KDD12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7"/>
              </a:rPr>
              <a:t>KDD13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8"/>
              </a:rPr>
              <a:t>KDD14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9"/>
              </a:rPr>
              <a:t>KDD15</a:t>
            </a:r>
            <a:endParaRPr lang="en-US" altLang="zh-CN" sz="15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SDM: </a:t>
            </a:r>
            <a:r>
              <a:rPr lang="en-US" altLang="zh-CN" sz="2000" b="1" dirty="0"/>
              <a:t>SIAM Data Mining Conf.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1500" b="1" dirty="0">
                <a:hlinkClick r:id="rId10"/>
              </a:rPr>
              <a:t>SDM08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1"/>
              </a:rPr>
              <a:t>SDM09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2"/>
              </a:rPr>
              <a:t>SDM10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3"/>
              </a:rPr>
              <a:t>SDM11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4"/>
              </a:rPr>
              <a:t>SDM12</a:t>
            </a:r>
            <a:r>
              <a:rPr lang="en-US" altLang="zh-CN" sz="1500" b="1" dirty="0"/>
              <a:t> , </a:t>
            </a:r>
            <a:r>
              <a:rPr lang="en-US" altLang="zh-CN" sz="1500" b="1" dirty="0">
                <a:hlinkClick r:id="rId15"/>
              </a:rPr>
              <a:t>SDM13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6"/>
              </a:rPr>
              <a:t>SDM14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7"/>
              </a:rPr>
              <a:t>SDM15</a:t>
            </a:r>
            <a:endParaRPr lang="en-US" altLang="zh-CN" sz="15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ICDM: </a:t>
            </a:r>
            <a:r>
              <a:rPr lang="en-US" altLang="zh-CN" sz="2000" b="1" dirty="0"/>
              <a:t>IEEE Int. Conf. on Data Mining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1500" b="1" dirty="0">
                <a:hlinkClick r:id="rId18"/>
              </a:rPr>
              <a:t>ICDM08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19"/>
              </a:rPr>
              <a:t>ICDM09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0"/>
              </a:rPr>
              <a:t>ICDM10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1"/>
              </a:rPr>
              <a:t>ICDM11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2"/>
              </a:rPr>
              <a:t>ICDM12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3"/>
              </a:rPr>
              <a:t>ICDM13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4"/>
              </a:rPr>
              <a:t>ICDM14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5"/>
              </a:rPr>
              <a:t>ICDM15</a:t>
            </a:r>
            <a:endParaRPr lang="en-US" altLang="zh-CN" sz="15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PKDD : </a:t>
            </a:r>
            <a:r>
              <a:rPr lang="en-US" altLang="zh-CN" sz="2000" b="1" dirty="0"/>
              <a:t>Conf. on Principles and Practices of Knowledge Discovery and Data Mining 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1500" b="1" dirty="0">
                <a:hlinkClick r:id="rId26"/>
              </a:rPr>
              <a:t>PKDD08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7"/>
              </a:rPr>
              <a:t>PKDD09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8"/>
              </a:rPr>
              <a:t>PKDD10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29"/>
              </a:rPr>
              <a:t>PKDD11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0"/>
              </a:rPr>
              <a:t>PKDD12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1"/>
              </a:rPr>
              <a:t>PKDD13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2"/>
              </a:rPr>
              <a:t>PKDD14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3"/>
              </a:rPr>
              <a:t>PKDD15</a:t>
            </a:r>
            <a:endParaRPr lang="en-US" altLang="zh-CN" sz="15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PAKDD: </a:t>
            </a:r>
            <a:r>
              <a:rPr lang="en-US" altLang="zh-CN" sz="2000" b="1" dirty="0"/>
              <a:t>Pacific-Asia Conf. on Knowledge Discovery and Data Mining 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1500" b="1" dirty="0">
                <a:hlinkClick r:id="rId34"/>
              </a:rPr>
              <a:t>PAKDD08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5"/>
              </a:rPr>
              <a:t>PAKDD09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6"/>
              </a:rPr>
              <a:t>PAKDD10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7"/>
              </a:rPr>
              <a:t>PAKDD11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8"/>
              </a:rPr>
              <a:t>PAKDD12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39"/>
              </a:rPr>
              <a:t>PAKDD13</a:t>
            </a:r>
            <a:r>
              <a:rPr lang="en-US" altLang="zh-CN" sz="1500" b="1" dirty="0"/>
              <a:t>,</a:t>
            </a:r>
            <a:r>
              <a:rPr lang="en-US" altLang="zh-CN" sz="1500" b="1" dirty="0">
                <a:hlinkClick r:id="rId40"/>
              </a:rPr>
              <a:t>PAKDD14</a:t>
            </a:r>
            <a:r>
              <a:rPr lang="en-US" altLang="zh-CN" sz="1500" b="1" dirty="0"/>
              <a:t>, </a:t>
            </a:r>
            <a:r>
              <a:rPr lang="en-US" altLang="zh-CN" sz="1500" b="1" dirty="0">
                <a:hlinkClick r:id="rId41"/>
              </a:rPr>
              <a:t>PAKDD15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51044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Journals</a:t>
            </a:r>
            <a:endParaRPr lang="zh-CN" altLang="en-US" sz="2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042A4E-7448-4036-AA20-E33C204E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63" y="1519238"/>
            <a:ext cx="4318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Data Mining and Knowledge Discovery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Geoffrey I. Webb</a:t>
            </a:r>
            <a:r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http://springer.lib.tsinghua.edu.cn/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清华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可直接登录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8D22A8-912E-4DA1-8567-105B6ED2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63" y="3317875"/>
            <a:ext cx="4318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IEEE Trans. On Knowledge and Data Eng</a:t>
            </a:r>
            <a:r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Xindong Wu</a:t>
            </a:r>
            <a:r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http://ieeexplore.ieee.org/xpl/RecentIssue.jsp?punumber=69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清华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直接登录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AB1D3C-70CD-4606-9CD2-E57FACBE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63" y="5119688"/>
            <a:ext cx="4318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SIGKDD Explorations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Osmar R. Zaiane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http://www.sigkdd.org/explorations/issue.php?issue=current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清华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直接登录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5" descr="Data Mining and Knowledge Discovery">
            <a:extLst>
              <a:ext uri="{FF2B5EF4-FFF2-40B4-BE49-F238E27FC236}">
                <a16:creationId xmlns:a16="http://schemas.microsoft.com/office/drawing/2014/main" id="{CD405356-60CE-496A-956B-580FEF51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6" y="1374775"/>
            <a:ext cx="1147762" cy="1703388"/>
          </a:xfrm>
          <a:prstGeom prst="rect">
            <a:avLst/>
          </a:prstGeom>
          <a:noFill/>
          <a:ln w="44450" cmpd="thickThin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J721/048">
            <a:extLst>
              <a:ext uri="{FF2B5EF4-FFF2-40B4-BE49-F238E27FC236}">
                <a16:creationId xmlns:a16="http://schemas.microsoft.com/office/drawing/2014/main" id="{1472499F-44BE-445C-8C43-60BCD866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88" y="5119688"/>
            <a:ext cx="1182688" cy="1533525"/>
          </a:xfrm>
          <a:prstGeom prst="rect">
            <a:avLst/>
          </a:prstGeom>
          <a:noFill/>
          <a:ln w="444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Knowledge&amp;DataEngineering">
            <a:extLst>
              <a:ext uri="{FF2B5EF4-FFF2-40B4-BE49-F238E27FC236}">
                <a16:creationId xmlns:a16="http://schemas.microsoft.com/office/drawing/2014/main" id="{8A765C23-4498-4C3A-8E1C-F1D8A080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88" y="3319463"/>
            <a:ext cx="1214438" cy="1655762"/>
          </a:xfrm>
          <a:prstGeom prst="rect">
            <a:avLst/>
          </a:prstGeom>
          <a:noFill/>
          <a:ln w="444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1" descr="Osmar">
            <a:hlinkClick r:id="rId5"/>
            <a:extLst>
              <a:ext uri="{FF2B5EF4-FFF2-40B4-BE49-F238E27FC236}">
                <a16:creationId xmlns:a16="http://schemas.microsoft.com/office/drawing/2014/main" id="{B75ABC9F-E6ED-4077-B836-7D499E3A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1" y="5119688"/>
            <a:ext cx="1382712" cy="1441450"/>
          </a:xfrm>
          <a:prstGeom prst="rect">
            <a:avLst/>
          </a:prstGeom>
          <a:noFill/>
          <a:ln w="571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3" descr="XW-Jul242010">
            <a:extLst>
              <a:ext uri="{FF2B5EF4-FFF2-40B4-BE49-F238E27FC236}">
                <a16:creationId xmlns:a16="http://schemas.microsoft.com/office/drawing/2014/main" id="{541CA0AE-E70F-4800-A0EA-B4CE7622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8" y="3319463"/>
            <a:ext cx="1341438" cy="1584325"/>
          </a:xfrm>
          <a:prstGeom prst="rect">
            <a:avLst/>
          </a:prstGeom>
          <a:noFill/>
          <a:ln w="571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5" descr="Geoffphoto">
            <a:extLst>
              <a:ext uri="{FF2B5EF4-FFF2-40B4-BE49-F238E27FC236}">
                <a16:creationId xmlns:a16="http://schemas.microsoft.com/office/drawing/2014/main" id="{FD70D94C-F90D-42AB-8CE8-E6E8CB86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8" y="1374775"/>
            <a:ext cx="1398588" cy="1757363"/>
          </a:xfrm>
          <a:prstGeom prst="rect">
            <a:avLst/>
          </a:prstGeom>
          <a:noFill/>
          <a:ln w="44450" cmpd="thickThin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 - 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2"/>
            <a:ext cx="11288070" cy="5256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About Big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&gt; 1PB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“Big Data” is data whose scale, diversity, and complexity require new architecture, techniques, algorithms, and analytics to manage it and extract value and hidden knowledge from it…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Features:  “5V”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Volume    (</a:t>
            </a:r>
            <a:r>
              <a:rPr lang="zh-CN" altLang="en-US" sz="1600" b="1" dirty="0"/>
              <a:t>规模大</a:t>
            </a:r>
            <a:r>
              <a:rPr lang="en-US" altLang="zh-CN" sz="1600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Variety   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（</a:t>
            </a:r>
            <a:r>
              <a:rPr lang="zh-CN" altLang="en-US" sz="1600" b="1" dirty="0"/>
              <a:t>种类繁多）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Velocity  </a:t>
            </a:r>
            <a:r>
              <a:rPr lang="zh-CN" altLang="en-US" sz="1600" b="1" dirty="0"/>
              <a:t>（速度快）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 smtClean="0"/>
              <a:t>Veracity  </a:t>
            </a:r>
            <a:r>
              <a:rPr lang="zh-CN" altLang="en-US" sz="1600" b="1" dirty="0" smtClean="0"/>
              <a:t>（</a:t>
            </a:r>
            <a:r>
              <a:rPr lang="zh-CN" altLang="en-US" sz="1600" b="1" dirty="0"/>
              <a:t>不确定性）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Value     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（</a:t>
            </a:r>
            <a:r>
              <a:rPr lang="zh-CN" altLang="en-US" sz="1600" b="1" dirty="0"/>
              <a:t>价值）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95" y="3104886"/>
            <a:ext cx="5427051" cy="35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Internet Resources(1)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38833" cy="5256239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http://kdd.ics.uci.edu/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CMU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http://lib.stat.cmu.edu/datasets/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http://www.cs.cmu.edu/afs/cs.cmu.edu/project/theo-20/www/data/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时序数据集：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http://www.stat.wisc.edu/~reinsel/bjr-data/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金融数据集：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http://lisp.vse.cz/pkdd99/Challenge/chall.htm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癌症基因数据集：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http://www.broadinstitute.org/cgi-bin/cancer/datasets.cgi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综合数据集：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http://www.cs.nyu.edu/~roweis/data.html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数据集列表：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http://www.kdnuggets.com/datasets/index.html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美国政府开放数据：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http://data.gov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中国地方政府开放数据：北京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http://www.bjdata.gov.cn/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http://datashanghai.gov.cn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899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Internet Resources(2)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88070" cy="527030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机器学习网站	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://archive.ics.uci.edu/ml/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Weka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                  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://www.cs.waikato.ac.nz/ml/weka/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DBMiner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            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://ddm.cs.sfu.ca/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                         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http://www.csie.ntu.edu.tw/~cjlin/libsvm/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代码与数据集开源社区  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://github.com/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52000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其它开源软件包：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（朴素贝叶斯网络），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（神经网络），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（决策树）</a:t>
            </a:r>
          </a:p>
          <a:p>
            <a:pPr marL="252000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相关软件：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StatSoft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等商用软件；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中也提供了相应的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255569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Relative Courses</a:t>
            </a:r>
            <a:endParaRPr lang="zh-CN" altLang="en-US" sz="20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14D391-F4A9-4C0A-9E87-56278C5C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62" y="1404813"/>
            <a:ext cx="3103164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Arizona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Australian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Bilkent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CMU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Central Connecticut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Central Washington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Cornel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Depaul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Georgia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HKUST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IIT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Indian </a:t>
            </a:r>
          </a:p>
          <a:p>
            <a:endParaRPr lang="zh-CN" altLang="en-US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8D5983DE-9B19-45E9-9B70-11CCD8E649DE}"/>
              </a:ext>
            </a:extLst>
          </p:cNvPr>
          <p:cNvSpPr txBox="1">
            <a:spLocks/>
          </p:cNvSpPr>
          <p:nvPr/>
        </p:nvSpPr>
        <p:spPr>
          <a:xfrm>
            <a:off x="4196970" y="1404812"/>
            <a:ext cx="31031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74" indent="-342874" algn="l" defTabSz="914332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McMaster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Nanjing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NUAA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New York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Pennsylvania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9"/>
              </a:rPr>
              <a:t>Purdue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0"/>
              </a:rPr>
              <a:t>RPI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1"/>
              </a:rPr>
              <a:t>Rutgers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2"/>
              </a:rPr>
              <a:t>Standford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3"/>
              </a:rPr>
              <a:t>Alberta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Canada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4"/>
              </a:rPr>
              <a:t>Wright State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5"/>
              </a:rPr>
              <a:t>MIT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41815D99-164D-4FF9-A306-DF432161E99D}"/>
              </a:ext>
            </a:extLst>
          </p:cNvPr>
          <p:cNvSpPr txBox="1">
            <a:spLocks/>
          </p:cNvSpPr>
          <p:nvPr/>
        </p:nvSpPr>
        <p:spPr>
          <a:xfrm>
            <a:off x="7829980" y="1404811"/>
            <a:ext cx="31031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74" indent="-342874" algn="l" defTabSz="914332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6"/>
              </a:rPr>
              <a:t>Berkeley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7"/>
              </a:rPr>
              <a:t>Helsinki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Finland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8"/>
              </a:rPr>
              <a:t>Illinois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9"/>
              </a:rPr>
              <a:t>Illinois at UC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Massachusetts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1"/>
              </a:rPr>
              <a:t>Minnesota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Austin (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3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4"/>
              </a:rPr>
              <a:t>Toronto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5"/>
              </a:rPr>
              <a:t>Washington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6"/>
              </a:rPr>
              <a:t>Uppsala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Sweden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7"/>
              </a:rPr>
              <a:t>VirginiaTech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USA </a:t>
            </a:r>
          </a:p>
        </p:txBody>
      </p:sp>
    </p:spTree>
    <p:extLst>
      <p:ext uri="{BB962C8B-B14F-4D97-AF65-F5344CB8AC3E}">
        <p14:creationId xmlns:p14="http://schemas.microsoft.com/office/powerpoint/2010/main" val="391368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Summary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31799" cy="52421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Data mining: Discovering interesting patterns from large amounts of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natural evolution of database technology, in great demand, with wide applications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KDD process includes data cleaning, data integration, data selection, transformation, data mining, pattern evaluation, and knowledge presentation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Mining can be performed in a variety of information repositories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mining functionalities: characterization, discrimination, association, classification, clustering, outlier and trend analysis, etc.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mining systems and architectures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Major issues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30470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Recommended Reference Books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4"/>
            <a:ext cx="11224765" cy="45669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S. Chakrabarti. Mining the Web: Statistical Analysis of </a:t>
            </a:r>
            <a:r>
              <a:rPr lang="en-US" altLang="zh-CN" sz="1400" b="1" dirty="0" err="1">
                <a:ea typeface="宋体" panose="02010600030101010101" pitchFamily="2" charset="-122"/>
              </a:rPr>
              <a:t>Hypertex</a:t>
            </a:r>
            <a:r>
              <a:rPr lang="en-US" altLang="zh-CN" sz="1400" b="1" dirty="0">
                <a:ea typeface="宋体" panose="02010600030101010101" pitchFamily="2" charset="-122"/>
              </a:rPr>
              <a:t> and Semi-Structured Data. Morgan Kaufmann, 2002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R. O. </a:t>
            </a:r>
            <a:r>
              <a:rPr lang="en-US" altLang="zh-CN" sz="1400" b="1" dirty="0" err="1">
                <a:ea typeface="宋体" panose="02010600030101010101" pitchFamily="2" charset="-122"/>
              </a:rPr>
              <a:t>Duda</a:t>
            </a:r>
            <a:r>
              <a:rPr lang="en-US" altLang="zh-CN" sz="1400" b="1" dirty="0">
                <a:ea typeface="宋体" panose="02010600030101010101" pitchFamily="2" charset="-122"/>
              </a:rPr>
              <a:t>, P. E. Hart, and D. G. Stork, Pattern Classification, 2ed., Wiley-</a:t>
            </a:r>
            <a:r>
              <a:rPr lang="en-US" altLang="zh-CN" sz="1400" b="1" dirty="0" err="1">
                <a:ea typeface="宋体" panose="02010600030101010101" pitchFamily="2" charset="-122"/>
              </a:rPr>
              <a:t>Interscience</a:t>
            </a:r>
            <a:r>
              <a:rPr lang="en-US" altLang="zh-CN" sz="1400" b="1" dirty="0">
                <a:ea typeface="宋体" panose="02010600030101010101" pitchFamily="2" charset="-122"/>
              </a:rPr>
              <a:t>, 2000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T. </a:t>
            </a:r>
            <a:r>
              <a:rPr lang="en-US" altLang="zh-CN" sz="1400" b="1" dirty="0" err="1">
                <a:ea typeface="宋体" panose="02010600030101010101" pitchFamily="2" charset="-122"/>
              </a:rPr>
              <a:t>Dasu</a:t>
            </a:r>
            <a:r>
              <a:rPr lang="en-US" altLang="zh-CN" sz="1400" b="1" dirty="0">
                <a:ea typeface="宋体" panose="02010600030101010101" pitchFamily="2" charset="-122"/>
              </a:rPr>
              <a:t> and T. Johnson.  Exploratory Data Mining and Data Cleaning. John Wiley &amp; Sons, 2003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U. M. Fayyad, G. </a:t>
            </a:r>
            <a:r>
              <a:rPr lang="en-US" altLang="zh-CN" sz="1400" b="1" dirty="0" err="1">
                <a:ea typeface="宋体" panose="02010600030101010101" pitchFamily="2" charset="-122"/>
              </a:rPr>
              <a:t>Piatetsky</a:t>
            </a:r>
            <a:r>
              <a:rPr lang="en-US" altLang="zh-CN" sz="1400" b="1" dirty="0">
                <a:ea typeface="宋体" panose="02010600030101010101" pitchFamily="2" charset="-122"/>
              </a:rPr>
              <a:t>-Shapiro, P. Smyth, and R. </a:t>
            </a:r>
            <a:r>
              <a:rPr lang="en-US" altLang="zh-CN" sz="1400" b="1" dirty="0" err="1">
                <a:ea typeface="宋体" panose="02010600030101010101" pitchFamily="2" charset="-122"/>
              </a:rPr>
              <a:t>Uthurusamy</a:t>
            </a:r>
            <a:r>
              <a:rPr lang="en-US" altLang="zh-CN" sz="1400" b="1" dirty="0">
                <a:ea typeface="宋体" panose="02010600030101010101" pitchFamily="2" charset="-122"/>
              </a:rPr>
              <a:t>. Advances in Knowledge Discovery and Data Mining. AAAI/MIT Press, 1996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U. Fayyad, G. Grinstein, and A. </a:t>
            </a:r>
            <a:r>
              <a:rPr lang="en-US" altLang="zh-CN" sz="1400" b="1" dirty="0" err="1">
                <a:ea typeface="宋体" panose="02010600030101010101" pitchFamily="2" charset="-122"/>
              </a:rPr>
              <a:t>Wierse</a:t>
            </a:r>
            <a:r>
              <a:rPr lang="en-US" altLang="zh-CN" sz="1400" b="1" dirty="0">
                <a:ea typeface="宋体" panose="02010600030101010101" pitchFamily="2" charset="-122"/>
              </a:rPr>
              <a:t>, Information Visualization in Data Mining and Knowledge Discovery, Morgan Kaufmann,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J. Han and M. </a:t>
            </a:r>
            <a:r>
              <a:rPr lang="en-US" altLang="zh-CN" sz="1400" b="1" dirty="0" err="1">
                <a:solidFill>
                  <a:schemeClr val="hlink"/>
                </a:solidFill>
                <a:ea typeface="宋体" panose="02010600030101010101" pitchFamily="2" charset="-122"/>
              </a:rPr>
              <a:t>Kamber</a:t>
            </a: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. Data Mining: Concepts and Techniques. Morgan Kaufmann, 2</a:t>
            </a:r>
            <a:r>
              <a:rPr lang="en-US" altLang="zh-CN" sz="1400" b="1" baseline="30000" dirty="0">
                <a:solidFill>
                  <a:schemeClr val="hlink"/>
                </a:solidFill>
                <a:ea typeface="宋体" panose="02010600030101010101" pitchFamily="2" charset="-122"/>
              </a:rPr>
              <a:t>nd</a:t>
            </a: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 ed., 2006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D. J. Hand, H. </a:t>
            </a:r>
            <a:r>
              <a:rPr lang="en-US" altLang="zh-CN" sz="1400" b="1" dirty="0" err="1">
                <a:ea typeface="宋体" panose="02010600030101010101" pitchFamily="2" charset="-122"/>
              </a:rPr>
              <a:t>Mannila</a:t>
            </a:r>
            <a:r>
              <a:rPr lang="en-US" altLang="zh-CN" sz="1400" b="1" dirty="0">
                <a:ea typeface="宋体" panose="02010600030101010101" pitchFamily="2" charset="-122"/>
              </a:rPr>
              <a:t>, and P. Smyth, Principles of Data Mining, MIT Press,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T. Hastie, R. </a:t>
            </a:r>
            <a:r>
              <a:rPr lang="en-US" altLang="zh-CN" sz="1400" b="1" dirty="0" err="1">
                <a:solidFill>
                  <a:schemeClr val="hlink"/>
                </a:solidFill>
                <a:ea typeface="宋体" panose="02010600030101010101" pitchFamily="2" charset="-122"/>
              </a:rPr>
              <a:t>Tibshirani</a:t>
            </a: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, and J. Friedman, The Elements of Statistical Learning: Data Mining, Inference, and Prediction, Springer-Verlag,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B. Liu, Web Data Mining, Springer 2006.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T. M. Mitchell, Machine Learning, McGraw Hill, 1997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G. </a:t>
            </a:r>
            <a:r>
              <a:rPr lang="en-US" altLang="zh-CN" sz="1400" b="1" dirty="0" err="1">
                <a:ea typeface="宋体" panose="02010600030101010101" pitchFamily="2" charset="-122"/>
              </a:rPr>
              <a:t>Piatetsky</a:t>
            </a:r>
            <a:r>
              <a:rPr lang="en-US" altLang="zh-CN" sz="1400" b="1" dirty="0">
                <a:ea typeface="宋体" panose="02010600030101010101" pitchFamily="2" charset="-122"/>
              </a:rPr>
              <a:t>-Shapiro and W. J. Frawley. Knowledge Discovery in Databases. AAAI/MIT Press, 1991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P.-N. Tan, M. Steinbach and V. Kumar, Introduction to Data Mining, Wiley, 2005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ea typeface="宋体" panose="02010600030101010101" pitchFamily="2" charset="-122"/>
              </a:rPr>
              <a:t>S. M. Weiss and N. </a:t>
            </a:r>
            <a:r>
              <a:rPr lang="en-US" altLang="zh-CN" sz="1400" b="1" dirty="0" err="1">
                <a:ea typeface="宋体" panose="02010600030101010101" pitchFamily="2" charset="-122"/>
              </a:rPr>
              <a:t>Indurkhya</a:t>
            </a:r>
            <a:r>
              <a:rPr lang="en-US" altLang="zh-CN" sz="1400" b="1" dirty="0">
                <a:ea typeface="宋体" panose="02010600030101010101" pitchFamily="2" charset="-122"/>
              </a:rPr>
              <a:t>, Predictive Data Mining, Morgan Kaufmann, 1998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I. H. Witten and E. Frank,  Data Mining: Practical Machine Learning Tools and Techniques with Java Implementations, Morgan Kaufmann, 2</a:t>
            </a:r>
            <a:r>
              <a:rPr lang="en-US" altLang="zh-CN" sz="1400" b="1" baseline="30000" dirty="0">
                <a:solidFill>
                  <a:schemeClr val="hlink"/>
                </a:solidFill>
                <a:ea typeface="宋体" panose="02010600030101010101" pitchFamily="2" charset="-122"/>
              </a:rPr>
              <a:t>nd</a:t>
            </a:r>
            <a:r>
              <a:rPr lang="en-US" altLang="zh-CN" sz="1400" b="1" dirty="0">
                <a:solidFill>
                  <a:schemeClr val="hlink"/>
                </a:solidFill>
                <a:ea typeface="宋体" panose="02010600030101010101" pitchFamily="2" charset="-122"/>
              </a:rPr>
              <a:t> ed. 2005</a:t>
            </a:r>
          </a:p>
          <a:p>
            <a:pPr eaLnBrk="1" hangingPunct="1">
              <a:lnSpc>
                <a:spcPct val="12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72797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4855783" y="336977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概述部分结束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 - 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Features of Big Data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CB39D7-D1B3-43E9-9C2C-CD742939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12" y="1842868"/>
            <a:ext cx="7420742" cy="48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Motivation-Commercial Viewpoints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66968" cy="5370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Commercial Viewpoints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Sources: Web data, e-commerce, purchases at </a:t>
            </a:r>
            <a:r>
              <a:rPr lang="en-US" altLang="zh-CN" sz="1600" b="1" dirty="0" smtClean="0"/>
              <a:t>department/grocery </a:t>
            </a:r>
            <a:r>
              <a:rPr lang="en-US" altLang="zh-CN" sz="1600" b="1" dirty="0"/>
              <a:t>stores, Bank/Credit Card, transactions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Computers have become cheaper and more powerful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Competitive Pressure is Strong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Provide better, customized services for an edge (e.g. in Customer Relationship Management)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D97BF8F-026E-4820-8F09-DA22A59DB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58086"/>
              </p:ext>
            </p:extLst>
          </p:nvPr>
        </p:nvGraphicFramePr>
        <p:xfrm>
          <a:off x="5289477" y="3975665"/>
          <a:ext cx="211296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2142744" imgH="2343912" progId="Visio.Drawing.6">
                  <p:embed/>
                </p:oleObj>
              </mc:Choice>
              <mc:Fallback>
                <p:oleObj name="VISIO" r:id="rId3" imgW="2142744" imgH="2343912" progId="Visio.Drawing.6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CE460605-609A-4699-880C-AB8084700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477" y="3975665"/>
                        <a:ext cx="2112962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story-3dimensional-2">
            <a:extLst>
              <a:ext uri="{FF2B5EF4-FFF2-40B4-BE49-F238E27FC236}">
                <a16:creationId xmlns:a16="http://schemas.microsoft.com/office/drawing/2014/main" id="{3011F817-DC31-41D5-87A5-064EDDE3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71" y="4556884"/>
            <a:ext cx="22320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3EA73BE-BDAA-4179-8231-48F47D5D4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77333"/>
              </p:ext>
            </p:extLst>
          </p:nvPr>
        </p:nvGraphicFramePr>
        <p:xfrm>
          <a:off x="9184421" y="4641291"/>
          <a:ext cx="15097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6" imgW="1661160" imgH="1748028" progId="Visio.Drawing.6">
                  <p:embed/>
                </p:oleObj>
              </mc:Choice>
              <mc:Fallback>
                <p:oleObj name="VISIO" r:id="rId6" imgW="1661160" imgH="1748028" progId="Visio.Drawing.6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833A12EA-9697-4316-8A2C-7A88CF37C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421" y="4641291"/>
                        <a:ext cx="150971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9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 – Scientific Viewpoints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148" y="1290280"/>
            <a:ext cx="11134578" cy="5384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Scientific Viewpoints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collected and stored at enormous speeds (GB/hour)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remote sensors on a satellite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telescopes scanning the skies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microarrays generating gene expression data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scientific simulations generating terabytes of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Traditional techniques infeasible for </a:t>
            </a:r>
            <a:r>
              <a:rPr lang="en-US" altLang="zh-CN" sz="1600" b="1" dirty="0">
                <a:solidFill>
                  <a:srgbClr val="0432FF"/>
                </a:solidFill>
              </a:rPr>
              <a:t>raw data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mining may help scientists 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in classifying and segmenting data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in Hypothesis Formation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97CC833-5582-4112-B7E1-78DD0198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2650" r="946" b="2745"/>
          <a:stretch>
            <a:fillRect/>
          </a:stretch>
        </p:blipFill>
        <p:spPr bwMode="auto">
          <a:xfrm>
            <a:off x="5473966" y="5296490"/>
            <a:ext cx="1621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51C7D45-3283-4BA6-ACF0-C5CECF23C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05815"/>
              </p:ext>
            </p:extLst>
          </p:nvPr>
        </p:nvGraphicFramePr>
        <p:xfrm>
          <a:off x="9526055" y="1584424"/>
          <a:ext cx="25606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4" imgW="2557272" imgH="1991868" progId="Visio.Drawing.6">
                  <p:embed/>
                </p:oleObj>
              </mc:Choice>
              <mc:Fallback>
                <p:oleObj name="VISIO" r:id="rId4" imgW="2557272" imgH="1991868" progId="Visio.Drawing.6">
                  <p:embed/>
                  <p:pic>
                    <p:nvPicPr>
                      <p:cNvPr id="10245" name="Object 8">
                        <a:extLst>
                          <a:ext uri="{FF2B5EF4-FFF2-40B4-BE49-F238E27FC236}">
                            <a16:creationId xmlns:a16="http://schemas.microsoft.com/office/drawing/2014/main" id="{F9D3D061-652D-4305-A1B1-ED73AA9F8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6055" y="1584424"/>
                        <a:ext cx="2560637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916" y="3805311"/>
            <a:ext cx="3710458" cy="28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Motivation: Why Data mining?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1"/>
            <a:ext cx="11238833" cy="4640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There is often information “hidden” in the data that is not readily evident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Human analysts may take weeks to discover useful information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Much of the data is never analyzed at all. ”We are drowning in data, but starving for knowledge ! ”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“Necessity is the mother of invention”—Data mining—Automated analysis of massive data sets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14E22654-F35D-4497-AD1B-C41C580B2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28409"/>
              </p:ext>
            </p:extLst>
          </p:nvPr>
        </p:nvGraphicFramePr>
        <p:xfrm>
          <a:off x="3043238" y="3376737"/>
          <a:ext cx="5356225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hart" r:id="rId3" imgW="4677156" imgH="2600554" progId="Excel.Chart.8">
                  <p:embed/>
                </p:oleObj>
              </mc:Choice>
              <mc:Fallback>
                <p:oleObj name="Chart" r:id="rId3" imgW="4677156" imgH="2600554" progId="Excel.Chart.8">
                  <p:embed/>
                  <p:pic>
                    <p:nvPicPr>
                      <p:cNvPr id="11268" name="Object 9">
                        <a:extLst>
                          <a:ext uri="{FF2B5EF4-FFF2-40B4-BE49-F238E27FC236}">
                            <a16:creationId xmlns:a16="http://schemas.microsoft.com/office/drawing/2014/main" id="{8821BBB5-B3AC-467C-A5AE-2571449F8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376737"/>
                        <a:ext cx="5356225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">
            <a:extLst>
              <a:ext uri="{FF2B5EF4-FFF2-40B4-BE49-F238E27FC236}">
                <a16:creationId xmlns:a16="http://schemas.microsoft.com/office/drawing/2014/main" id="{E7597194-D8A9-4E3E-B54F-25D634535F75}"/>
              </a:ext>
            </a:extLst>
          </p:cNvPr>
          <p:cNvGrpSpPr>
            <a:grpSpLocks/>
          </p:cNvGrpSpPr>
          <p:nvPr/>
        </p:nvGrpSpPr>
        <p:grpSpPr bwMode="auto">
          <a:xfrm>
            <a:off x="2264568" y="5959126"/>
            <a:ext cx="7393782" cy="530713"/>
            <a:chOff x="288" y="3221"/>
            <a:chExt cx="5280" cy="379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E2F5EAD4-BAA6-4FE9-9816-E8E47A12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sz="1400" b="0">
                <a:latin typeface="Arial Narrow" panose="020B0606020202030204" pitchFamily="34" charset="0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FE80AE1D-6206-45FA-B471-23B2279F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21"/>
              <a:ext cx="526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200" b="0" dirty="0">
                  <a:solidFill>
                    <a:srgbClr val="0C6D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0" dirty="0">
                  <a:solidFill>
                    <a:srgbClr val="0C6D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From: R. Grossman, C. Kamath, V. Kumar, “Data Mining for Scientific and Engineering Applications”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6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Evolution of Database Technology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0" y="1290280"/>
            <a:ext cx="11259934" cy="52914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1960s: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collection, database creation, IMS and network DBMS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1970s: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Relational data model, relational DBMS implementation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1980s: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RDBMS, advanced data models (extended-relational, OO, deductive, etc.)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Application-oriented DBMS (spatial, scientific, engineering, etc.)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1990s: 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mining, data warehousing, multimedia databases, and Web databases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2000s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Stream data management and mining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Data mining and its applications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/>
              <a:t>Web technology (XML, data integration) and global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079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data mining?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9934" cy="52703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1800" b="1" dirty="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Extraction of interesting (</a:t>
            </a:r>
            <a:r>
              <a:rPr lang="en-GB" altLang="zh-CN" sz="1600" b="1" u="sng" dirty="0"/>
              <a:t>non-trivial</a:t>
            </a:r>
            <a:r>
              <a:rPr lang="en-GB" altLang="zh-CN" sz="1600" b="1" dirty="0"/>
              <a:t>(</a:t>
            </a:r>
            <a:r>
              <a:rPr lang="zh-CN" altLang="en-GB" sz="1600" b="1" dirty="0"/>
              <a:t>非平凡的</a:t>
            </a:r>
            <a:r>
              <a:rPr lang="en-GB" altLang="zh-CN" sz="1600" b="1" dirty="0"/>
              <a:t>)</a:t>
            </a:r>
            <a:r>
              <a:rPr lang="en-GB" altLang="zh-CN" sz="1600" b="1" u="sng" dirty="0"/>
              <a:t>,</a:t>
            </a:r>
            <a:r>
              <a:rPr lang="en-GB" altLang="zh-CN" sz="1600" b="1" dirty="0"/>
              <a:t> </a:t>
            </a:r>
            <a:r>
              <a:rPr lang="en-GB" altLang="zh-CN" sz="1600" b="1" u="sng" dirty="0"/>
              <a:t>implicit</a:t>
            </a:r>
            <a:r>
              <a:rPr lang="en-GB" altLang="zh-CN" sz="1600" b="1" dirty="0"/>
              <a:t>(</a:t>
            </a:r>
            <a:r>
              <a:rPr lang="zh-CN" altLang="en-GB" sz="1600" b="1" dirty="0"/>
              <a:t>隐含的</a:t>
            </a:r>
            <a:r>
              <a:rPr lang="en-GB" altLang="zh-CN" sz="1600" b="1" dirty="0"/>
              <a:t>), </a:t>
            </a:r>
            <a:r>
              <a:rPr lang="en-GB" altLang="zh-CN" sz="1600" b="1" u="sng" dirty="0"/>
              <a:t>previously unknown</a:t>
            </a:r>
            <a:r>
              <a:rPr lang="en-GB" altLang="zh-CN" sz="1600" b="1" dirty="0"/>
              <a:t>(</a:t>
            </a:r>
            <a:r>
              <a:rPr lang="zh-CN" altLang="en-GB" sz="1600" b="1" dirty="0"/>
              <a:t>事先未知</a:t>
            </a:r>
            <a:r>
              <a:rPr lang="en-GB" altLang="zh-CN" sz="1600" b="1" dirty="0"/>
              <a:t>)</a:t>
            </a:r>
            <a:r>
              <a:rPr lang="zh-CN" altLang="en-GB" sz="1600" b="1" dirty="0"/>
              <a:t> </a:t>
            </a:r>
            <a:r>
              <a:rPr lang="en-GB" altLang="zh-CN" sz="1600" b="1" dirty="0"/>
              <a:t>and </a:t>
            </a:r>
            <a:r>
              <a:rPr lang="en-GB" altLang="zh-CN" sz="1600" b="1" u="sng" dirty="0"/>
              <a:t>potentially useful</a:t>
            </a:r>
            <a:r>
              <a:rPr lang="en-GB" altLang="zh-CN" sz="1600" b="1" dirty="0"/>
              <a:t>(</a:t>
            </a:r>
            <a:r>
              <a:rPr lang="zh-CN" altLang="en-GB" sz="1600" b="1" dirty="0"/>
              <a:t>潜在用途</a:t>
            </a:r>
            <a:r>
              <a:rPr lang="en-GB" altLang="zh-CN" sz="1600" b="1" dirty="0"/>
              <a:t>)</a:t>
            </a:r>
            <a:r>
              <a:rPr lang="en-GB" altLang="zh-CN" sz="1600" b="1" u="sng" dirty="0"/>
              <a:t>)</a:t>
            </a:r>
            <a:r>
              <a:rPr lang="en-GB" altLang="zh-CN" sz="1600" b="1" dirty="0"/>
              <a:t> 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Data mining: a misnomer?</a:t>
            </a:r>
            <a:endParaRPr lang="en-GB" altLang="zh-CN" sz="16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1800" b="1" dirty="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Knowledge Discovery (</a:t>
            </a:r>
            <a:r>
              <a:rPr lang="en-US" altLang="zh-CN" sz="1600" b="1" u="sng" dirty="0"/>
              <a:t>mining</a:t>
            </a:r>
            <a:r>
              <a:rPr lang="en-US" altLang="zh-CN" sz="1600" b="1" dirty="0"/>
              <a:t>) in databases (KDD)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Knowledge Extraction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Data/pattern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Data Archeology</a:t>
            </a:r>
            <a:r>
              <a:rPr lang="zh-CN" altLang="en-US" sz="1600" b="1" dirty="0"/>
              <a:t>（数据考古）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Data Dredging</a:t>
            </a:r>
            <a:r>
              <a:rPr lang="zh-CN" altLang="en-US" sz="1600" b="1" dirty="0"/>
              <a:t>（数据捕捞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挖掘）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Information Harvesting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432FF"/>
                </a:solidFill>
              </a:rPr>
              <a:t>Business Intelligence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b="1" dirty="0"/>
              <a:t>Watch out: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b="1" dirty="0"/>
              <a:t>(Deductive) expert systems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71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79299</TotalTime>
  <Words>2999</Words>
  <Application>Microsoft Office PowerPoint</Application>
  <PresentationFormat>宽屏</PresentationFormat>
  <Paragraphs>398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新細明體</vt:lpstr>
      <vt:lpstr>方正粗黑宋简体</vt:lpstr>
      <vt:lpstr>仿宋</vt:lpstr>
      <vt:lpstr>黑体</vt:lpstr>
      <vt:lpstr>宋体</vt:lpstr>
      <vt:lpstr>Microsoft YaHei</vt:lpstr>
      <vt:lpstr>Microsoft YaHei</vt:lpstr>
      <vt:lpstr>Arial</vt:lpstr>
      <vt:lpstr>Arial Narrow</vt:lpstr>
      <vt:lpstr>Calibri</vt:lpstr>
      <vt:lpstr>Franklin Gothic Book</vt:lpstr>
      <vt:lpstr>Impact</vt:lpstr>
      <vt:lpstr>Tahoma</vt:lpstr>
      <vt:lpstr>Times New Roman</vt:lpstr>
      <vt:lpstr>Wingdings</vt:lpstr>
      <vt:lpstr>Wingdings 2</vt:lpstr>
      <vt:lpstr>Tsinghua</vt:lpstr>
      <vt:lpstr>VISIO</vt:lpstr>
      <vt:lpstr>Chart</vt:lpstr>
      <vt:lpstr>Introduction (Data Mining: Method and Application)</vt:lpstr>
      <vt:lpstr>Motivation - Background</vt:lpstr>
      <vt:lpstr>Motivation - Background</vt:lpstr>
      <vt:lpstr>Motivation - Background</vt:lpstr>
      <vt:lpstr>Motivation-Commercial Viewpoints</vt:lpstr>
      <vt:lpstr>Motivation – Scientific Viewpoints</vt:lpstr>
      <vt:lpstr>Motivation: Why Data mining?</vt:lpstr>
      <vt:lpstr>Evolution of Database Technology</vt:lpstr>
      <vt:lpstr>What is data mining?</vt:lpstr>
      <vt:lpstr>Knowledge Discovery Process</vt:lpstr>
      <vt:lpstr>Data Mining v.s. KDD</vt:lpstr>
      <vt:lpstr>Data Mining and Business Intelligence</vt:lpstr>
      <vt:lpstr>Data Mining: Confluence of Multiple Disciplines</vt:lpstr>
      <vt:lpstr>Why not traditional data analysis?</vt:lpstr>
      <vt:lpstr>Multi-Dimensional View of Data Mining</vt:lpstr>
      <vt:lpstr>Data Mining: Classification Schemes</vt:lpstr>
      <vt:lpstr>Data Mining Functionalities(1)</vt:lpstr>
      <vt:lpstr>Data Mining Functionalities(2)</vt:lpstr>
      <vt:lpstr>About Top-10 DM Algorithms(1)</vt:lpstr>
      <vt:lpstr>About Top-10 DM Algorithms(2)</vt:lpstr>
      <vt:lpstr>About Top-10 DM Algorithms(3)</vt:lpstr>
      <vt:lpstr>About Top-10 DM Algorithms(4)</vt:lpstr>
      <vt:lpstr>Major Issues in Data Mining</vt:lpstr>
      <vt:lpstr>Textbook</vt:lpstr>
      <vt:lpstr>References(1)</vt:lpstr>
      <vt:lpstr>References(2)</vt:lpstr>
      <vt:lpstr>A Brief History of Data Mining Society</vt:lpstr>
      <vt:lpstr>Conferences</vt:lpstr>
      <vt:lpstr>Journals</vt:lpstr>
      <vt:lpstr>Internet Resources(1)</vt:lpstr>
      <vt:lpstr>Internet Resources(2)</vt:lpstr>
      <vt:lpstr>Relative Courses</vt:lpstr>
      <vt:lpstr>Summary</vt:lpstr>
      <vt:lpstr>Recommended Reference Books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6260</cp:revision>
  <cp:lastPrinted>2019-04-19T01:46:34Z</cp:lastPrinted>
  <dcterms:created xsi:type="dcterms:W3CDTF">2013-09-16T02:46:25Z</dcterms:created>
  <dcterms:modified xsi:type="dcterms:W3CDTF">2022-03-07T02:43:50Z</dcterms:modified>
</cp:coreProperties>
</file>