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5"/>
  </p:notesMasterIdLst>
  <p:handoutMasterIdLst>
    <p:handoutMasterId r:id="rId16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804" r:id="rId14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Preprocessing</a:t>
            </a:r>
            <a:br>
              <a:rPr lang="en-US" altLang="zh-CN" b="1" dirty="0"/>
            </a:br>
            <a:r>
              <a:rPr lang="en-US" altLang="zh-CN" sz="2000" b="1" dirty="0" smtClean="0"/>
              <a:t>——Data Cleaning——</a:t>
            </a:r>
            <a:endParaRPr lang="zh-CN" altLang="en-US" sz="2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Regression</a:t>
            </a:r>
            <a:endParaRPr lang="zh-CN" altLang="en-US" sz="2000" b="1" dirty="0"/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4C0CDDDF-E092-4405-AD6D-C0966C959F53}"/>
              </a:ext>
            </a:extLst>
          </p:cNvPr>
          <p:cNvGrpSpPr>
            <a:grpSpLocks/>
          </p:cNvGrpSpPr>
          <p:nvPr/>
        </p:nvGrpSpPr>
        <p:grpSpPr bwMode="auto">
          <a:xfrm>
            <a:off x="1005455" y="1674957"/>
            <a:ext cx="5986462" cy="4133850"/>
            <a:chOff x="823" y="917"/>
            <a:chExt cx="4537" cy="3074"/>
          </a:xfrm>
        </p:grpSpPr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76F5DEA6-DCB1-4529-92C5-C4D4477C5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767"/>
              <a:ext cx="4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761BE615-5227-441E-81A1-0E7A34969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0" y="1029"/>
              <a:ext cx="0" cy="2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A7CE8FEF-2AAB-494C-BBBE-E2FC82823F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43" y="208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293ABC3E-A990-43CB-B4A5-AE92411F6D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80" y="214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7F6E3145-60BE-4D40-8E4D-E2AFA6F63C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70" y="1565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63E8CA75-9785-4A9C-A3F0-149C5C4BF5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0" y="244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034F312-1FD2-4AE3-8943-AF55DA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09" y="185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E8CADF7E-E367-42AD-82AD-7A8EB8C336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36" y="168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5DFFB112-302B-45E2-84C2-3D82D96DDC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34" y="250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CDF37724-705A-4962-A20C-F5D2600367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38" y="168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C7C14617-05DF-448B-AEE1-97E2F89980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51" y="153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9C9609D0-03FC-4674-821B-BC6BB4B067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12" y="15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9FA3C608-7FF1-448D-8523-81B4A52C7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06" y="267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2094CB4F-0D59-4EF9-8C66-2EF83ABB8B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99" y="135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8DED24A0-30D9-423F-85E9-8CFB2B2432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07" y="127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63242F3F-0607-4FD4-A6CF-97EC04DE4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9" y="1224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4458E086-C7F7-4CFE-8484-96AAB9303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2759"/>
              <a:ext cx="25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 Box 22">
              <a:extLst>
                <a:ext uri="{FF2B5EF4-FFF2-40B4-BE49-F238E27FC236}">
                  <a16:creationId xmlns:a16="http://schemas.microsoft.com/office/drawing/2014/main" id="{CA68DCE7-B94E-4111-A2F5-6F7F3002E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917"/>
              <a:ext cx="25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9" name="Text Box 23">
              <a:extLst>
                <a:ext uri="{FF2B5EF4-FFF2-40B4-BE49-F238E27FC236}">
                  <a16:creationId xmlns:a16="http://schemas.microsoft.com/office/drawing/2014/main" id="{22960C23-C2D3-4F0F-AD36-1816122B1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28"/>
              <a:ext cx="97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4E3FFCED-B7C7-4434-98DE-2DBA37C5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574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D0460C27-37CD-4588-B600-E76CBF81E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0" y="1584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102BFD9D-4928-4E4C-9124-C3211C87E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0" y="2221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7">
              <a:extLst>
                <a:ext uri="{FF2B5EF4-FFF2-40B4-BE49-F238E27FC236}">
                  <a16:creationId xmlns:a16="http://schemas.microsoft.com/office/drawing/2014/main" id="{8CDDA2EE-FDEC-4785-ADA2-DA9D8514F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2779"/>
              <a:ext cx="37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54" name="Text Box 28">
              <a:extLst>
                <a:ext uri="{FF2B5EF4-FFF2-40B4-BE49-F238E27FC236}">
                  <a16:creationId xmlns:a16="http://schemas.microsoft.com/office/drawing/2014/main" id="{59E3EA03-4009-469B-AFD7-84E46452C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1464"/>
              <a:ext cx="37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Y2</a:t>
              </a:r>
            </a:p>
          </p:txBody>
        </p:sp>
        <p:sp>
          <p:nvSpPr>
            <p:cNvPr id="55" name="Text Box 29">
              <a:extLst>
                <a:ext uri="{FF2B5EF4-FFF2-40B4-BE49-F238E27FC236}">
                  <a16:creationId xmlns:a16="http://schemas.microsoft.com/office/drawing/2014/main" id="{BCAEB3DB-E180-46F7-8F42-80980810E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059"/>
              <a:ext cx="43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Y1’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77" y="2434147"/>
            <a:ext cx="3444261" cy="25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28" y="1651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Cleaning as a Process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/>
              <a:t>Data discrepancy (</a:t>
            </a:r>
            <a:r>
              <a:rPr lang="zh-CN" altLang="en-US" sz="1800" b="1" dirty="0"/>
              <a:t>不符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异常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detection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Use metadata (e.g., domain, range, dependency, distribution)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Check field overloading 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Check uniqueness rule, consecutive rule and null rule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Use commercial tools</a:t>
            </a:r>
          </a:p>
          <a:p>
            <a:pPr lvl="2">
              <a:spcBef>
                <a:spcPts val="500"/>
              </a:spcBef>
            </a:pPr>
            <a:r>
              <a:rPr lang="en-US" altLang="zh-CN" sz="1400" b="1" dirty="0"/>
              <a:t>Data scrubbing(</a:t>
            </a:r>
            <a:r>
              <a:rPr lang="zh-CN" altLang="en-US" sz="1400" b="1" dirty="0"/>
              <a:t>数据清洗</a:t>
            </a:r>
            <a:r>
              <a:rPr lang="en-US" altLang="zh-CN" sz="1400" b="1" dirty="0"/>
              <a:t>): use simple domain knowledge (e.g., postal code, spell-check) to detect errors and make corrections</a:t>
            </a:r>
          </a:p>
          <a:p>
            <a:pPr lvl="2">
              <a:spcBef>
                <a:spcPts val="500"/>
              </a:spcBef>
            </a:pPr>
            <a:r>
              <a:rPr lang="en-US" altLang="zh-CN" sz="1400" b="1" dirty="0"/>
              <a:t>Data auditing(</a:t>
            </a:r>
            <a:r>
              <a:rPr lang="zh-CN" altLang="en-US" sz="1400" b="1" dirty="0"/>
              <a:t>数据审查</a:t>
            </a:r>
            <a:r>
              <a:rPr lang="en-US" altLang="zh-CN" sz="1400" b="1" dirty="0"/>
              <a:t>): by analyzing data to discover rules and relationship to detect violators (e.g., correlation and clustering to find outliers)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/>
              <a:t>Data migration and integration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Data migration tools: allow transformations to be specified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ETL (Extraction/Transformation/Loading) tools: allow users to specify transformations through a graphical user interface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Integration of the two processes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Iterative and interactive (</a:t>
            </a:r>
            <a:r>
              <a:rPr lang="zh-CN" altLang="en-US" sz="1600" b="1" dirty="0"/>
              <a:t>迭代和互动 </a:t>
            </a:r>
            <a:r>
              <a:rPr lang="en-US" altLang="zh-CN" sz="1600" b="1" dirty="0"/>
              <a:t>e.g., Potter’s Wheels)</a:t>
            </a:r>
          </a:p>
        </p:txBody>
      </p:sp>
    </p:spTree>
    <p:extLst>
      <p:ext uri="{BB962C8B-B14F-4D97-AF65-F5344CB8AC3E}">
        <p14:creationId xmlns:p14="http://schemas.microsoft.com/office/powerpoint/2010/main" val="370127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38" y="3369775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Preprocessing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About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Why preprocess the data?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Descriptive data summarization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Data cleaning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integration and transformation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reduction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Discretization and concept hierarchy generation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Cleaning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Importance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“Data cleaning is one of the three biggest problems in data warehousing”—Ralph Kimball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“Data cleaning is the number one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No.1</a:t>
            </a:r>
            <a:r>
              <a:rPr lang="zh-CN" altLang="en-US" sz="1800" b="1" dirty="0"/>
              <a:t>） </a:t>
            </a:r>
            <a:r>
              <a:rPr lang="en-US" altLang="zh-CN" sz="1800" b="1" dirty="0"/>
              <a:t>problem in data warehousing”—DCI survey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cleaning tasks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Fill in missing values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Identify outliers and smooth out noisy data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Correct inconsistent data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Resolve redundancy caused by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185889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Missing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Data is not always available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E.g., many tuples have no recorded value for several attributes, such as customer income in sales data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Missing data may be due to 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equipment malfunction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inconsistent with other recorded data and thus deleted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data not entered due to misunderstanding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not register certain data may not be considered important at the time of entry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history or changes of the data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Missing data may need to be inferred.</a:t>
            </a:r>
          </a:p>
        </p:txBody>
      </p:sp>
    </p:spTree>
    <p:extLst>
      <p:ext uri="{BB962C8B-B14F-4D97-AF65-F5344CB8AC3E}">
        <p14:creationId xmlns:p14="http://schemas.microsoft.com/office/powerpoint/2010/main" val="39095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 How to Handle Missing Data?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Ignore the tuple: usually done when class label is missing (assuming the tasks in classification—not effective when the percentage of missing values per attribute varies considerably.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Fill in the missing value manually: tedious(</a:t>
            </a:r>
            <a:r>
              <a:rPr lang="zh-CN" altLang="en-US" sz="2000" b="1" dirty="0"/>
              <a:t>冗余</a:t>
            </a:r>
            <a:r>
              <a:rPr lang="en-US" altLang="zh-CN" sz="2000" b="1" dirty="0"/>
              <a:t>) + infeasible?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Fill in it automatically with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a global constant : e.g., “unknown”, a new class?! 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the attribute mean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the attribute mean for all samples belonging to the same class: smarter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5" y="2766829"/>
            <a:ext cx="3135086" cy="1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 Noisy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Noise: random error or variance in a measured variable</a:t>
            </a:r>
          </a:p>
          <a:p>
            <a:r>
              <a:rPr lang="en-US" altLang="zh-CN" sz="2000" b="1" dirty="0"/>
              <a:t>Incorrect attribute values may due to</a:t>
            </a:r>
          </a:p>
          <a:p>
            <a:pPr lvl="1"/>
            <a:r>
              <a:rPr lang="en-US" altLang="zh-CN" sz="1800" b="1" dirty="0"/>
              <a:t>faulty data collection </a:t>
            </a:r>
            <a:r>
              <a:rPr lang="en-US" altLang="zh-CN" sz="1800" b="1" dirty="0" smtClean="0"/>
              <a:t>instruments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data entry problems</a:t>
            </a:r>
          </a:p>
          <a:p>
            <a:pPr lvl="1"/>
            <a:r>
              <a:rPr lang="en-US" altLang="zh-CN" sz="1800" b="1" dirty="0"/>
              <a:t>data transmission </a:t>
            </a:r>
            <a:r>
              <a:rPr lang="en-US" altLang="zh-CN" sz="1800" b="1" dirty="0" smtClean="0"/>
              <a:t>problems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technology limitation</a:t>
            </a:r>
          </a:p>
          <a:p>
            <a:pPr lvl="1"/>
            <a:r>
              <a:rPr lang="en-US" altLang="zh-CN" sz="1800" b="1" dirty="0"/>
              <a:t>inconsistency in naming convention</a:t>
            </a:r>
            <a:r>
              <a:rPr lang="zh-CN" altLang="en-US" sz="1800" b="1" dirty="0"/>
              <a:t>（命名约定） </a:t>
            </a:r>
          </a:p>
          <a:p>
            <a:r>
              <a:rPr lang="en-US" altLang="zh-CN" sz="2000" b="1" dirty="0"/>
              <a:t>Other data problems which requires data cleaning</a:t>
            </a:r>
          </a:p>
          <a:p>
            <a:pPr lvl="1"/>
            <a:r>
              <a:rPr lang="en-US" altLang="zh-CN" sz="1800" b="1" dirty="0"/>
              <a:t>duplicate records</a:t>
            </a:r>
          </a:p>
          <a:p>
            <a:pPr lvl="1"/>
            <a:r>
              <a:rPr lang="en-US" altLang="zh-CN" sz="1800" b="1" dirty="0"/>
              <a:t>incomplete data</a:t>
            </a:r>
          </a:p>
          <a:p>
            <a:pPr lvl="1"/>
            <a:r>
              <a:rPr lang="en-US" altLang="zh-CN" sz="1800" b="1" dirty="0"/>
              <a:t>inconsistent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61" y="4267207"/>
            <a:ext cx="4743039" cy="2524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45" y="2135187"/>
            <a:ext cx="3776396" cy="19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 How to handle noisy data?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Binning</a:t>
            </a:r>
            <a:r>
              <a:rPr lang="zh-CN" altLang="en-US" sz="2000" b="1" dirty="0"/>
              <a:t>（分箱）</a:t>
            </a:r>
          </a:p>
          <a:p>
            <a:pPr lvl="1"/>
            <a:r>
              <a:rPr lang="en-US" altLang="zh-CN" sz="1800" b="1" dirty="0"/>
              <a:t>first sort data and partition into (equal-frequency) bins</a:t>
            </a:r>
          </a:p>
          <a:p>
            <a:pPr lvl="1"/>
            <a:r>
              <a:rPr lang="en-US" altLang="zh-CN" sz="1800" b="1" dirty="0"/>
              <a:t>then one can </a:t>
            </a:r>
            <a:r>
              <a:rPr lang="en-US" altLang="zh-CN" sz="1800" b="1" dirty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zh-CN" sz="1800" b="1" dirty="0"/>
              <a:t>, etc.</a:t>
            </a:r>
          </a:p>
          <a:p>
            <a:r>
              <a:rPr lang="en-US" altLang="zh-CN" sz="2000" b="1" dirty="0"/>
              <a:t>Clustering</a:t>
            </a:r>
          </a:p>
          <a:p>
            <a:pPr lvl="1"/>
            <a:r>
              <a:rPr lang="en-US" altLang="zh-CN" sz="1800" b="1" dirty="0"/>
              <a:t>detect and remove outliers</a:t>
            </a:r>
          </a:p>
          <a:p>
            <a:r>
              <a:rPr lang="en-US" altLang="zh-CN" sz="2000" b="1" dirty="0"/>
              <a:t>Combined computer and human inspection</a:t>
            </a:r>
          </a:p>
          <a:p>
            <a:pPr lvl="1"/>
            <a:r>
              <a:rPr lang="en-US" altLang="zh-CN" sz="1800" b="1" dirty="0"/>
              <a:t>detect suspicious values and check by human (e.g., deal with possible outliers)</a:t>
            </a:r>
          </a:p>
          <a:p>
            <a:r>
              <a:rPr lang="en-US" altLang="zh-CN" sz="2000" b="1" dirty="0"/>
              <a:t>Regression</a:t>
            </a:r>
          </a:p>
          <a:p>
            <a:pPr lvl="1"/>
            <a:r>
              <a:rPr lang="en-US" altLang="zh-CN" sz="1800" b="1" dirty="0"/>
              <a:t>smooth by fitting the data into regression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53235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Simple Discretization Methods: Binning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</a:rPr>
              <a:t>Equal-width</a:t>
            </a:r>
            <a:r>
              <a:rPr lang="en-US" altLang="zh-CN" sz="2000" b="1" dirty="0"/>
              <a:t> (distance) partitioning:</a:t>
            </a: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Divides the range into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intervals of equal size: </a:t>
            </a:r>
            <a:r>
              <a:rPr lang="en-US" altLang="zh-CN" sz="1800" b="1" dirty="0">
                <a:solidFill>
                  <a:srgbClr val="39513E"/>
                </a:solidFill>
              </a:rPr>
              <a:t>uniform grid</a:t>
            </a:r>
            <a:endParaRPr lang="en-US" altLang="zh-CN" sz="1800" b="1" dirty="0">
              <a:solidFill>
                <a:schemeClr val="hlink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if </a:t>
            </a:r>
            <a:r>
              <a:rPr lang="en-US" altLang="zh-CN" sz="1800" b="1" i="1" dirty="0"/>
              <a:t>A</a:t>
            </a:r>
            <a:r>
              <a:rPr lang="en-US" altLang="zh-CN" sz="1800" b="1" dirty="0"/>
              <a:t> and </a:t>
            </a:r>
            <a:r>
              <a:rPr lang="en-US" altLang="zh-CN" sz="1800" b="1" i="1" dirty="0"/>
              <a:t>B</a:t>
            </a:r>
            <a:r>
              <a:rPr lang="en-US" altLang="zh-CN" sz="1800" b="1" dirty="0"/>
              <a:t> are the lowest and highest values of the attribute, the width of intervals will be: </a:t>
            </a:r>
            <a:r>
              <a:rPr lang="en-US" altLang="zh-CN" sz="1800" b="1" i="1" dirty="0"/>
              <a:t>W </a:t>
            </a:r>
            <a:r>
              <a:rPr lang="en-US" altLang="zh-CN" sz="1800" b="1" dirty="0"/>
              <a:t>= (</a:t>
            </a:r>
            <a:r>
              <a:rPr lang="en-US" altLang="zh-CN" sz="1800" b="1" i="1" dirty="0"/>
              <a:t>B </a:t>
            </a:r>
            <a:r>
              <a:rPr lang="en-US" altLang="zh-CN" sz="1800" b="1" dirty="0"/>
              <a:t>–</a:t>
            </a:r>
            <a:r>
              <a:rPr lang="en-US" altLang="zh-CN" sz="1800" b="1" i="1" dirty="0"/>
              <a:t>A</a:t>
            </a:r>
            <a:r>
              <a:rPr lang="en-US" altLang="zh-CN" sz="1800" b="1" dirty="0"/>
              <a:t>)/</a:t>
            </a:r>
            <a:r>
              <a:rPr lang="en-US" altLang="zh-CN" sz="1800" b="1" i="1" dirty="0"/>
              <a:t>N.</a:t>
            </a:r>
            <a:endParaRPr lang="en-US" altLang="zh-CN" sz="1800" b="1" dirty="0"/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The most straightforward, but outliers may dominate presentation</a:t>
            </a: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Skewed data is not handled well.</a:t>
            </a:r>
            <a:endParaRPr lang="en-US" altLang="zh-CN" sz="1800" b="1" i="1" dirty="0"/>
          </a:p>
          <a:p>
            <a:r>
              <a:rPr lang="en-US" altLang="zh-CN" sz="2000" b="1" dirty="0">
                <a:solidFill>
                  <a:schemeClr val="hlink"/>
                </a:solidFill>
              </a:rPr>
              <a:t>Equal-depth</a:t>
            </a:r>
            <a:r>
              <a:rPr lang="en-US" altLang="zh-CN" sz="2000" b="1" dirty="0"/>
              <a:t> (frequency) partitioning:</a:t>
            </a: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Divides the range into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intervals, each containing approximately same number of samples</a:t>
            </a: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Good data scaling</a:t>
            </a:r>
          </a:p>
          <a:p>
            <a:pPr lvl="1">
              <a:spcBef>
                <a:spcPts val="500"/>
              </a:spcBef>
            </a:pPr>
            <a:r>
              <a:rPr lang="en-US" altLang="zh-CN" sz="1800" b="1" dirty="0"/>
              <a:t>Managing categorical attributes can be tricky.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29" y="4433208"/>
            <a:ext cx="3526971" cy="24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9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Binning Methods for Data Smoothing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Sorted data for price (in dollars): 4, 8, 9, 15, 21, 21, 24, 25, 26, 28, 29, 34</a:t>
            </a:r>
          </a:p>
          <a:p>
            <a:pPr lvl="1">
              <a:lnSpc>
                <a:spcPct val="150000"/>
              </a:lnSpc>
            </a:pPr>
            <a:r>
              <a:rPr lang="en-US" altLang="zh-CN" sz="1900" b="1" dirty="0"/>
              <a:t>Partition into equal-frequency (</a:t>
            </a:r>
            <a:r>
              <a:rPr lang="en-US" altLang="zh-CN" sz="1900" b="1" dirty="0" smtClean="0"/>
              <a:t>equal-depth</a:t>
            </a:r>
            <a:r>
              <a:rPr lang="en-US" altLang="zh-CN" sz="1900" b="1" dirty="0"/>
              <a:t>) bins: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1: 4, 8, 9, 15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2: 21, 21, 24, 25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3: 26, 28, 29, 34</a:t>
            </a:r>
          </a:p>
          <a:p>
            <a:pPr lvl="1">
              <a:lnSpc>
                <a:spcPct val="150000"/>
              </a:lnSpc>
            </a:pPr>
            <a:r>
              <a:rPr lang="en-US" altLang="zh-CN" sz="1900" b="1" dirty="0"/>
              <a:t>Smoothing by bin means: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1: 9, 9, 9, 9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2: 23, 23, 23, 23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3: 29, 29, 29, 29</a:t>
            </a:r>
          </a:p>
          <a:p>
            <a:pPr lvl="1">
              <a:lnSpc>
                <a:spcPct val="150000"/>
              </a:lnSpc>
            </a:pPr>
            <a:r>
              <a:rPr lang="en-US" altLang="zh-CN" sz="1900" b="1" dirty="0"/>
              <a:t>Smoothing by bin boundaries: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1: 4, 4, 4, 15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2: 21, 21, 25, 25</a:t>
            </a:r>
          </a:p>
          <a:p>
            <a:pPr lvl="2">
              <a:lnSpc>
                <a:spcPct val="150000"/>
              </a:lnSpc>
            </a:pPr>
            <a:r>
              <a:rPr lang="en-US" altLang="zh-CN" sz="1700" b="1" dirty="0"/>
              <a:t>Bin 3: 26, 26, 26, 34</a:t>
            </a:r>
          </a:p>
        </p:txBody>
      </p:sp>
    </p:spTree>
    <p:extLst>
      <p:ext uri="{BB962C8B-B14F-4D97-AF65-F5344CB8AC3E}">
        <p14:creationId xmlns:p14="http://schemas.microsoft.com/office/powerpoint/2010/main" val="383330963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79023</TotalTime>
  <Words>803</Words>
  <Application>Microsoft Office PowerPoint</Application>
  <PresentationFormat>宽屏</PresentationFormat>
  <Paragraphs>111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新細明體</vt:lpstr>
      <vt:lpstr>方正粗黑宋简体</vt:lpstr>
      <vt:lpstr>SimSun</vt:lpstr>
      <vt:lpstr>SimSun</vt:lpstr>
      <vt:lpstr>Microsoft YaHei</vt:lpstr>
      <vt:lpstr>Arial</vt:lpstr>
      <vt:lpstr>Arial Narrow</vt:lpstr>
      <vt:lpstr>Calibri</vt:lpstr>
      <vt:lpstr>Times New Roman</vt:lpstr>
      <vt:lpstr>Wingdings</vt:lpstr>
      <vt:lpstr>Wingdings 2</vt:lpstr>
      <vt:lpstr>Tsinghua</vt:lpstr>
      <vt:lpstr>Data Preprocessing ——Data Cleaning——</vt:lpstr>
      <vt:lpstr>Data Preprocessing</vt:lpstr>
      <vt:lpstr>Data Cleaning</vt:lpstr>
      <vt:lpstr>Missing Data</vt:lpstr>
      <vt:lpstr> How to Handle Missing Data?</vt:lpstr>
      <vt:lpstr> Noisy Data</vt:lpstr>
      <vt:lpstr> How to handle noisy data?</vt:lpstr>
      <vt:lpstr>Simple Discretization Methods: Binning</vt:lpstr>
      <vt:lpstr>Binning Methods for Data Smoothing</vt:lpstr>
      <vt:lpstr>Regression</vt:lpstr>
      <vt:lpstr>Cluster Analysis</vt:lpstr>
      <vt:lpstr>Data Cleaning as a Process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6142</cp:revision>
  <cp:lastPrinted>2019-04-19T01:46:34Z</cp:lastPrinted>
  <dcterms:created xsi:type="dcterms:W3CDTF">2013-09-16T02:46:25Z</dcterms:created>
  <dcterms:modified xsi:type="dcterms:W3CDTF">2021-03-15T02:56:02Z</dcterms:modified>
</cp:coreProperties>
</file>