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3"/>
  </p:notesMasterIdLst>
  <p:handoutMasterIdLst>
    <p:handoutMasterId r:id="rId14"/>
  </p:handoutMasterIdLst>
  <p:sldIdLst>
    <p:sldId id="920" r:id="rId2"/>
    <p:sldId id="975" r:id="rId3"/>
    <p:sldId id="976" r:id="rId4"/>
    <p:sldId id="982" r:id="rId5"/>
    <p:sldId id="977" r:id="rId6"/>
    <p:sldId id="985" r:id="rId7"/>
    <p:sldId id="978" r:id="rId8"/>
    <p:sldId id="980" r:id="rId9"/>
    <p:sldId id="984" r:id="rId10"/>
    <p:sldId id="983" r:id="rId11"/>
    <p:sldId id="804" r:id="rId12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82"/>
            <p14:sldId id="977"/>
            <p14:sldId id="985"/>
            <p14:sldId id="978"/>
            <p14:sldId id="980"/>
            <p14:sldId id="984"/>
            <p14:sldId id="983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Data Collection</a:t>
            </a:r>
            <a:br>
              <a:rPr lang="en-US" altLang="zh-CN" b="1" dirty="0" smtClean="0"/>
            </a:br>
            <a:r>
              <a:rPr lang="en-US" altLang="zh-CN" sz="2000" b="1" dirty="0" smtClean="0"/>
              <a:t>——</a:t>
            </a:r>
            <a:r>
              <a:rPr lang="en-US" altLang="zh-CN" sz="2000" dirty="0" smtClean="0"/>
              <a:t>Background</a:t>
            </a:r>
            <a:r>
              <a:rPr lang="en-US" altLang="zh-CN" sz="2000" b="1" dirty="0" smtClean="0"/>
              <a:t>——</a:t>
            </a:r>
            <a:endParaRPr lang="zh-CN" altLang="en-US" sz="2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1800" dirty="0" smtClean="0"/>
              <a:t>“Data Mining: Methods and Applications”</a:t>
            </a:r>
          </a:p>
          <a:p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432FF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Improvement of Existing Data and Models</a:t>
            </a:r>
          </a:p>
          <a:p>
            <a:r>
              <a:rPr lang="en-US" altLang="zh-CN" sz="2000" b="1" dirty="0"/>
              <a:t>How to Decide which Data Collection Techniques to Use When </a:t>
            </a:r>
            <a:endParaRPr lang="en-US" altLang="zh-CN" sz="2000" b="1" dirty="0" smtClean="0"/>
          </a:p>
          <a:p>
            <a:r>
              <a:rPr lang="en-US" altLang="zh-CN" sz="2000" b="1" dirty="0"/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18046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6005940" y="3369775"/>
            <a:ext cx="2731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432FF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Improvement of Existing Data and Models</a:t>
            </a:r>
          </a:p>
          <a:p>
            <a:r>
              <a:rPr lang="en-US" altLang="zh-CN" sz="2000" b="1" dirty="0"/>
              <a:t>How to Decide which Data Collection Techniques to Use When </a:t>
            </a:r>
            <a:endParaRPr lang="en-US" altLang="zh-CN" sz="2000" b="1" dirty="0" smtClean="0"/>
          </a:p>
          <a:p>
            <a:r>
              <a:rPr lang="en-US" altLang="zh-CN" sz="2000" b="1" dirty="0"/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0" y="1233714"/>
            <a:ext cx="11257925" cy="543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The reasons for data collection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New applications(data mining, machine learning) do </a:t>
            </a:r>
            <a:r>
              <a:rPr lang="en-US" altLang="zh-CN" sz="1800" dirty="0"/>
              <a:t>not necessarily have enough labeled </a:t>
            </a:r>
            <a:r>
              <a:rPr lang="en-US" altLang="zh-CN" sz="1800" dirty="0" smtClean="0"/>
              <a:t>data.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Traditional Machine </a:t>
            </a:r>
            <a:r>
              <a:rPr lang="en-US" altLang="zh-CN" dirty="0"/>
              <a:t>Translation and Object Detection: massive amounts </a:t>
            </a:r>
            <a:r>
              <a:rPr lang="en-US" altLang="zh-CN" dirty="0" smtClean="0"/>
              <a:t>of data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New Applications: manual labeling(expensive and domain expertise 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Unlike </a:t>
            </a:r>
            <a:r>
              <a:rPr lang="en-US" altLang="zh-CN" sz="1800" dirty="0"/>
              <a:t>traditional machine learning, </a:t>
            </a:r>
            <a:r>
              <a:rPr lang="en-US" altLang="zh-CN" sz="1800" dirty="0" smtClean="0"/>
              <a:t>deep learning </a:t>
            </a:r>
            <a:r>
              <a:rPr lang="en-US" altLang="zh-CN" sz="1800" dirty="0"/>
              <a:t>techniques automatically </a:t>
            </a:r>
            <a:r>
              <a:rPr lang="en-US" altLang="zh-CN" sz="1800" dirty="0" smtClean="0"/>
              <a:t>generate </a:t>
            </a:r>
            <a:r>
              <a:rPr lang="en-US" altLang="zh-CN" sz="1800" dirty="0"/>
              <a:t>features, which saves feature engineering costs, but in return may require larger </a:t>
            </a:r>
            <a:r>
              <a:rPr lang="en-US" altLang="zh-CN" sz="1800" dirty="0" smtClean="0"/>
              <a:t>amounts of </a:t>
            </a:r>
            <a:r>
              <a:rPr lang="en-US" altLang="zh-CN" sz="1800" dirty="0"/>
              <a:t>labeled data.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98" y="4593770"/>
            <a:ext cx="3499722" cy="20347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92" y="4352018"/>
            <a:ext cx="475059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Related Applications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Machine </a:t>
            </a:r>
            <a:r>
              <a:rPr lang="en-US" altLang="zh-CN" sz="1800" dirty="0" smtClean="0"/>
              <a:t>Learning(ML), </a:t>
            </a:r>
            <a:r>
              <a:rPr lang="en-US" altLang="zh-CN" sz="1800" dirty="0" smtClean="0"/>
              <a:t>Natural Language </a:t>
            </a:r>
            <a:r>
              <a:rPr lang="en-US" altLang="zh-CN" sz="1800" dirty="0" smtClean="0"/>
              <a:t>Processing(NLP) </a:t>
            </a:r>
            <a:r>
              <a:rPr lang="en-US" altLang="zh-CN" sz="1800" dirty="0" smtClean="0"/>
              <a:t>and Computer </a:t>
            </a:r>
            <a:r>
              <a:rPr lang="en-US" altLang="zh-CN" sz="1800" dirty="0" smtClean="0"/>
              <a:t>Vision(CV) 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dirty="0"/>
              <a:t>End to end (</a:t>
            </a:r>
            <a:r>
              <a:rPr lang="zh-CN" altLang="en-US" dirty="0"/>
              <a:t>端到端</a:t>
            </a:r>
            <a:r>
              <a:rPr lang="en-US" altLang="zh-CN" dirty="0"/>
              <a:t>) machine learning applications: collecting, cleaning, analyzing, visualizing, and feature engineering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Data Management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3811208"/>
            <a:ext cx="4189186" cy="2792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43" y="3811208"/>
            <a:ext cx="4250072" cy="27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5"/>
            <a:ext cx="11228896" cy="469706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There </a:t>
            </a:r>
            <a:r>
              <a:rPr lang="en-US" altLang="zh-CN" sz="2000" b="1" dirty="0"/>
              <a:t>is a pressing need of accurate and scalable data collection techniques in the era of Big data</a:t>
            </a:r>
            <a:r>
              <a:rPr lang="en-US" altLang="zh-CN" sz="20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Share </a:t>
            </a:r>
            <a:r>
              <a:rPr lang="en-US" altLang="zh-CN" dirty="0"/>
              <a:t>and search </a:t>
            </a:r>
            <a:r>
              <a:rPr lang="en-US" altLang="zh-CN" dirty="0" smtClean="0"/>
              <a:t>new datasets: </a:t>
            </a:r>
            <a:r>
              <a:rPr lang="en-US" altLang="zh-CN" dirty="0"/>
              <a:t>data acquisition techniques can be used </a:t>
            </a:r>
            <a:r>
              <a:rPr lang="en-US" altLang="zh-CN" dirty="0" smtClean="0"/>
              <a:t>to discover</a:t>
            </a:r>
            <a:r>
              <a:rPr lang="en-US" altLang="zh-CN" dirty="0"/>
              <a:t>, augment, or generate </a:t>
            </a:r>
            <a:r>
              <a:rPr lang="en-US" altLang="zh-CN" dirty="0" smtClean="0"/>
              <a:t>datasets</a:t>
            </a:r>
            <a:r>
              <a:rPr lang="en-US" altLang="zh-CN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Once the datasets </a:t>
            </a:r>
            <a:r>
              <a:rPr lang="en-US" altLang="zh-CN" dirty="0"/>
              <a:t>are available, various data labeling techniques </a:t>
            </a:r>
            <a:r>
              <a:rPr lang="en-US" altLang="zh-CN" dirty="0" smtClean="0"/>
              <a:t>can be </a:t>
            </a:r>
            <a:r>
              <a:rPr lang="en-US" altLang="zh-CN" dirty="0"/>
              <a:t>used to label the individual examples.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Instead of labeling </a:t>
            </a:r>
            <a:r>
              <a:rPr lang="en-US" altLang="zh-CN" dirty="0"/>
              <a:t>new datasets, it may be better to improve </a:t>
            </a:r>
            <a:r>
              <a:rPr lang="en-US" altLang="zh-CN" dirty="0" smtClean="0"/>
              <a:t>existing data </a:t>
            </a:r>
            <a:r>
              <a:rPr lang="en-US" altLang="zh-CN" dirty="0"/>
              <a:t>or train on top of trained models. 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9129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5"/>
            <a:ext cx="11228896" cy="50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Labeling Data</a:t>
            </a:r>
            <a:endParaRPr lang="en-US" altLang="zh-CN" sz="20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91" y="2264228"/>
            <a:ext cx="2944146" cy="36503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49" y="2810464"/>
            <a:ext cx="6420087" cy="2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5987143"/>
            <a:ext cx="11228896" cy="6603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1200" b="1" dirty="0" smtClean="0"/>
              <a:t>Research Landscape</a:t>
            </a:r>
            <a:r>
              <a:rPr lang="en-US" altLang="zh-CN" sz="1200" dirty="0" smtClean="0"/>
              <a:t>: </a:t>
            </a:r>
          </a:p>
          <a:p>
            <a:pPr marL="0" indent="0" algn="ctr">
              <a:buNone/>
            </a:pPr>
            <a:r>
              <a:rPr lang="en-US" altLang="zh-CN" sz="1200" dirty="0" smtClean="0"/>
              <a:t>The </a:t>
            </a:r>
            <a:r>
              <a:rPr lang="en-US" altLang="zh-CN" sz="1200" dirty="0"/>
              <a:t>topics that are at least </a:t>
            </a:r>
            <a:r>
              <a:rPr lang="en-US" altLang="zh-CN" sz="1200" dirty="0" smtClean="0"/>
              <a:t>partially contributed </a:t>
            </a:r>
            <a:r>
              <a:rPr lang="en-US" altLang="zh-CN" sz="1200" dirty="0"/>
              <a:t>by the data management community are highlighted using blue italic text. </a:t>
            </a:r>
            <a:endParaRPr lang="en-US" altLang="zh-CN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1" y="1233715"/>
            <a:ext cx="6843485" cy="48228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685" y="1290280"/>
            <a:ext cx="481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4" indent="-342874" defTabSz="91433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</a:pPr>
            <a:r>
              <a:rPr lang="en-US" altLang="zh-CN" sz="1600" b="1" dirty="0">
                <a:latin typeface="Microsoft YaHei" charset="-122"/>
                <a:ea typeface="Microsoft YaHei" charset="-122"/>
                <a:cs typeface="Microsoft YaHei" charset="-122"/>
              </a:rPr>
              <a:t>Research Landscape of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6646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5"/>
            <a:ext cx="11228896" cy="573314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A general decision flow chart of the </a:t>
            </a:r>
            <a:r>
              <a:rPr lang="en-US" altLang="zh-CN" sz="1800" b="1" dirty="0" smtClean="0"/>
              <a:t>data collection techniques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6" y="1780769"/>
            <a:ext cx="11722719" cy="50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5"/>
            <a:ext cx="11228896" cy="469706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Data Acquisition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data discovery, data augmentation and data generation</a:t>
            </a:r>
          </a:p>
          <a:p>
            <a:r>
              <a:rPr lang="en-US" altLang="zh-CN" sz="2000" b="1" dirty="0" smtClean="0"/>
              <a:t>Data Labeling</a:t>
            </a:r>
            <a:r>
              <a:rPr lang="zh-CN" altLang="en-US" sz="2000" b="1" dirty="0" smtClean="0"/>
              <a:t>：</a:t>
            </a:r>
            <a:r>
              <a:rPr lang="en-US" altLang="zh-CN" sz="2000" dirty="0"/>
              <a:t>utilizing </a:t>
            </a:r>
            <a:r>
              <a:rPr lang="en-US" altLang="zh-CN" sz="2000" dirty="0" smtClean="0"/>
              <a:t>existing labels</a:t>
            </a:r>
            <a:r>
              <a:rPr lang="en-US" altLang="zh-CN" sz="2000" dirty="0"/>
              <a:t>, using crowdsourcing techniques, and using weak supervision </a:t>
            </a:r>
            <a:endParaRPr lang="en-US" altLang="zh-CN" sz="2000" dirty="0" smtClean="0"/>
          </a:p>
          <a:p>
            <a:r>
              <a:rPr lang="en-US" altLang="zh-CN" sz="2000" b="1" dirty="0" smtClean="0"/>
              <a:t>Improving Existing Data or Models </a:t>
            </a:r>
          </a:p>
          <a:p>
            <a:r>
              <a:rPr lang="en-US" altLang="zh-CN" sz="2000" b="1" dirty="0" smtClean="0"/>
              <a:t>Method Integration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Put all techniques together</a:t>
            </a:r>
          </a:p>
        </p:txBody>
      </p:sp>
    </p:spTree>
    <p:extLst>
      <p:ext uri="{BB962C8B-B14F-4D97-AF65-F5344CB8AC3E}">
        <p14:creationId xmlns:p14="http://schemas.microsoft.com/office/powerpoint/2010/main" val="5671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79095</TotalTime>
  <Words>343</Words>
  <Application>Microsoft Office PowerPoint</Application>
  <PresentationFormat>宽屏</PresentationFormat>
  <Paragraphs>50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Data Collection ——Background——</vt:lpstr>
      <vt:lpstr>Contents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Contents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6116</cp:revision>
  <cp:lastPrinted>2019-04-19T01:46:34Z</cp:lastPrinted>
  <dcterms:created xsi:type="dcterms:W3CDTF">2013-09-16T02:46:25Z</dcterms:created>
  <dcterms:modified xsi:type="dcterms:W3CDTF">2022-03-07T03:13:24Z</dcterms:modified>
</cp:coreProperties>
</file>